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19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546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236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65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884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847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975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65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43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234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014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932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6D9DE-E9B2-4881-8898-FD733DBAAE55}" type="datetimeFigureOut">
              <a:rPr lang="es-MX" smtClean="0"/>
              <a:t>25/04/2017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76E3-F8C2-4522-AA6C-1DD4A6FFA5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684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644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875" y="2117677"/>
            <a:ext cx="68341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6"/>
          <p:cNvSpPr txBox="1">
            <a:spLocks noChangeArrowheads="1"/>
          </p:cNvSpPr>
          <p:nvPr/>
        </p:nvSpPr>
        <p:spPr bwMode="auto">
          <a:xfrm>
            <a:off x="3830476" y="4169263"/>
            <a:ext cx="41969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s-CO" sz="2800" b="1" dirty="0" smtClean="0">
                <a:solidFill>
                  <a:srgbClr val="FFFFFF"/>
                </a:solidFill>
                <a:latin typeface="Futura Std Book" panose="020B0502020204020303" pitchFamily="34" charset="0"/>
                <a:cs typeface="Shonar Bangla" panose="020B0502040204020203" pitchFamily="34" charset="0"/>
              </a:rPr>
              <a:t>MODELO DE GESTIÓN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492131" y="6385081"/>
            <a:ext cx="4571079" cy="369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Versión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04    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Vigencia: </a:t>
            </a:r>
            <a:r>
              <a:rPr lang="es-CO" dirty="0" smtClean="0">
                <a:solidFill>
                  <a:schemeClr val="bg1">
                    <a:lumMod val="50000"/>
                  </a:schemeClr>
                </a:solidFill>
              </a:rPr>
              <a:t>21 de febrero de 2017 </a:t>
            </a:r>
            <a:endParaRPr lang="es-CO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02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n 36"/>
          <p:cNvPicPr>
            <a:picLocks noChangeAspect="1"/>
          </p:cNvPicPr>
          <p:nvPr/>
        </p:nvPicPr>
        <p:blipFill rotWithShape="1">
          <a:blip r:embed="rId2"/>
          <a:srcRect l="917" t="28873" r="1775" b="52725"/>
          <a:stretch/>
        </p:blipFill>
        <p:spPr>
          <a:xfrm>
            <a:off x="1" y="-44530"/>
            <a:ext cx="12248000" cy="462715"/>
          </a:xfrm>
          <a:prstGeom prst="rect">
            <a:avLst/>
          </a:prstGeom>
        </p:spPr>
      </p:pic>
      <p:sp>
        <p:nvSpPr>
          <p:cNvPr id="4" name="Llamada de flecha a la derecha 3"/>
          <p:cNvSpPr/>
          <p:nvPr/>
        </p:nvSpPr>
        <p:spPr>
          <a:xfrm>
            <a:off x="967082" y="1349376"/>
            <a:ext cx="736979" cy="5203210"/>
          </a:xfrm>
          <a:prstGeom prst="rightArrowCallout">
            <a:avLst/>
          </a:prstGeom>
          <a:solidFill>
            <a:srgbClr val="A21A8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es-CO" sz="1400" b="1" dirty="0">
                <a:solidFill>
                  <a:schemeClr val="bg1"/>
                </a:solidFill>
                <a:latin typeface="Futura Std Book" panose="020B0502020204020303" pitchFamily="34" charset="0"/>
              </a:rPr>
              <a:t>Necesidades del </a:t>
            </a:r>
            <a:r>
              <a:rPr lang="es-CO" sz="14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Sector Turístico</a:t>
            </a:r>
            <a:endParaRPr lang="es-CO" sz="14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5" name="Llamada de flecha a la izquierda 4"/>
          <p:cNvSpPr/>
          <p:nvPr/>
        </p:nvSpPr>
        <p:spPr>
          <a:xfrm>
            <a:off x="9081751" y="1294858"/>
            <a:ext cx="885067" cy="5279504"/>
          </a:xfrm>
          <a:prstGeom prst="leftArrowCallout">
            <a:avLst/>
          </a:prstGeom>
          <a:solidFill>
            <a:srgbClr val="A21A8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es-CO" sz="1400" b="1" dirty="0">
                <a:solidFill>
                  <a:schemeClr val="bg1"/>
                </a:solidFill>
                <a:latin typeface="Futura Std Book" panose="020B0502020204020303" pitchFamily="34" charset="0"/>
              </a:rPr>
              <a:t>Generación de Valor </a:t>
            </a:r>
            <a:r>
              <a:rPr lang="es-CO" sz="14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a los actores del Sector Turístico </a:t>
            </a:r>
            <a:endParaRPr lang="es-CO" sz="14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6" name="Flecha a la derecha con muesca 5"/>
          <p:cNvSpPr/>
          <p:nvPr/>
        </p:nvSpPr>
        <p:spPr>
          <a:xfrm>
            <a:off x="1836645" y="2433713"/>
            <a:ext cx="7001299" cy="1838681"/>
          </a:xfrm>
          <a:prstGeom prst="notchedRightArrow">
            <a:avLst/>
          </a:prstGeom>
          <a:solidFill>
            <a:srgbClr val="A21A8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7" name="Llamada de flecha hacia abajo 6"/>
          <p:cNvSpPr/>
          <p:nvPr/>
        </p:nvSpPr>
        <p:spPr>
          <a:xfrm>
            <a:off x="1877017" y="1647357"/>
            <a:ext cx="6972723" cy="1226576"/>
          </a:xfrm>
          <a:prstGeom prst="downArrowCallout">
            <a:avLst/>
          </a:prstGeom>
          <a:solidFill>
            <a:srgbClr val="A21A8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8" name="Llamada de flecha hacia arriba 7"/>
          <p:cNvSpPr/>
          <p:nvPr/>
        </p:nvSpPr>
        <p:spPr>
          <a:xfrm>
            <a:off x="1860500" y="3797922"/>
            <a:ext cx="7055890" cy="1990971"/>
          </a:xfrm>
          <a:prstGeom prst="upArrowCallou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9" name="Rectángulo redondeado 8"/>
          <p:cNvSpPr/>
          <p:nvPr/>
        </p:nvSpPr>
        <p:spPr>
          <a:xfrm>
            <a:off x="5842626" y="3153220"/>
            <a:ext cx="1927955" cy="48577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400" dirty="0" smtClean="0">
                <a:latin typeface="Futura Std Book" panose="020B0502020204020303" pitchFamily="34" charset="0"/>
              </a:rPr>
              <a:t>Acompañamiento a las Regiones</a:t>
            </a:r>
            <a:endParaRPr lang="es-CO" sz="1400" dirty="0">
              <a:latin typeface="Futura Std Book" panose="020B0502020204020303" pitchFamily="34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4388059" y="3117307"/>
            <a:ext cx="1246187" cy="51752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400" dirty="0" smtClean="0">
                <a:latin typeface="Futura Std Book" panose="020B0502020204020303" pitchFamily="34" charset="0"/>
              </a:rPr>
              <a:t>Programas de Fontur</a:t>
            </a:r>
            <a:endParaRPr lang="es-CO" sz="1400" dirty="0">
              <a:latin typeface="Futura Std Book" panose="020B0502020204020303" pitchFamily="34" charset="0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2667269" y="3098312"/>
            <a:ext cx="1492250" cy="525463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400" dirty="0" smtClean="0">
                <a:latin typeface="Futura Std Book" panose="020B0502020204020303" pitchFamily="34" charset="0"/>
              </a:rPr>
              <a:t>Gestión de proyectos</a:t>
            </a:r>
            <a:endParaRPr lang="es-CO" sz="1400" dirty="0">
              <a:latin typeface="Futura Std Book" panose="020B0502020204020303" pitchFamily="34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6186696" y="4666708"/>
            <a:ext cx="1612900" cy="420687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de Bienes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7058234" y="5114383"/>
            <a:ext cx="1751012" cy="481012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100" dirty="0">
                <a:latin typeface="Futura Std Book" panose="020B0502020204020303" pitchFamily="34" charset="0"/>
              </a:rPr>
              <a:t>Gestión de Contribución Parafiscal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2002046" y="5155658"/>
            <a:ext cx="1395413" cy="407987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Jurídica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3441909" y="5155658"/>
            <a:ext cx="1612900" cy="409575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Financiera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2606884" y="4646070"/>
            <a:ext cx="1668462" cy="449263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del Talento Humano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5105609" y="5155658"/>
            <a:ext cx="1843087" cy="433387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Administrativa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4559509" y="4692108"/>
            <a:ext cx="1290637" cy="422275"/>
          </a:xfrm>
          <a:prstGeom prst="roundRect">
            <a:avLst/>
          </a:prstGeom>
          <a:ln>
            <a:solidFill>
              <a:schemeClr val="bg1"/>
            </a:solidFill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dirty="0">
                <a:latin typeface="Futura Std Book" panose="020B0502020204020303" pitchFamily="34" charset="0"/>
              </a:rPr>
              <a:t>Gestión de TI</a:t>
            </a:r>
          </a:p>
        </p:txBody>
      </p:sp>
      <p:sp>
        <p:nvSpPr>
          <p:cNvPr id="19" name="Rectángulo redondeado 18"/>
          <p:cNvSpPr/>
          <p:nvPr/>
        </p:nvSpPr>
        <p:spPr>
          <a:xfrm>
            <a:off x="2461577" y="6174116"/>
            <a:ext cx="5811111" cy="25930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b="1" dirty="0">
                <a:solidFill>
                  <a:schemeClr val="bg1"/>
                </a:solidFill>
                <a:latin typeface="Futura Std Book" panose="020B0502020204020303" pitchFamily="34" charset="0"/>
              </a:rPr>
              <a:t>Mejoramiento</a:t>
            </a:r>
          </a:p>
        </p:txBody>
      </p:sp>
      <p:sp>
        <p:nvSpPr>
          <p:cNvPr id="20" name="Rectángulo redondeado 19"/>
          <p:cNvSpPr/>
          <p:nvPr/>
        </p:nvSpPr>
        <p:spPr>
          <a:xfrm>
            <a:off x="2447557" y="6474912"/>
            <a:ext cx="5811111" cy="25930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b="1" dirty="0">
                <a:solidFill>
                  <a:schemeClr val="bg1"/>
                </a:solidFill>
                <a:latin typeface="Futura Std Book" panose="020B0502020204020303" pitchFamily="34" charset="0"/>
              </a:rPr>
              <a:t>Gestión de Riesgos</a:t>
            </a:r>
          </a:p>
        </p:txBody>
      </p:sp>
      <p:sp>
        <p:nvSpPr>
          <p:cNvPr id="21" name="Rectángulo redondeado 20"/>
          <p:cNvSpPr/>
          <p:nvPr/>
        </p:nvSpPr>
        <p:spPr>
          <a:xfrm>
            <a:off x="5479465" y="1814588"/>
            <a:ext cx="1843088" cy="44767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400" dirty="0">
                <a:latin typeface="Futura Std Book" panose="020B0502020204020303" pitchFamily="34" charset="0"/>
              </a:rPr>
              <a:t>Comunicación Institucional</a:t>
            </a:r>
          </a:p>
        </p:txBody>
      </p:sp>
      <p:sp>
        <p:nvSpPr>
          <p:cNvPr id="22" name="Rectángulo redondeado 21"/>
          <p:cNvSpPr/>
          <p:nvPr/>
        </p:nvSpPr>
        <p:spPr>
          <a:xfrm>
            <a:off x="2972008" y="1827538"/>
            <a:ext cx="2039144" cy="417513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400" dirty="0" smtClean="0">
                <a:latin typeface="Futura Std Book" panose="020B0502020204020303" pitchFamily="34" charset="0"/>
              </a:rPr>
              <a:t>Planeación Organizacional</a:t>
            </a:r>
            <a:endParaRPr lang="es-CO" sz="1400" dirty="0">
              <a:latin typeface="Futura Std Book" panose="020B0502020204020303" pitchFamily="34" charset="0"/>
            </a:endParaRPr>
          </a:p>
        </p:txBody>
      </p:sp>
      <p:cxnSp>
        <p:nvCxnSpPr>
          <p:cNvPr id="23" name="Conector recto 22"/>
          <p:cNvCxnSpPr/>
          <p:nvPr/>
        </p:nvCxnSpPr>
        <p:spPr>
          <a:xfrm flipH="1">
            <a:off x="9002921" y="1183733"/>
            <a:ext cx="57150" cy="5249862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1682960" y="1182196"/>
            <a:ext cx="1912816" cy="1538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1682959" y="1183733"/>
            <a:ext cx="0" cy="5249862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1682959" y="6433595"/>
            <a:ext cx="620712" cy="0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H="1">
            <a:off x="8401259" y="6433595"/>
            <a:ext cx="581025" cy="0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4103"/>
          <p:cNvSpPr txBox="1">
            <a:spLocks noChangeArrowheads="1"/>
          </p:cNvSpPr>
          <p:nvPr/>
        </p:nvSpPr>
        <p:spPr bwMode="auto">
          <a:xfrm>
            <a:off x="1752809" y="1294858"/>
            <a:ext cx="40751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O" altLang="es-CO" sz="1200" b="1" dirty="0">
                <a:latin typeface="Futura Std Book" panose="020B0502020204020303" pitchFamily="34" charset="0"/>
              </a:rPr>
              <a:t>Gestión Estratégico del Negocio</a:t>
            </a:r>
          </a:p>
        </p:txBody>
      </p:sp>
      <p:sp>
        <p:nvSpPr>
          <p:cNvPr id="29" name="CuadroTexto 72"/>
          <p:cNvSpPr txBox="1">
            <a:spLocks noChangeArrowheads="1"/>
          </p:cNvSpPr>
          <p:nvPr/>
        </p:nvSpPr>
        <p:spPr bwMode="auto">
          <a:xfrm>
            <a:off x="1806784" y="2568033"/>
            <a:ext cx="40751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O" altLang="es-CO" sz="1200" b="1">
                <a:latin typeface="Futura Std Book" panose="020B0502020204020303" pitchFamily="34" charset="0"/>
              </a:rPr>
              <a:t>Cadena de Valor</a:t>
            </a:r>
          </a:p>
        </p:txBody>
      </p:sp>
      <p:sp>
        <p:nvSpPr>
          <p:cNvPr id="30" name="CuadroTexto 73"/>
          <p:cNvSpPr txBox="1">
            <a:spLocks noChangeArrowheads="1"/>
          </p:cNvSpPr>
          <p:nvPr/>
        </p:nvSpPr>
        <p:spPr bwMode="auto">
          <a:xfrm>
            <a:off x="1752809" y="4095208"/>
            <a:ext cx="47942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O" altLang="es-CO" sz="1200" b="1" dirty="0" smtClean="0">
                <a:latin typeface="Futura Std Book" panose="020B0502020204020303" pitchFamily="34" charset="0"/>
              </a:rPr>
              <a:t>Gestión proceso soporte del negocio</a:t>
            </a:r>
            <a:endParaRPr lang="es-CO" alt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31" name="CuadroTexto 74"/>
          <p:cNvSpPr txBox="1">
            <a:spLocks noChangeArrowheads="1"/>
          </p:cNvSpPr>
          <p:nvPr/>
        </p:nvSpPr>
        <p:spPr bwMode="auto">
          <a:xfrm>
            <a:off x="3441909" y="5849218"/>
            <a:ext cx="40751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CO" altLang="es-CO" sz="1200" b="1" dirty="0">
                <a:latin typeface="Futura Std Book" panose="020B0502020204020303" pitchFamily="34" charset="0"/>
              </a:rPr>
              <a:t>Evaluación y Control</a:t>
            </a:r>
          </a:p>
        </p:txBody>
      </p:sp>
      <p:sp>
        <p:nvSpPr>
          <p:cNvPr id="32" name="Título 1"/>
          <p:cNvSpPr txBox="1">
            <a:spLocks/>
          </p:cNvSpPr>
          <p:nvPr/>
        </p:nvSpPr>
        <p:spPr bwMode="auto">
          <a:xfrm>
            <a:off x="187909" y="523670"/>
            <a:ext cx="4401344" cy="52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O" altLang="es-CO" dirty="0">
                <a:latin typeface="Futura Std Book" panose="020B0502020204020303" pitchFamily="34" charset="0"/>
              </a:rPr>
              <a:t>Modelo de Gestión     </a:t>
            </a:r>
          </a:p>
        </p:txBody>
      </p:sp>
      <p:sp>
        <p:nvSpPr>
          <p:cNvPr id="33" name="Rectángulo redondeado 32"/>
          <p:cNvSpPr/>
          <p:nvPr/>
        </p:nvSpPr>
        <p:spPr>
          <a:xfrm>
            <a:off x="3672220" y="1046854"/>
            <a:ext cx="3432450" cy="215280"/>
          </a:xfrm>
          <a:prstGeom prst="roundRect">
            <a:avLst/>
          </a:prstGeom>
          <a:solidFill>
            <a:srgbClr val="A2198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artDeco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2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Alta Gerencia</a:t>
            </a:r>
            <a:endParaRPr lang="es-CO" sz="12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cxnSp>
        <p:nvCxnSpPr>
          <p:cNvPr id="34" name="Conector recto 33"/>
          <p:cNvCxnSpPr/>
          <p:nvPr/>
        </p:nvCxnSpPr>
        <p:spPr>
          <a:xfrm flipH="1">
            <a:off x="7155300" y="1179486"/>
            <a:ext cx="1912816" cy="1538"/>
          </a:xfrm>
          <a:prstGeom prst="line">
            <a:avLst/>
          </a:prstGeom>
          <a:ln>
            <a:solidFill>
              <a:srgbClr val="660033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ángulo 43"/>
          <p:cNvSpPr/>
          <p:nvPr/>
        </p:nvSpPr>
        <p:spPr>
          <a:xfrm>
            <a:off x="10242488" y="5095333"/>
            <a:ext cx="328373" cy="1448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CuadroTexto 44"/>
          <p:cNvSpPr txBox="1"/>
          <p:nvPr/>
        </p:nvSpPr>
        <p:spPr>
          <a:xfrm>
            <a:off x="10155798" y="4195359"/>
            <a:ext cx="1784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 smtClean="0"/>
              <a:t>               La gestión estratégica del negocio  y la cadena de valor, son procesos a cargo del personal misional de Fontur</a:t>
            </a:r>
            <a:endParaRPr lang="es-MX" sz="1000" dirty="0"/>
          </a:p>
        </p:txBody>
      </p:sp>
      <p:pic>
        <p:nvPicPr>
          <p:cNvPr id="47" name="Imagen 46" descr="http://fontur.com.co/aym_image/aym_logo/aym_logo_fontu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3403" y="605473"/>
            <a:ext cx="2136300" cy="5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ángulo 47"/>
          <p:cNvSpPr/>
          <p:nvPr/>
        </p:nvSpPr>
        <p:spPr>
          <a:xfrm>
            <a:off x="10262993" y="4206366"/>
            <a:ext cx="328373" cy="144837"/>
          </a:xfrm>
          <a:prstGeom prst="rect">
            <a:avLst/>
          </a:prstGeom>
          <a:solidFill>
            <a:srgbClr val="A2198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CuadroTexto 48"/>
          <p:cNvSpPr txBox="1"/>
          <p:nvPr/>
        </p:nvSpPr>
        <p:spPr>
          <a:xfrm>
            <a:off x="10164931" y="4933556"/>
            <a:ext cx="1765898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just"/>
            <a:r>
              <a:rPr lang="es-MX" sz="1000" dirty="0"/>
              <a:t>	</a:t>
            </a:r>
            <a:endParaRPr lang="es-MX" sz="1000" dirty="0" smtClean="0"/>
          </a:p>
          <a:p>
            <a:pPr algn="just"/>
            <a:r>
              <a:rPr lang="es-MX" sz="1000" dirty="0"/>
              <a:t> </a:t>
            </a:r>
            <a:r>
              <a:rPr lang="es-MX" sz="1000" dirty="0" smtClean="0"/>
              <a:t>            La gestión proceso soporte del negocio y evaluación y control, están a cargo del personal soporte de Fiducoldex</a:t>
            </a:r>
            <a:endParaRPr lang="es-MX" sz="1000" dirty="0"/>
          </a:p>
        </p:txBody>
      </p:sp>
      <p:sp>
        <p:nvSpPr>
          <p:cNvPr id="40" name="CuadroTexto 39"/>
          <p:cNvSpPr txBox="1"/>
          <p:nvPr/>
        </p:nvSpPr>
        <p:spPr>
          <a:xfrm>
            <a:off x="7492131" y="6385081"/>
            <a:ext cx="457107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CO" sz="1100" dirty="0" smtClean="0">
                <a:solidFill>
                  <a:schemeClr val="bg1">
                    <a:lumMod val="50000"/>
                  </a:schemeClr>
                </a:solidFill>
              </a:rPr>
              <a:t>Versión</a:t>
            </a:r>
            <a:r>
              <a:rPr lang="es-CO" sz="11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s-CO" sz="1100" dirty="0" smtClean="0">
                <a:solidFill>
                  <a:schemeClr val="bg1">
                    <a:lumMod val="50000"/>
                  </a:schemeClr>
                </a:solidFill>
              </a:rPr>
              <a:t>04    </a:t>
            </a:r>
          </a:p>
          <a:p>
            <a:pPr algn="r">
              <a:defRPr/>
            </a:pPr>
            <a:r>
              <a:rPr lang="es-CO" sz="1100" dirty="0" smtClean="0">
                <a:solidFill>
                  <a:schemeClr val="bg1">
                    <a:lumMod val="50000"/>
                  </a:schemeClr>
                </a:solidFill>
              </a:rPr>
              <a:t>Vigencia</a:t>
            </a:r>
            <a:r>
              <a:rPr lang="es-CO" sz="11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s-CO" sz="1100" dirty="0" smtClean="0">
                <a:solidFill>
                  <a:schemeClr val="bg1">
                    <a:lumMod val="50000"/>
                  </a:schemeClr>
                </a:solidFill>
              </a:rPr>
              <a:t>21 de febrero de 2017 </a:t>
            </a:r>
            <a:endParaRPr lang="es-CO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0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BBB1A2C59E87A45B0B320537281AAE2" ma:contentTypeVersion="8" ma:contentTypeDescription="Crear nuevo documento." ma:contentTypeScope="" ma:versionID="872d5f2df6731c4dcac8f051ca69d197">
  <xsd:schema xmlns:xsd="http://www.w3.org/2001/XMLSchema" xmlns:xs="http://www.w3.org/2001/XMLSchema" xmlns:p="http://schemas.microsoft.com/office/2006/metadata/properties" xmlns:ns2="a16ba950-d015-4cbc-806e-9cba0f1b5528" xmlns:ns3="47cb3e12-45b3-4531-b84f-87359d4b7239" targetNamespace="http://schemas.microsoft.com/office/2006/metadata/properties" ma:root="true" ma:fieldsID="a9233f96ea3dedf161fd46d9d2ebe75b" ns2:_="" ns3:_="">
    <xsd:import namespace="a16ba950-d015-4cbc-806e-9cba0f1b5528"/>
    <xsd:import namespace="47cb3e12-45b3-4531-b84f-87359d4b723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ba950-d015-4cbc-806e-9cba0f1b552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cb3e12-45b3-4531-b84f-87359d4b72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16ba950-d015-4cbc-806e-9cba0f1b552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5F2338B-E159-4821-A837-BCE8B60140D9}"/>
</file>

<file path=customXml/itemProps2.xml><?xml version="1.0" encoding="utf-8"?>
<ds:datastoreItem xmlns:ds="http://schemas.openxmlformats.org/officeDocument/2006/customXml" ds:itemID="{785E6F84-9ACF-4E5C-A52F-F40FD05A2A34}"/>
</file>

<file path=customXml/itemProps3.xml><?xml version="1.0" encoding="utf-8"?>
<ds:datastoreItem xmlns:ds="http://schemas.openxmlformats.org/officeDocument/2006/customXml" ds:itemID="{78FF4EC5-9350-4D2E-9C60-2C81076744C7}"/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115</Words>
  <Application>Microsoft Office PowerPoint</Application>
  <PresentationFormat>Panorámica</PresentationFormat>
  <Paragraphs>29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Futura Std Book</vt:lpstr>
      <vt:lpstr>Shonar Bangla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Adriana Lozano Andrade</dc:creator>
  <cp:lastModifiedBy>Adriana Lozano Andrade</cp:lastModifiedBy>
  <cp:revision>12</cp:revision>
  <dcterms:created xsi:type="dcterms:W3CDTF">2017-02-24T16:40:20Z</dcterms:created>
  <dcterms:modified xsi:type="dcterms:W3CDTF">2017-04-26T02:14:34Z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0x0101002BBB1A2C59E87A45B0B320537281AAE2</vt:lpwstr>
  </property>
  <property fmtid="{D5CDD505-2E9C-101B-9397-08002B2CF9AE}" pid="3" name="Order">
    <vt:r8>56548600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