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4" r:id="rId1"/>
  </p:sldMasterIdLst>
  <p:notesMasterIdLst>
    <p:notesMasterId r:id="rId4"/>
  </p:notesMasterIdLst>
  <p:handoutMasterIdLst>
    <p:handoutMasterId r:id="rId5"/>
  </p:handoutMasterIdLst>
  <p:sldIdLst>
    <p:sldId id="444" r:id="rId2"/>
    <p:sldId id="445" r:id="rId3"/>
  </p:sldIdLst>
  <p:sldSz cx="12192000" cy="6858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94F17-07A1-437D-9BB1-B42B012C87A7}" v="4" dt="2019-09-26T01:30:54.4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1146" y="5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CO" smtClean="0"/>
              <a:t>F-MGP-32 V:02 Vigencia: 21 de agosto de 2020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6207-B0BD-446A-A607-A485139A2C02}" type="datetimeFigureOut">
              <a:rPr lang="es-CO" smtClean="0"/>
              <a:t>21/08/2020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9354F-7A95-4EDD-B285-96908CA73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38151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 dirty="0"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34720" y="4415791"/>
            <a:ext cx="5140960" cy="4183380"/>
          </a:xfrm>
          <a:prstGeom prst="rect">
            <a:avLst/>
          </a:prstGeom>
        </p:spPr>
        <p:txBody>
          <a:bodyPr lIns="93158" tIns="46580" rIns="93158" bIns="4658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9704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571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630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el título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0298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1314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1369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66598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42648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08174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7990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048848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3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6599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  <p:sp>
        <p:nvSpPr>
          <p:cNvPr id="5" name="Rectángulo 4"/>
          <p:cNvSpPr/>
          <p:nvPr userDrawn="1"/>
        </p:nvSpPr>
        <p:spPr>
          <a:xfrm>
            <a:off x="9234139" y="6609939"/>
            <a:ext cx="29578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3600">
                <a:solidFill>
                  <a:srgbClr val="A21984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rPr lang="es-MX" sz="1000" dirty="0" smtClean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F-</a:t>
            </a:r>
            <a:r>
              <a:rPr lang="es-MX" sz="1000" dirty="0" err="1" smtClean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MGP</a:t>
            </a:r>
            <a:r>
              <a:rPr lang="es-MX" sz="1000" dirty="0" smtClean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-32 V:02 Vigencia: 21 de agosto de 2020</a:t>
            </a:r>
            <a:endParaRPr lang="es-MX" sz="1000" dirty="0">
              <a:solidFill>
                <a:srgbClr val="A21984"/>
              </a:solidFill>
              <a:latin typeface="Futura Std Book" panose="020B0502020204020303" pitchFamily="34" charset="0"/>
              <a:ea typeface="Futura Md BT"/>
              <a:cs typeface="Futura Md BT"/>
              <a:sym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49640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transition spd="med"/>
  <p:timing>
    <p:tnLst>
      <p:par>
        <p:cTn id="1" dur="indefinite" restart="never" nodeType="tmRoot"/>
      </p:par>
    </p:tnLst>
  </p:timing>
  <p:hf sldNum="0"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n 5" descr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76" y="5670070"/>
            <a:ext cx="3353573" cy="118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n 6" descr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342" y="3693222"/>
            <a:ext cx="3591315" cy="478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uadroTexto 1"/>
          <p:cNvSpPr txBox="1"/>
          <p:nvPr/>
        </p:nvSpPr>
        <p:spPr>
          <a:xfrm>
            <a:off x="3663437" y="2277450"/>
            <a:ext cx="4865123" cy="1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A21984"/>
                </a:solidFill>
                <a:latin typeface="Futura Md BT"/>
                <a:ea typeface="Futura Md BT"/>
                <a:cs typeface="Futura Md BT"/>
                <a:sym typeface="Futura Md BT"/>
              </a:defRPr>
            </a:pPr>
            <a:r>
              <a:rPr lang="es-MX" sz="3600" dirty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Línea estratégica:</a:t>
            </a:r>
            <a:br>
              <a:rPr lang="es-MX" sz="3600" dirty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</a:br>
            <a:r>
              <a:rPr lang="es-MX" sz="3600" dirty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 </a:t>
            </a:r>
            <a:r>
              <a:rPr lang="es-MX" sz="1400" dirty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(Manual de destinación de recursos y presentación de proyectos de </a:t>
            </a:r>
            <a:r>
              <a:rPr lang="es-MX" sz="1400" dirty="0" err="1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Fontur</a:t>
            </a:r>
            <a:r>
              <a:rPr lang="es-MX" sz="1400" dirty="0">
                <a:solidFill>
                  <a:srgbClr val="A21984"/>
                </a:solidFill>
                <a:latin typeface="Futura Std Book" panose="020B0502020204020303" pitchFamily="34" charset="0"/>
                <a:ea typeface="Futura Md BT"/>
                <a:cs typeface="Futura Md BT"/>
                <a:sym typeface="Futura Md B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5791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40" descr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84" y="1807352"/>
            <a:ext cx="1719853" cy="49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n 40" descr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836" y="1815803"/>
            <a:ext cx="1719853" cy="49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n 6" descr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8897" y="-112011"/>
            <a:ext cx="5794471" cy="44055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ángulo 7"/>
          <p:cNvSpPr txBox="1"/>
          <p:nvPr/>
        </p:nvSpPr>
        <p:spPr>
          <a:xfrm>
            <a:off x="220484" y="3287725"/>
            <a:ext cx="589215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>
                <a:latin typeface="Futura Bk BT"/>
                <a:ea typeface="Futura Bk BT"/>
                <a:cs typeface="Futura Bk BT"/>
                <a:sym typeface="Futura Bk BT"/>
              </a:defRPr>
            </a:pPr>
            <a:r>
              <a:rPr sz="1200" b="1" dirty="0">
                <a:latin typeface="Futura Std Book" panose="020B0502020204020303" pitchFamily="34" charset="0"/>
                <a:ea typeface="Futura Bk BT"/>
                <a:cs typeface="Futura Bk BT"/>
                <a:sym typeface="Futura Bk BT"/>
              </a:rPr>
              <a:t>ANTECEDENTES</a:t>
            </a:r>
            <a:r>
              <a:rPr sz="1200" b="1" dirty="0" smtClean="0">
                <a:latin typeface="Futura Std Book" panose="020B0502020204020303" pitchFamily="34" charset="0"/>
                <a:ea typeface="Futura"/>
                <a:cs typeface="Futura"/>
                <a:sym typeface="Futura"/>
              </a:rPr>
              <a:t>:</a:t>
            </a:r>
            <a:endParaRPr lang="es-CO" sz="1200" b="1" dirty="0" smtClean="0">
              <a:latin typeface="Futura Std Book" panose="020B0502020204020303" pitchFamily="34" charset="0"/>
              <a:ea typeface="Futura"/>
              <a:cs typeface="Futura"/>
              <a:sym typeface="Futura"/>
            </a:endParaRPr>
          </a:p>
          <a:p>
            <a:pPr>
              <a:defRPr sz="1200">
                <a:latin typeface="Futura Bk BT"/>
                <a:ea typeface="Futura Bk BT"/>
                <a:cs typeface="Futura Bk BT"/>
                <a:sym typeface="Futura Bk BT"/>
              </a:defRPr>
            </a:pPr>
            <a:r>
              <a:rPr lang="es-CO" sz="1200" i="1" dirty="0">
                <a:solidFill>
                  <a:schemeClr val="tx1"/>
                </a:solidFill>
                <a:latin typeface="Futura Std Book" panose="020B0502020204020303" pitchFamily="34" charset="0"/>
              </a:rPr>
              <a:t>Radiografía inicial del destino, programa o proyecto: proyectos cofinanciados por </a:t>
            </a:r>
            <a:r>
              <a:rPr lang="es-CO" sz="1200" i="1" dirty="0" err="1">
                <a:solidFill>
                  <a:schemeClr val="tx1"/>
                </a:solidFill>
                <a:latin typeface="Futura Std Book" panose="020B0502020204020303" pitchFamily="34" charset="0"/>
              </a:rPr>
              <a:t>Fontur</a:t>
            </a:r>
            <a:r>
              <a:rPr lang="es-CO" sz="1200" i="1" dirty="0">
                <a:solidFill>
                  <a:schemeClr val="tx1"/>
                </a:solidFill>
                <a:latin typeface="Futura Std Book" panose="020B0502020204020303" pitchFamily="34" charset="0"/>
              </a:rPr>
              <a:t>, inversiones realizadas por el proponente del proyecto, entre otros datos de interés, que faciliten la toma de decisiones</a:t>
            </a:r>
            <a:r>
              <a:rPr lang="es-CO" sz="1200" i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.</a:t>
            </a:r>
          </a:p>
          <a:p>
            <a:pPr>
              <a:defRPr sz="1200">
                <a:latin typeface="Futura Bk BT"/>
                <a:ea typeface="Futura Bk BT"/>
                <a:cs typeface="Futura Bk BT"/>
                <a:sym typeface="Futura Bk BT"/>
              </a:defRPr>
            </a:pPr>
            <a:endParaRPr lang="es-CO" sz="1200" i="1" dirty="0">
              <a:solidFill>
                <a:schemeClr val="tx1"/>
              </a:solidFill>
              <a:latin typeface="Futura Std Book" panose="020B0502020204020303" pitchFamily="34" charset="0"/>
            </a:endParaRPr>
          </a:p>
          <a:p>
            <a:pPr>
              <a:defRPr sz="1200">
                <a:latin typeface="Futura Bk BT"/>
                <a:ea typeface="Futura Bk BT"/>
                <a:cs typeface="Futura Bk BT"/>
                <a:sym typeface="Futura Bk BT"/>
              </a:defRPr>
            </a:pPr>
            <a:r>
              <a:rPr lang="es-CO" sz="1200" i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En caso de relacionar proyectos anteriores hacer uso de este formato</a:t>
            </a:r>
          </a:p>
        </p:txBody>
      </p:sp>
      <p:sp>
        <p:nvSpPr>
          <p:cNvPr id="155" name="Rectángulo 8"/>
          <p:cNvSpPr txBox="1"/>
          <p:nvPr/>
        </p:nvSpPr>
        <p:spPr>
          <a:xfrm>
            <a:off x="6443286" y="1799999"/>
            <a:ext cx="549474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200">
                <a:latin typeface="Futura Bk BT"/>
                <a:ea typeface="Futura Bk BT"/>
                <a:cs typeface="Futura Bk BT"/>
                <a:sym typeface="Futura Bk BT"/>
              </a:defRPr>
            </a:pPr>
            <a:r>
              <a:rPr sz="1200" b="1" dirty="0">
                <a:latin typeface="Futura Std Book" panose="020B0502020204020303" pitchFamily="34" charset="0"/>
                <a:ea typeface="Futura Bk BT"/>
                <a:cs typeface="Futura Bk BT"/>
                <a:sym typeface="Futura Bk BT"/>
              </a:rPr>
              <a:t>ACCIONES A DESARROLLAR</a:t>
            </a:r>
            <a:r>
              <a:rPr sz="1200" b="1" dirty="0" smtClean="0">
                <a:latin typeface="Futura Std Book" panose="020B0502020204020303" pitchFamily="34" charset="0"/>
                <a:ea typeface="Futura"/>
                <a:cs typeface="Futura"/>
                <a:sym typeface="Futura"/>
              </a:rPr>
              <a:t>:</a:t>
            </a:r>
            <a:r>
              <a:rPr lang="es-CO" sz="1200" b="1" dirty="0" smtClean="0">
                <a:latin typeface="Futura Std Book" panose="020B0502020204020303" pitchFamily="34" charset="0"/>
                <a:ea typeface="Futura"/>
                <a:cs typeface="Futura"/>
                <a:sym typeface="Futura"/>
              </a:rPr>
              <a:t> </a:t>
            </a:r>
            <a:r>
              <a:rPr lang="es-CO" sz="1200" i="1" dirty="0">
                <a:solidFill>
                  <a:schemeClr val="tx1"/>
                </a:solidFill>
                <a:latin typeface="Futura Std Book" pitchFamily="34" charset="0"/>
                <a:ea typeface="Futura Bk BT"/>
                <a:cs typeface="Futura Bk BT"/>
                <a:sym typeface="Futura"/>
              </a:rPr>
              <a:t>Descripción de las actividades </a:t>
            </a:r>
            <a:r>
              <a:rPr lang="es-CO" sz="1200" i="1" dirty="0" smtClean="0">
                <a:solidFill>
                  <a:schemeClr val="tx1"/>
                </a:solidFill>
                <a:latin typeface="Futura Std Book" pitchFamily="34" charset="0"/>
                <a:ea typeface="Futura Bk BT"/>
                <a:cs typeface="Futura Bk BT"/>
                <a:sym typeface="Futura"/>
              </a:rPr>
              <a:t>que contempla los objetivos del proyecto  </a:t>
            </a:r>
            <a:endParaRPr sz="1200" i="1" dirty="0">
              <a:solidFill>
                <a:schemeClr val="tx1"/>
              </a:solidFill>
              <a:latin typeface="Futura Std Book" pitchFamily="34" charset="0"/>
              <a:ea typeface="Futura Bk BT"/>
              <a:cs typeface="Futura Bk BT"/>
              <a:sym typeface="Futura"/>
            </a:endParaRPr>
          </a:p>
        </p:txBody>
      </p:sp>
      <p:sp>
        <p:nvSpPr>
          <p:cNvPr id="156" name="Rectángulo 9"/>
          <p:cNvSpPr txBox="1"/>
          <p:nvPr/>
        </p:nvSpPr>
        <p:spPr>
          <a:xfrm>
            <a:off x="6443286" y="3825049"/>
            <a:ext cx="564577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endParaRPr lang="en-US" sz="1200" b="1" dirty="0">
              <a:solidFill>
                <a:prstClr val="black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n-US" sz="1200" b="1" dirty="0">
                <a:solidFill>
                  <a:prstClr val="black"/>
                </a:solidFill>
                <a:latin typeface="Futura Std Book" panose="020B0502020204020303" pitchFamily="34" charset="0"/>
              </a:rPr>
              <a:t>RESULTADO ESPERADO</a:t>
            </a:r>
            <a:r>
              <a:rPr lang="en-US" sz="1200" b="1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: </a:t>
            </a:r>
            <a:r>
              <a:rPr lang="es-CO" sz="1200" i="1" dirty="0">
                <a:solidFill>
                  <a:schemeClr val="tx1"/>
                </a:solidFill>
                <a:latin typeface="Futura Std Book" panose="020B0502020204020303" pitchFamily="34" charset="0"/>
              </a:rPr>
              <a:t>Presentar la meta de los indicadores de impacto que establece el proyecto.</a:t>
            </a:r>
          </a:p>
          <a:p>
            <a:pPr algn="just"/>
            <a:endParaRPr lang="en-US" sz="1200" dirty="0">
              <a:solidFill>
                <a:prstClr val="black"/>
              </a:solidFill>
              <a:latin typeface="Futura Std Book" panose="020B0502020204020303" pitchFamily="34" charset="0"/>
            </a:endParaRPr>
          </a:p>
        </p:txBody>
      </p:sp>
      <p:sp>
        <p:nvSpPr>
          <p:cNvPr id="158" name="Rectángulo 11"/>
          <p:cNvSpPr txBox="1"/>
          <p:nvPr/>
        </p:nvSpPr>
        <p:spPr>
          <a:xfrm>
            <a:off x="6416891" y="135269"/>
            <a:ext cx="561852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pPr algn="just"/>
            <a:endParaRPr lang="es-CO" b="1" dirty="0">
              <a:latin typeface="Futura Std Book" panose="020B0502020204020303" pitchFamily="34" charset="0"/>
            </a:endParaRPr>
          </a:p>
          <a:p>
            <a:pPr algn="just"/>
            <a:r>
              <a:rPr b="1" dirty="0">
                <a:latin typeface="Futura Std Book" panose="020B0502020204020303" pitchFamily="34" charset="0"/>
              </a:rPr>
              <a:t>OBJETIVO</a:t>
            </a:r>
            <a:r>
              <a:rPr b="1" dirty="0" smtClean="0">
                <a:latin typeface="Futura Std Book" panose="020B0502020204020303" pitchFamily="34" charset="0"/>
              </a:rPr>
              <a:t>:</a:t>
            </a:r>
            <a:r>
              <a:rPr lang="es-CO" b="1" dirty="0" smtClean="0">
                <a:latin typeface="Futura Std Book" panose="020B0502020204020303" pitchFamily="34" charset="0"/>
              </a:rPr>
              <a:t> </a:t>
            </a:r>
            <a:r>
              <a:rPr lang="es-CO" i="1" dirty="0">
                <a:solidFill>
                  <a:schemeClr val="tx1"/>
                </a:solidFill>
                <a:latin typeface="Futura Std Book" pitchFamily="34" charset="0"/>
              </a:rPr>
              <a:t>Plantear de forma clara el </a:t>
            </a:r>
            <a:r>
              <a:rPr lang="es-CO" i="1" dirty="0" smtClean="0">
                <a:solidFill>
                  <a:schemeClr val="tx1"/>
                </a:solidFill>
                <a:latin typeface="Futura Std Book" pitchFamily="34" charset="0"/>
              </a:rPr>
              <a:t>objetivo</a:t>
            </a:r>
            <a:endParaRPr lang="es-CO" b="1" dirty="0">
              <a:latin typeface="Futura Std Book" panose="020B0502020204020303" pitchFamily="34" charset="0"/>
            </a:endParaRPr>
          </a:p>
        </p:txBody>
      </p:sp>
      <p:pic>
        <p:nvPicPr>
          <p:cNvPr id="159" name="Imagen 15" descr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2" y="2887878"/>
            <a:ext cx="5904476" cy="440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n 16" descr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697" y="1265260"/>
            <a:ext cx="5528334" cy="629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n 17" descr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823" y="3490555"/>
            <a:ext cx="5679358" cy="631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n 35" descr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43" y="1506574"/>
            <a:ext cx="1719853" cy="282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n 19" descr="Imagen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514" y="135269"/>
            <a:ext cx="5522145" cy="76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n 20" descr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96" y="511982"/>
            <a:ext cx="5516060" cy="95387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ángulo 21"/>
          <p:cNvSpPr txBox="1"/>
          <p:nvPr/>
        </p:nvSpPr>
        <p:spPr>
          <a:xfrm>
            <a:off x="302515" y="234609"/>
            <a:ext cx="5317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pPr>
            <a:r>
              <a:rPr lang="es-CO" sz="1400" b="1" kern="1200" dirty="0" smtClean="0">
                <a:solidFill>
                  <a:srgbClr val="FFFFFF"/>
                </a:solidFill>
                <a:latin typeface="Futura Std Book" panose="020B0502020204020303" pitchFamily="34" charset="0"/>
                <a:ea typeface="Futura Std Book"/>
                <a:cs typeface="Futura Std Book"/>
                <a:sym typeface="Futura Std Book"/>
              </a:rPr>
              <a:t>Nombre </a:t>
            </a:r>
            <a:r>
              <a:rPr lang="es-CO" sz="1400" b="1" kern="1200" dirty="0">
                <a:solidFill>
                  <a:srgbClr val="FFFFFF"/>
                </a:solidFill>
                <a:latin typeface="Futura Std Book" panose="020B0502020204020303" pitchFamily="34" charset="0"/>
                <a:ea typeface="Futura Std Book"/>
                <a:cs typeface="Futura Std Book"/>
                <a:sym typeface="Futura Std Book"/>
              </a:rPr>
              <a:t>d</a:t>
            </a:r>
            <a:r>
              <a:rPr lang="es-CO" sz="1400" b="1" kern="1200" dirty="0" smtClean="0">
                <a:solidFill>
                  <a:srgbClr val="FFFFFF"/>
                </a:solidFill>
                <a:latin typeface="Futura Std Book" panose="020B0502020204020303" pitchFamily="34" charset="0"/>
                <a:ea typeface="Futura Std Book"/>
                <a:cs typeface="Futura Std Book"/>
                <a:sym typeface="Futura Std Book"/>
              </a:rPr>
              <a:t>el proyecto</a:t>
            </a:r>
            <a:endParaRPr lang="es-CO" sz="1400" b="1" kern="1200" dirty="0">
              <a:solidFill>
                <a:srgbClr val="FFFFFF"/>
              </a:solidFill>
              <a:latin typeface="Futura Std Book" panose="020B0502020204020303" pitchFamily="34" charset="0"/>
              <a:ea typeface="Futura Std Book"/>
              <a:cs typeface="Futura Std Book"/>
              <a:sym typeface="Futura Std Book"/>
            </a:endParaRPr>
          </a:p>
        </p:txBody>
      </p:sp>
      <p:sp>
        <p:nvSpPr>
          <p:cNvPr id="168" name="Rectángulo 22"/>
          <p:cNvSpPr txBox="1"/>
          <p:nvPr/>
        </p:nvSpPr>
        <p:spPr>
          <a:xfrm>
            <a:off x="1340330" y="1054388"/>
            <a:ext cx="329705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s-CO" b="1" kern="1200" dirty="0">
                <a:latin typeface="Futura Std Book" panose="020B0502020204020303" pitchFamily="34" charset="0"/>
              </a:rPr>
              <a:t>VALOR TOTAL  </a:t>
            </a:r>
            <a:r>
              <a:rPr lang="es-MX" b="1" kern="1200" dirty="0" smtClean="0">
                <a:latin typeface="Futura Std Book" panose="020B0502020204020303" pitchFamily="34" charset="0"/>
              </a:rPr>
              <a:t>$</a:t>
            </a:r>
            <a:endParaRPr lang="es-CO" b="1" kern="1200" dirty="0">
              <a:latin typeface="Futura Std Book" panose="020B0502020204020303" pitchFamily="34" charset="0"/>
            </a:endParaRPr>
          </a:p>
          <a:p>
            <a:endParaRPr b="1" dirty="0">
              <a:latin typeface="Futura Std Book" panose="020B0502020204020303" pitchFamily="34" charset="0"/>
            </a:endParaRPr>
          </a:p>
        </p:txBody>
      </p:sp>
      <p:pic>
        <p:nvPicPr>
          <p:cNvPr id="169" name="Imagen 23" descr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9140" y="2345833"/>
            <a:ext cx="351079" cy="265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n 24" descr="Imagen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216" y="2313965"/>
            <a:ext cx="474844" cy="29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n 25" descr="Imagen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3455" y="2324340"/>
            <a:ext cx="323713" cy="30744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ángulo 28"/>
          <p:cNvSpPr txBox="1"/>
          <p:nvPr/>
        </p:nvSpPr>
        <p:spPr>
          <a:xfrm>
            <a:off x="4032232" y="2672810"/>
            <a:ext cx="2153945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1000">
                <a:latin typeface="Futura Std Book"/>
                <a:ea typeface="Futura Std Book"/>
                <a:cs typeface="Futura Std Book"/>
                <a:sym typeface="Futura Std Book"/>
              </a:defRPr>
            </a:pPr>
            <a:r>
              <a:rPr lang="es-CO" sz="1050" dirty="0" smtClean="0">
                <a:latin typeface="Futura Std Book" panose="020B0502020204020303" pitchFamily="34" charset="0"/>
                <a:ea typeface="Futura Std Book"/>
                <a:cs typeface="Futura Std Book"/>
                <a:sym typeface="Futura Std Book"/>
              </a:rPr>
              <a:t>$</a:t>
            </a:r>
            <a:endParaRPr sz="1050" dirty="0">
              <a:latin typeface="Futura Std Book" panose="020B0502020204020303" pitchFamily="34" charset="0"/>
              <a:ea typeface="Futura Std Book"/>
              <a:cs typeface="Futura Std Book"/>
              <a:sym typeface="Futura Std Book"/>
            </a:endParaRPr>
          </a:p>
        </p:txBody>
      </p:sp>
      <p:sp>
        <p:nvSpPr>
          <p:cNvPr id="173" name="Rectángulo 29"/>
          <p:cNvSpPr txBox="1"/>
          <p:nvPr/>
        </p:nvSpPr>
        <p:spPr>
          <a:xfrm>
            <a:off x="158269" y="2589843"/>
            <a:ext cx="1886352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800"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pPr hangingPunct="1"/>
            <a:r>
              <a:rPr lang="es-CO" sz="1050" kern="1200" dirty="0" smtClean="0">
                <a:latin typeface="Futura Std Book" panose="020B0502020204020303" pitchFamily="34" charset="0"/>
              </a:rPr>
              <a:t>Nombre Proponente</a:t>
            </a:r>
            <a:endParaRPr lang="es-CO" sz="1050" kern="1200" dirty="0">
              <a:latin typeface="Futura Std Book" panose="020B0502020204020303" pitchFamily="34" charset="0"/>
            </a:endParaRPr>
          </a:p>
        </p:txBody>
      </p:sp>
      <p:sp>
        <p:nvSpPr>
          <p:cNvPr id="174" name="Rectángulo 30"/>
          <p:cNvSpPr txBox="1"/>
          <p:nvPr/>
        </p:nvSpPr>
        <p:spPr>
          <a:xfrm>
            <a:off x="1896472" y="2179626"/>
            <a:ext cx="2153834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endParaRPr lang="es-MX" sz="1050" kern="1200" dirty="0">
              <a:latin typeface="Futura Std Book" panose="020B0502020204020303" pitchFamily="34" charset="0"/>
            </a:endParaRPr>
          </a:p>
          <a:p>
            <a:endParaRPr lang="es-MX" sz="1050" kern="1200" dirty="0">
              <a:latin typeface="Futura Std Book" panose="020B0502020204020303" pitchFamily="34" charset="0"/>
            </a:endParaRPr>
          </a:p>
          <a:p>
            <a:endParaRPr lang="es-MX" sz="1050" kern="1200" dirty="0">
              <a:latin typeface="Futura Std Book" panose="020B0502020204020303" pitchFamily="34" charset="0"/>
            </a:endParaRPr>
          </a:p>
          <a:p>
            <a:r>
              <a:rPr lang="es-MX" sz="1050" kern="1200" dirty="0" smtClean="0">
                <a:latin typeface="Futura Std Book" panose="020B0502020204020303" pitchFamily="34" charset="0"/>
              </a:rPr>
              <a:t>$</a:t>
            </a:r>
          </a:p>
          <a:p>
            <a:r>
              <a:rPr lang="es-MX" sz="1050" kern="1200" dirty="0" smtClean="0">
                <a:latin typeface="Futura Std Book" panose="020B0502020204020303" pitchFamily="34" charset="0"/>
              </a:rPr>
              <a:t>Fuente </a:t>
            </a:r>
            <a:endParaRPr lang="es-CO" sz="1050" dirty="0">
              <a:latin typeface="Futura Std Book" panose="020B0502020204020303" pitchFamily="34" charset="0"/>
            </a:endParaRPr>
          </a:p>
        </p:txBody>
      </p:sp>
      <p:sp>
        <p:nvSpPr>
          <p:cNvPr id="175" name="Rectángulo 32"/>
          <p:cNvSpPr txBox="1"/>
          <p:nvPr/>
        </p:nvSpPr>
        <p:spPr>
          <a:xfrm>
            <a:off x="487487" y="2062233"/>
            <a:ext cx="1185579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b="1" dirty="0">
                <a:latin typeface="Futura Std Book" panose="020B0502020204020303" pitchFamily="34" charset="0"/>
              </a:rPr>
              <a:t>PRESENTADO POR</a:t>
            </a:r>
          </a:p>
        </p:txBody>
      </p:sp>
      <p:sp>
        <p:nvSpPr>
          <p:cNvPr id="176" name="Rectángulo 33"/>
          <p:cNvSpPr txBox="1"/>
          <p:nvPr/>
        </p:nvSpPr>
        <p:spPr>
          <a:xfrm>
            <a:off x="466142" y="1532529"/>
            <a:ext cx="1205097" cy="24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dirty="0" err="1">
                <a:latin typeface="Futura Std Book" panose="020B0502020204020303" pitchFamily="34" charset="0"/>
              </a:rPr>
              <a:t>Radicación</a:t>
            </a:r>
            <a:r>
              <a:rPr dirty="0">
                <a:latin typeface="Futura Std Book" panose="020B0502020204020303" pitchFamily="34" charset="0"/>
              </a:rPr>
              <a:t> MINCIT</a:t>
            </a:r>
          </a:p>
        </p:txBody>
      </p:sp>
      <p:pic>
        <p:nvPicPr>
          <p:cNvPr id="178" name="Imagen 37" descr="Imagen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837" y="1528628"/>
            <a:ext cx="1719853" cy="26061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ángulo 38"/>
          <p:cNvSpPr txBox="1"/>
          <p:nvPr/>
        </p:nvSpPr>
        <p:spPr>
          <a:xfrm>
            <a:off x="2201962" y="2072322"/>
            <a:ext cx="1640832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b="1" dirty="0">
                <a:latin typeface="Futura Std Book" panose="020B0502020204020303" pitchFamily="34" charset="0"/>
              </a:rPr>
              <a:t>VALOR COFINANCIACIÓN</a:t>
            </a:r>
          </a:p>
        </p:txBody>
      </p:sp>
      <p:sp>
        <p:nvSpPr>
          <p:cNvPr id="180" name="Rectángulo 39"/>
          <p:cNvSpPr txBox="1"/>
          <p:nvPr/>
        </p:nvSpPr>
        <p:spPr>
          <a:xfrm>
            <a:off x="2328836" y="1532529"/>
            <a:ext cx="109100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dirty="0" err="1">
                <a:latin typeface="Futura Std Book" panose="020B0502020204020303" pitchFamily="34" charset="0"/>
              </a:rPr>
              <a:t>Radicación</a:t>
            </a:r>
            <a:r>
              <a:rPr dirty="0">
                <a:latin typeface="Futura Std Book" panose="020B0502020204020303" pitchFamily="34" charset="0"/>
              </a:rPr>
              <a:t> </a:t>
            </a:r>
            <a:r>
              <a:rPr dirty="0" err="1">
                <a:latin typeface="Futura Std Book" panose="020B0502020204020303" pitchFamily="34" charset="0"/>
              </a:rPr>
              <a:t>Fontur</a:t>
            </a:r>
            <a:endParaRPr dirty="0">
              <a:latin typeface="Futura Std Book" panose="020B0502020204020303" pitchFamily="34" charset="0"/>
            </a:endParaRPr>
          </a:p>
        </p:txBody>
      </p:sp>
      <p:pic>
        <p:nvPicPr>
          <p:cNvPr id="181" name="Imagen 40" descr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533" y="1827809"/>
            <a:ext cx="1719853" cy="499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n 41" descr="Imagen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533" y="1528628"/>
            <a:ext cx="1719853" cy="260619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Rectángulo 42"/>
          <p:cNvSpPr txBox="1"/>
          <p:nvPr/>
        </p:nvSpPr>
        <p:spPr>
          <a:xfrm>
            <a:off x="4212923" y="2072322"/>
            <a:ext cx="1578315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b="1" dirty="0">
                <a:latin typeface="Futura Std Book" panose="020B0502020204020303" pitchFamily="34" charset="0"/>
              </a:rPr>
              <a:t>VALOR CONTRAPARTIDA</a:t>
            </a:r>
          </a:p>
        </p:txBody>
      </p:sp>
      <p:sp>
        <p:nvSpPr>
          <p:cNvPr id="184" name="Rectángulo 43"/>
          <p:cNvSpPr txBox="1"/>
          <p:nvPr/>
        </p:nvSpPr>
        <p:spPr>
          <a:xfrm>
            <a:off x="4302534" y="1532529"/>
            <a:ext cx="1403587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FFFFFF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dirty="0" err="1">
                <a:latin typeface="Futura Std Book" panose="020B0502020204020303" pitchFamily="34" charset="0"/>
              </a:rPr>
              <a:t>Fecha</a:t>
            </a:r>
            <a:r>
              <a:rPr dirty="0">
                <a:latin typeface="Futura Std Book" panose="020B0502020204020303" pitchFamily="34" charset="0"/>
              </a:rPr>
              <a:t> </a:t>
            </a:r>
            <a:r>
              <a:rPr lang="es-CO" dirty="0" smtClean="0">
                <a:latin typeface="Futura Std Book" panose="020B0502020204020303" pitchFamily="34" charset="0"/>
              </a:rPr>
              <a:t>de a</a:t>
            </a:r>
            <a:r>
              <a:rPr dirty="0" smtClean="0">
                <a:latin typeface="Futura Std Book" panose="020B0502020204020303" pitchFamily="34" charset="0"/>
              </a:rPr>
              <a:t>plaza</a:t>
            </a:r>
            <a:r>
              <a:rPr lang="es-CO" dirty="0" smtClean="0">
                <a:latin typeface="Futura Std Book" panose="020B0502020204020303" pitchFamily="34" charset="0"/>
              </a:rPr>
              <a:t>miento</a:t>
            </a:r>
            <a:endParaRPr dirty="0">
              <a:latin typeface="Futura Std Book" panose="020B0502020204020303" pitchFamily="34" charset="0"/>
            </a:endParaRPr>
          </a:p>
        </p:txBody>
      </p:sp>
      <p:sp>
        <p:nvSpPr>
          <p:cNvPr id="185" name="Rectángulo 44"/>
          <p:cNvSpPr txBox="1"/>
          <p:nvPr/>
        </p:nvSpPr>
        <p:spPr>
          <a:xfrm>
            <a:off x="692157" y="1799119"/>
            <a:ext cx="115512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A21984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lang="es-CO" dirty="0" smtClean="0">
                <a:solidFill>
                  <a:srgbClr val="000000"/>
                </a:solidFill>
                <a:latin typeface="Futura Std Book" panose="020B0502020204020303" pitchFamily="34" charset="0"/>
              </a:rPr>
              <a:t>Fecha o No Aplica</a:t>
            </a:r>
            <a:endParaRPr dirty="0">
              <a:solidFill>
                <a:srgbClr val="00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6" name="Rectángulo 45"/>
          <p:cNvSpPr txBox="1"/>
          <p:nvPr/>
        </p:nvSpPr>
        <p:spPr>
          <a:xfrm>
            <a:off x="2767634" y="1786948"/>
            <a:ext cx="42255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A21984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lang="es-MX" dirty="0" smtClean="0">
                <a:solidFill>
                  <a:srgbClr val="000000"/>
                </a:solidFill>
                <a:latin typeface="Futura Std Book" panose="020B0502020204020303" pitchFamily="34" charset="0"/>
              </a:rPr>
              <a:t>Fecha</a:t>
            </a:r>
            <a:endParaRPr dirty="0">
              <a:solidFill>
                <a:srgbClr val="00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87" name="Rectángulo 46"/>
          <p:cNvSpPr txBox="1"/>
          <p:nvPr/>
        </p:nvSpPr>
        <p:spPr>
          <a:xfrm>
            <a:off x="4630327" y="1798977"/>
            <a:ext cx="9239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A21984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endParaRPr lang="es-MX" dirty="0">
              <a:solidFill>
                <a:srgbClr val="000000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39" name="Tab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88717"/>
              </p:ext>
            </p:extLst>
          </p:nvPr>
        </p:nvGraphicFramePr>
        <p:xfrm>
          <a:off x="6516823" y="2429785"/>
          <a:ext cx="5241587" cy="8601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8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17">
                <a:tc>
                  <a:txBody>
                    <a:bodyPr/>
                    <a:lstStyle/>
                    <a:p>
                      <a:pPr algn="ctr"/>
                      <a:r>
                        <a:rPr lang="es-CO" sz="1100" b="0" u="none" dirty="0" smtClean="0">
                          <a:latin typeface="Futura Std Book" panose="020B0502020204020303" pitchFamily="34" charset="0"/>
                        </a:rPr>
                        <a:t>Actividad</a:t>
                      </a:r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dirty="0" smtClean="0">
                          <a:latin typeface="Futura Std Book" panose="020B0502020204020303" pitchFamily="34" charset="0"/>
                        </a:rPr>
                        <a:t>Valor</a:t>
                      </a: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17"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60104"/>
                  </a:ext>
                </a:extLst>
              </a:tr>
              <a:tr h="286717"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06195"/>
                  </a:ext>
                </a:extLst>
              </a:tr>
            </a:tbl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F4D4FA65-916E-ED4E-97A8-AC74E808B5C7}"/>
              </a:ext>
            </a:extLst>
          </p:cNvPr>
          <p:cNvSpPr txBox="1"/>
          <p:nvPr/>
        </p:nvSpPr>
        <p:spPr>
          <a:xfrm>
            <a:off x="6409697" y="823556"/>
            <a:ext cx="514698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1"/>
            <a:endParaRPr lang="es-MX" sz="1200" b="1" kern="1200" dirty="0">
              <a:latin typeface="Futura Std Book" panose="020B0502020204020303" pitchFamily="34" charset="0"/>
              <a:cs typeface="Helvetica"/>
            </a:endParaRPr>
          </a:p>
          <a:p>
            <a:pPr hangingPunct="1"/>
            <a:r>
              <a:rPr lang="es-MX" sz="1200" b="1" kern="1200" dirty="0">
                <a:latin typeface="Futura Std Book" panose="020B0502020204020303" pitchFamily="34" charset="0"/>
                <a:cs typeface="Helvetica"/>
              </a:rPr>
              <a:t>LUGAR: </a:t>
            </a:r>
            <a:r>
              <a:rPr lang="es-MX" sz="1200" b="1" kern="1200" dirty="0" smtClean="0">
                <a:latin typeface="Futura Std Book" panose="020B0502020204020303" pitchFamily="34" charset="0"/>
                <a:cs typeface="Helvetica"/>
              </a:rPr>
              <a:t>		</a:t>
            </a:r>
            <a:r>
              <a:rPr lang="es-MX" sz="1200" b="1" kern="1200" dirty="0">
                <a:latin typeface="Futura Std Book" panose="020B0502020204020303" pitchFamily="34" charset="0"/>
                <a:cs typeface="Helvetica"/>
              </a:rPr>
              <a:t>	</a:t>
            </a:r>
            <a:r>
              <a:rPr lang="es-MX" sz="1200" b="1" kern="1200" dirty="0" smtClean="0">
                <a:latin typeface="Futura Std Book" panose="020B0502020204020303" pitchFamily="34" charset="0"/>
                <a:cs typeface="Helvetica"/>
              </a:rPr>
              <a:t>FECHA O PLAZO: </a:t>
            </a:r>
            <a:endParaRPr lang="es-MX" sz="1200" kern="1200" dirty="0">
              <a:latin typeface="Futura Std Book" panose="020B0502020204020303" pitchFamily="34" charset="0"/>
              <a:ea typeface="Futura Bk BT"/>
              <a:cs typeface="Futura Bk BT"/>
              <a:sym typeface="Futura Bk BT"/>
            </a:endParaRPr>
          </a:p>
        </p:txBody>
      </p:sp>
      <p:sp>
        <p:nvSpPr>
          <p:cNvPr id="41" name="Rectángulo 45"/>
          <p:cNvSpPr txBox="1"/>
          <p:nvPr/>
        </p:nvSpPr>
        <p:spPr>
          <a:xfrm>
            <a:off x="4539628" y="1802560"/>
            <a:ext cx="115512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000">
                <a:solidFill>
                  <a:srgbClr val="A21984"/>
                </a:solidFill>
                <a:latin typeface="Futura Bk BT"/>
                <a:ea typeface="Futura Bk BT"/>
                <a:cs typeface="Futura Bk BT"/>
                <a:sym typeface="Futura Bk BT"/>
              </a:defRPr>
            </a:lvl1pPr>
          </a:lstStyle>
          <a:p>
            <a:r>
              <a:rPr lang="es-MX" dirty="0" smtClean="0">
                <a:solidFill>
                  <a:srgbClr val="000000"/>
                </a:solidFill>
                <a:latin typeface="Futura Std Book" panose="020B0502020204020303" pitchFamily="34" charset="0"/>
              </a:rPr>
              <a:t>Fecha o </a:t>
            </a:r>
            <a:r>
              <a:rPr lang="es-CO" dirty="0">
                <a:solidFill>
                  <a:srgbClr val="000000"/>
                </a:solidFill>
                <a:latin typeface="Futura Std Book" panose="020B0502020204020303" pitchFamily="34" charset="0"/>
              </a:rPr>
              <a:t>No Aplica</a:t>
            </a:r>
            <a:endParaRPr dirty="0">
              <a:solidFill>
                <a:srgbClr val="00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42" name="Rectángulo 9"/>
          <p:cNvSpPr txBox="1"/>
          <p:nvPr/>
        </p:nvSpPr>
        <p:spPr>
          <a:xfrm>
            <a:off x="259946" y="5455079"/>
            <a:ext cx="860079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endParaRPr lang="en-US" sz="1200" b="1" dirty="0">
              <a:solidFill>
                <a:prstClr val="black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n-US" sz="1200" b="1" dirty="0" smtClean="0">
                <a:solidFill>
                  <a:prstClr val="black"/>
                </a:solidFill>
                <a:latin typeface="Futura Std Book" panose="020B0502020204020303" pitchFamily="34" charset="0"/>
              </a:rPr>
              <a:t>Nota: </a:t>
            </a:r>
            <a:r>
              <a:rPr lang="es-CO" sz="1200" i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El contenido deberá ser diligenciado en minúscula solo deberá llevar la inicial en mayúscula sonde aplique  ej.  (iniciando párrafo, nombres propios , después de un punto entre otros).</a:t>
            </a:r>
          </a:p>
          <a:p>
            <a:pPr algn="just"/>
            <a:endParaRPr lang="es-CO" sz="1200" i="1" dirty="0">
              <a:solidFill>
                <a:schemeClr val="tx1"/>
              </a:solidFill>
              <a:latin typeface="Futura Std Book" panose="020B0502020204020303" pitchFamily="34" charset="0"/>
            </a:endParaRPr>
          </a:p>
          <a:p>
            <a:pPr algn="just"/>
            <a:r>
              <a:rPr lang="es-CO" sz="1200" i="1" dirty="0" smtClean="0">
                <a:solidFill>
                  <a:schemeClr val="tx1"/>
                </a:solidFill>
                <a:latin typeface="Futura Std Book" panose="020B0502020204020303" pitchFamily="34" charset="0"/>
              </a:rPr>
              <a:t>En caso de que algún campo contenga información deberá indicarse la siguiente expresión “No aplica”</a:t>
            </a:r>
            <a:endParaRPr lang="es-CO" sz="1200" i="1" dirty="0">
              <a:solidFill>
                <a:schemeClr val="tx1"/>
              </a:solidFill>
              <a:latin typeface="Futura Std Book" panose="020B0502020204020303" pitchFamily="34" charset="0"/>
            </a:endParaRPr>
          </a:p>
          <a:p>
            <a:pPr algn="just"/>
            <a:endParaRPr lang="en-US" sz="1200" dirty="0">
              <a:solidFill>
                <a:prstClr val="black"/>
              </a:solidFill>
              <a:latin typeface="Futura Std Book" panose="020B0502020204020303" pitchFamily="34" charset="0"/>
            </a:endParaRPr>
          </a:p>
        </p:txBody>
      </p:sp>
      <p:graphicFrame>
        <p:nvGraphicFramePr>
          <p:cNvPr id="43" name="Tabl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288717"/>
              </p:ext>
            </p:extLst>
          </p:nvPr>
        </p:nvGraphicFramePr>
        <p:xfrm>
          <a:off x="6511830" y="2429785"/>
          <a:ext cx="5241587" cy="8601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8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17">
                <a:tc>
                  <a:txBody>
                    <a:bodyPr/>
                    <a:lstStyle/>
                    <a:p>
                      <a:pPr algn="ctr"/>
                      <a:r>
                        <a:rPr lang="es-CO" sz="1100" b="0" u="none" dirty="0" smtClean="0">
                          <a:latin typeface="Futura Std Book" panose="020B0502020204020303" pitchFamily="34" charset="0"/>
                        </a:rPr>
                        <a:t>Actividad</a:t>
                      </a:r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dirty="0" smtClean="0">
                          <a:latin typeface="Futura Std Book" panose="020B0502020204020303" pitchFamily="34" charset="0"/>
                        </a:rPr>
                        <a:t>Valor</a:t>
                      </a: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17"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60104"/>
                  </a:ext>
                </a:extLst>
              </a:tr>
              <a:tr h="286717"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06195"/>
                  </a:ext>
                </a:extLst>
              </a:tr>
            </a:tbl>
          </a:graphicData>
        </a:graphic>
      </p:graphicFrame>
      <p:graphicFrame>
        <p:nvGraphicFramePr>
          <p:cNvPr id="44" name="Tabla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769531"/>
              </p:ext>
            </p:extLst>
          </p:nvPr>
        </p:nvGraphicFramePr>
        <p:xfrm>
          <a:off x="347386" y="4613167"/>
          <a:ext cx="5241587" cy="8601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47669">
                  <a:extLst>
                    <a:ext uri="{9D8B030D-6E8A-4147-A177-3AD203B41FA5}">
                      <a16:colId xmlns:a16="http://schemas.microsoft.com/office/drawing/2014/main" val="1652667209"/>
                    </a:ext>
                  </a:extLst>
                </a:gridCol>
                <a:gridCol w="1953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17">
                <a:tc>
                  <a:txBody>
                    <a:bodyPr/>
                    <a:lstStyle/>
                    <a:p>
                      <a:pPr algn="ctr"/>
                      <a:r>
                        <a:rPr lang="es-CO" sz="1100" b="0" u="none" dirty="0" smtClean="0">
                          <a:latin typeface="Futura Std Book" panose="020B0502020204020303" pitchFamily="34" charset="0"/>
                        </a:rPr>
                        <a:t>Nombre</a:t>
                      </a:r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0" u="none" dirty="0" smtClean="0">
                          <a:latin typeface="Futura Std Book" panose="020B0502020204020303" pitchFamily="34" charset="0"/>
                        </a:rPr>
                        <a:t>Año</a:t>
                      </a:r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dirty="0" smtClean="0">
                          <a:latin typeface="Futura Std Book" panose="020B0502020204020303" pitchFamily="34" charset="0"/>
                        </a:rPr>
                        <a:t>Valor</a:t>
                      </a: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17"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60104"/>
                  </a:ext>
                </a:extLst>
              </a:tr>
              <a:tr h="286717"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O" sz="1100" b="0" u="none" dirty="0">
                        <a:latin typeface="Futura Std Book" panose="020B05020202040203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>
                        <a:latin typeface="Futura Std Book" panose="020B05020202040203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0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821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9870</TotalTime>
  <Words>184</Words>
  <Application>Microsoft Office PowerPoint</Application>
  <PresentationFormat>Panorámica</PresentationFormat>
  <Paragraphs>41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Futura</vt:lpstr>
      <vt:lpstr>Futura Bk BT</vt:lpstr>
      <vt:lpstr>Futura Md BT</vt:lpstr>
      <vt:lpstr>Futura Std Book</vt:lpstr>
      <vt:lpstr>Helvetica</vt:lpstr>
      <vt:lpstr>3_Tema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Andrés Martinez</dc:creator>
  <cp:lastModifiedBy>Lina Marcela Morales Botero</cp:lastModifiedBy>
  <cp:revision>301</cp:revision>
  <cp:lastPrinted>2019-12-16T16:47:53Z</cp:lastPrinted>
  <dcterms:modified xsi:type="dcterms:W3CDTF">2020-08-22T03:15:56Z</dcterms:modified>
</cp:coreProperties>
</file>