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"/>
  </p:notesMasterIdLst>
  <p:sldIdLst>
    <p:sldId id="642" r:id="rId2"/>
    <p:sldId id="646" r:id="rId3"/>
    <p:sldId id="648" r:id="rId4"/>
  </p:sldIdLst>
  <p:sldSz cx="6858000" cy="9144000" type="screen4x3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1984"/>
    <a:srgbClr val="E1134F"/>
    <a:srgbClr val="19134F"/>
    <a:srgbClr val="FFC425"/>
    <a:srgbClr val="6CB33F"/>
    <a:srgbClr val="0093D0"/>
    <a:srgbClr val="996633"/>
    <a:srgbClr val="000000"/>
    <a:srgbClr val="008000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Estilo medio 1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B9631B5-78F2-41C9-869B-9F39066F8104}" styleName="Estilo medio 3 - 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Estilo temático 2 - Énfasis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Estilo temático 1 - Énfasi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861" autoAdjust="0"/>
    <p:restoredTop sz="94206" autoAdjust="0"/>
  </p:normalViewPr>
  <p:slideViewPr>
    <p:cSldViewPr snapToGrid="0">
      <p:cViewPr varScale="1">
        <p:scale>
          <a:sx n="53" d="100"/>
          <a:sy n="53" d="100"/>
        </p:scale>
        <p:origin x="205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maldonado\AppData\Local\Microsoft\Windows\INetCache\Content.Outlook\X98XJM35\Copia%20de%20Libro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maldonado\OneDrive%20-%20Fontur%20Colombia\LMALDONADO\1FONTUR\A&#241;o2018\Informes\GGral\2018-08-23ContParaf--Tolima-%20Bol&#237;var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maldonado\OneDrive%20-%20Fontur%20Colombia\LMALDONADO\1FONTUR\A&#241;o2018\Informes\GGral\2018-08-23ContParaf--Tolima-%20Bol&#237;var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A2198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3527578533202829E-3"/>
                  <c:y val="3.6453776611256925E-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0664479440069992E-2"/>
                  <c:y val="4.2437781360066642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1111111111121296E-4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utura Std Book" panose="020B0502020204020303" pitchFamily="34" charset="0"/>
                    <a:ea typeface="+mn-ea"/>
                    <a:cs typeface="+mn-cs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Hoja2!$H$11:$H$14</c:f>
              <c:strCache>
                <c:ptCount val="4"/>
                <c:pt idx="0">
                  <c:v>Total</c:v>
                </c:pt>
                <c:pt idx="1">
                  <c:v>Competitividad</c:v>
                </c:pt>
                <c:pt idx="2">
                  <c:v>Infraestructura</c:v>
                </c:pt>
                <c:pt idx="3">
                  <c:v>Promoción </c:v>
                </c:pt>
              </c:strCache>
            </c:strRef>
          </c:cat>
          <c:val>
            <c:numRef>
              <c:f>Hoja2!$I$11:$I$14</c:f>
              <c:numCache>
                <c:formatCode>_("$"* #,##0_);_("$"* \(#,##0\);_("$"* "-"_);_(@_)</c:formatCode>
                <c:ptCount val="4"/>
                <c:pt idx="0">
                  <c:v>132</c:v>
                </c:pt>
                <c:pt idx="1">
                  <c:v>73</c:v>
                </c:pt>
                <c:pt idx="2">
                  <c:v>0</c:v>
                </c:pt>
                <c:pt idx="3">
                  <c:v>59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69"/>
        <c:axId val="-1487276592"/>
        <c:axId val="-1487274416"/>
      </c:barChart>
      <c:catAx>
        <c:axId val="-148727659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Futura Std Book" panose="020B0502020204020303" pitchFamily="34" charset="0"/>
                <a:ea typeface="+mn-ea"/>
                <a:cs typeface="+mn-cs"/>
              </a:defRPr>
            </a:pPr>
            <a:endParaRPr lang="es-ES"/>
          </a:p>
        </c:txPr>
        <c:crossAx val="-1487274416"/>
        <c:crosses val="autoZero"/>
        <c:auto val="1"/>
        <c:lblAlgn val="ctr"/>
        <c:lblOffset val="100"/>
        <c:noMultiLvlLbl val="0"/>
      </c:catAx>
      <c:valAx>
        <c:axId val="-1487274416"/>
        <c:scaling>
          <c:orientation val="minMax"/>
        </c:scaling>
        <c:delete val="1"/>
        <c:axPos val="t"/>
        <c:numFmt formatCode="_(&quot;$&quot;* #,##0_);_(&quot;$&quot;* \(#,##0\);_(&quot;$&quot;* &quot;-&quot;_);_(@_)" sourceLinked="1"/>
        <c:majorTickMark val="none"/>
        <c:minorTickMark val="none"/>
        <c:tickLblPos val="nextTo"/>
        <c:crossAx val="-14872765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>
        <a:lumMod val="95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rgbClr val="A21984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'TOLIMA (2)'!$J$7:$P$7</c:f>
              <c:numCache>
                <c:formatCode>mmm\-yy</c:formatCode>
                <c:ptCount val="7"/>
                <c:pt idx="0">
                  <c:v>43101</c:v>
                </c:pt>
                <c:pt idx="1">
                  <c:v>43132</c:v>
                </c:pt>
                <c:pt idx="2">
                  <c:v>43160</c:v>
                </c:pt>
                <c:pt idx="3">
                  <c:v>43191</c:v>
                </c:pt>
                <c:pt idx="4">
                  <c:v>43221</c:v>
                </c:pt>
                <c:pt idx="5">
                  <c:v>43252</c:v>
                </c:pt>
                <c:pt idx="6">
                  <c:v>43282</c:v>
                </c:pt>
              </c:numCache>
            </c:numRef>
          </c:cat>
          <c:val>
            <c:numRef>
              <c:f>'TOLIMA (2)'!$J$8:$P$8</c:f>
              <c:numCache>
                <c:formatCode>_("$"* #,##0_);_("$"* \(#,##0\);_("$"* "-"_);_(@_)</c:formatCode>
                <c:ptCount val="7"/>
                <c:pt idx="0">
                  <c:v>101.8445675</c:v>
                </c:pt>
                <c:pt idx="1">
                  <c:v>17.587</c:v>
                </c:pt>
                <c:pt idx="2">
                  <c:v>30.36</c:v>
                </c:pt>
                <c:pt idx="3">
                  <c:v>84.382000000000005</c:v>
                </c:pt>
                <c:pt idx="4">
                  <c:v>10.532</c:v>
                </c:pt>
                <c:pt idx="5">
                  <c:v>3.5430000000000001</c:v>
                </c:pt>
                <c:pt idx="6">
                  <c:v>80.828000000000003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487280400"/>
        <c:axId val="-1487278768"/>
        <c:axId val="0"/>
      </c:bar3DChart>
      <c:dateAx>
        <c:axId val="-148728040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-1487278768"/>
        <c:crosses val="autoZero"/>
        <c:auto val="1"/>
        <c:lblOffset val="100"/>
        <c:baseTimeUnit val="months"/>
      </c:dateAx>
      <c:valAx>
        <c:axId val="-1487278768"/>
        <c:scaling>
          <c:orientation val="minMax"/>
        </c:scaling>
        <c:delete val="1"/>
        <c:axPos val="l"/>
        <c:numFmt formatCode="_(&quot;$&quot;* #,##0_);_(&quot;$&quot;* \(#,##0\);_(&quot;$&quot;* &quot;-&quot;_);_(@_)" sourceLinked="1"/>
        <c:majorTickMark val="none"/>
        <c:minorTickMark val="none"/>
        <c:tickLblPos val="nextTo"/>
        <c:crossAx val="-1487280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CC0099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tx1">
                  <a:lumMod val="95000"/>
                  <a:lumOff val="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Hoja2!$C$33:$D$33</c:f>
              <c:strCache>
                <c:ptCount val="2"/>
                <c:pt idx="0">
                  <c:v>Total Recaud CP ene-jul 2018</c:v>
                </c:pt>
                <c:pt idx="1">
                  <c:v>Total Recaudo CP Tolima</c:v>
                </c:pt>
              </c:strCache>
            </c:strRef>
          </c:cat>
          <c:val>
            <c:numRef>
              <c:f>Hoja2!$C$34:$D$34</c:f>
              <c:numCache>
                <c:formatCode>_("$"* #,##0_);_("$"* \(#,##0\);_("$"* "-"_);_(@_)</c:formatCode>
                <c:ptCount val="2"/>
                <c:pt idx="0">
                  <c:v>54546.479758000001</c:v>
                </c:pt>
                <c:pt idx="1">
                  <c:v>329.07656750000001</c:v>
                </c:pt>
              </c:numCache>
            </c:numRef>
          </c:val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cat>
            <c:strRef>
              <c:f>Hoja2!$C$33:$D$33</c:f>
              <c:strCache>
                <c:ptCount val="2"/>
                <c:pt idx="0">
                  <c:v>Total Recaud CP ene-jul 2018</c:v>
                </c:pt>
                <c:pt idx="1">
                  <c:v>Total Recaudo CP Tolima</c:v>
                </c:pt>
              </c:strCache>
            </c:strRef>
          </c:cat>
          <c:val>
            <c:numRef>
              <c:f>Hoja2!$C$35:$D$35</c:f>
              <c:numCache>
                <c:formatCode>0%</c:formatCode>
                <c:ptCount val="2"/>
                <c:pt idx="0">
                  <c:v>1</c:v>
                </c:pt>
                <c:pt idx="1">
                  <c:v>6.0329570113410724E-3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rgbClr val="0093D0"/>
            </a:solidFill>
          </c:spPr>
          <c:dPt>
            <c:idx val="0"/>
            <c:bubble3D val="0"/>
            <c:spPr>
              <a:solidFill>
                <a:srgbClr val="0093D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dPt>
            <c:idx val="1"/>
            <c:bubble3D val="0"/>
            <c:spPr>
              <a:solidFill>
                <a:srgbClr val="A21984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Hoja2!$F$33:$F$34</c:f>
              <c:strCache>
                <c:ptCount val="2"/>
                <c:pt idx="0">
                  <c:v>Inversión Honda</c:v>
                </c:pt>
                <c:pt idx="1">
                  <c:v>Total Inversión RTPP</c:v>
                </c:pt>
              </c:strCache>
            </c:strRef>
          </c:cat>
          <c:val>
            <c:numRef>
              <c:f>Hoja2!$G$33:$G$34</c:f>
              <c:numCache>
                <c:formatCode>0%</c:formatCode>
                <c:ptCount val="2"/>
                <c:pt idx="0">
                  <c:v>0.02</c:v>
                </c:pt>
                <c:pt idx="1">
                  <c:v>0.98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rgbClr val="0093D0"/>
            </a:solidFill>
          </c:spPr>
          <c:dPt>
            <c:idx val="0"/>
            <c:bubble3D val="0"/>
            <c:spPr>
              <a:solidFill>
                <a:srgbClr val="0093D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dPt>
            <c:idx val="1"/>
            <c:bubble3D val="0"/>
            <c:spPr>
              <a:solidFill>
                <a:srgbClr val="A21984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dLbls>
            <c:dLbl>
              <c:idx val="0"/>
              <c:layout>
                <c:manualLayout>
                  <c:x val="-2.3957505311835964E-2"/>
                  <c:y val="0.1579877546197768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Hoja2!$C$30:$C$31</c:f>
              <c:strCache>
                <c:ptCount val="2"/>
                <c:pt idx="0">
                  <c:v>Jóvenes Tolima</c:v>
                </c:pt>
                <c:pt idx="1">
                  <c:v>Total Jóvenes</c:v>
                </c:pt>
              </c:strCache>
            </c:strRef>
          </c:cat>
          <c:val>
            <c:numRef>
              <c:f>Hoja2!$D$30:$D$31</c:f>
              <c:numCache>
                <c:formatCode>0%</c:formatCode>
                <c:ptCount val="2"/>
                <c:pt idx="0">
                  <c:v>0.02</c:v>
                </c:pt>
                <c:pt idx="1">
                  <c:v>0.98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904791901012373"/>
          <c:y val="0.12225402244011087"/>
          <c:w val="0.32761874765654292"/>
          <c:h val="0.65711476897178467"/>
        </c:manualLayout>
      </c:layout>
      <c:pieChart>
        <c:varyColors val="1"/>
        <c:ser>
          <c:idx val="0"/>
          <c:order val="0"/>
          <c:spPr>
            <a:solidFill>
              <a:srgbClr val="0093D0"/>
            </a:solidFill>
          </c:spPr>
          <c:dPt>
            <c:idx val="0"/>
            <c:bubble3D val="0"/>
            <c:spPr>
              <a:solidFill>
                <a:srgbClr val="0093D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dPt>
            <c:idx val="1"/>
            <c:bubble3D val="0"/>
            <c:spPr>
              <a:solidFill>
                <a:srgbClr val="A21984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Hoja2!$B$18:$B$19</c:f>
              <c:strCache>
                <c:ptCount val="2"/>
                <c:pt idx="0">
                  <c:v>PIT Tolima</c:v>
                </c:pt>
                <c:pt idx="1">
                  <c:v>Total Nacional</c:v>
                </c:pt>
              </c:strCache>
            </c:strRef>
          </c:cat>
          <c:val>
            <c:numRef>
              <c:f>Hoja2!$C$18:$C$19</c:f>
              <c:numCache>
                <c:formatCode>0%</c:formatCode>
                <c:ptCount val="2"/>
                <c:pt idx="0">
                  <c:v>0.06</c:v>
                </c:pt>
                <c:pt idx="1">
                  <c:v>0.94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DA2F3E6-6B5B-48E6-B2B2-2293B02DF934}" type="datetimeFigureOut">
              <a:rPr lang="es-MX" smtClean="0"/>
              <a:t>23/08/2018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62050"/>
            <a:ext cx="23526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E478B47-1314-463A-B256-B7396DD71C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01984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23/08/2018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002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23/08/2018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0058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23/08/2018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2361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23/08/2018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8178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23/08/2018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65100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23/08/2018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89540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23/08/2018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1653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23/08/2018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21617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23/08/2018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621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23/08/2018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29672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23/08/2018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121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F8760-D7C9-4737-AB29-365D219DDED3}" type="datetimeFigureOut">
              <a:rPr lang="es-MX" smtClean="0"/>
              <a:t>23/08/2018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2744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8.png"/><Relationship Id="rId7" Type="http://schemas.microsoft.com/office/2007/relationships/hdphoto" Target="../media/hdphoto1.wdp"/><Relationship Id="rId12" Type="http://schemas.openxmlformats.org/officeDocument/2006/relationships/chart" Target="../charts/chart6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chart" Target="../charts/chart5.xml"/><Relationship Id="rId5" Type="http://schemas.openxmlformats.org/officeDocument/2006/relationships/chart" Target="../charts/chart3.xml"/><Relationship Id="rId10" Type="http://schemas.openxmlformats.org/officeDocument/2006/relationships/chart" Target="../charts/chart4.xml"/><Relationship Id="rId4" Type="http://schemas.openxmlformats.org/officeDocument/2006/relationships/chart" Target="../charts/chart2.xml"/><Relationship Id="rId9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-30156" y="2852235"/>
            <a:ext cx="6858000" cy="2970044"/>
          </a:xfrm>
          <a:prstGeom prst="rect">
            <a:avLst/>
          </a:prstGeom>
          <a:solidFill>
            <a:srgbClr val="0093D0">
              <a:alpha val="10000"/>
            </a:srgbClr>
          </a:solidFill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es-CO" sz="1100" dirty="0" smtClean="0">
                <a:latin typeface="Futura Std Book" panose="020B0502020204020303" pitchFamily="34" charset="0"/>
                <a:ea typeface="Calibri" panose="020F0502020204030204" pitchFamily="34" charset="0"/>
              </a:rPr>
              <a:t>Proyectos a destacar 2018 </a:t>
            </a:r>
            <a:r>
              <a:rPr lang="es-CO" sz="1100" dirty="0">
                <a:latin typeface="Futura Std Book" panose="020B0502020204020303" pitchFamily="34" charset="0"/>
                <a:ea typeface="Calibri" panose="020F0502020204030204" pitchFamily="34" charset="0"/>
              </a:rPr>
              <a:t>(ene-jul</a:t>
            </a:r>
            <a:r>
              <a:rPr lang="es-CO" sz="1100" dirty="0" smtClean="0">
                <a:latin typeface="Futura Std Book" panose="020B0502020204020303" pitchFamily="34" charset="0"/>
                <a:ea typeface="Calibri" panose="020F0502020204030204" pitchFamily="34" charset="0"/>
              </a:rPr>
              <a:t>):</a:t>
            </a:r>
            <a:endParaRPr lang="es-CO" sz="1100" dirty="0">
              <a:latin typeface="Futura Std Book" panose="020B0502020204020303" pitchFamily="34" charset="0"/>
              <a:ea typeface="Calibri" panose="020F0502020204030204" pitchFamily="34" charset="0"/>
            </a:endParaRPr>
          </a:p>
          <a:p>
            <a:pPr marL="171450" indent="-171450" algn="just">
              <a:buFont typeface="Arial Black" panose="020B0A04020102020204" pitchFamily="34" charset="0"/>
              <a:buChar char="►"/>
            </a:pPr>
            <a:r>
              <a:rPr lang="es-CO" sz="1100" b="1" u="sng" dirty="0" smtClean="0">
                <a:latin typeface="Futura Std Book" panose="020B0502020204020303" pitchFamily="34" charset="0"/>
              </a:rPr>
              <a:t>Estructuración </a:t>
            </a:r>
            <a:r>
              <a:rPr lang="es-CO" sz="1100" b="1" u="sng" dirty="0">
                <a:latin typeface="Futura Std Book" panose="020B0502020204020303" pitchFamily="34" charset="0"/>
              </a:rPr>
              <a:t>de planes de negocio en destinos de </a:t>
            </a:r>
            <a:r>
              <a:rPr lang="es-CO" sz="1100" b="1" u="sng" dirty="0" smtClean="0">
                <a:latin typeface="Futura Std Book" panose="020B0502020204020303" pitchFamily="34" charset="0"/>
              </a:rPr>
              <a:t>posconflicto </a:t>
            </a:r>
            <a:r>
              <a:rPr lang="es-ES" sz="1100" dirty="0" smtClean="0">
                <a:latin typeface="Futura Std Book" panose="020B0502020204020303" pitchFamily="34" charset="0"/>
              </a:rPr>
              <a:t>Proponente: MinCIT. </a:t>
            </a:r>
            <a:r>
              <a:rPr lang="es-CO" sz="1100" dirty="0" smtClean="0">
                <a:latin typeface="Futura Std Book" panose="020B0502020204020303" pitchFamily="34" charset="0"/>
              </a:rPr>
              <a:t>Inversión </a:t>
            </a:r>
            <a:r>
              <a:rPr lang="es-CO" sz="1100" dirty="0">
                <a:latin typeface="Futura Std Book" panose="020B0502020204020303" pitchFamily="34" charset="0"/>
              </a:rPr>
              <a:t>Tolima: </a:t>
            </a:r>
            <a:r>
              <a:rPr lang="es-CO" sz="1100" dirty="0" smtClean="0">
                <a:latin typeface="Futura Std Book" panose="020B0502020204020303" pitchFamily="34" charset="0"/>
              </a:rPr>
              <a:t>$26.000.000. Estado</a:t>
            </a:r>
            <a:r>
              <a:rPr lang="es-CO" sz="1100" dirty="0">
                <a:latin typeface="Futura Std Book" panose="020B0502020204020303" pitchFamily="34" charset="0"/>
              </a:rPr>
              <a:t>: en contratación</a:t>
            </a:r>
          </a:p>
          <a:p>
            <a:pPr algn="just"/>
            <a:r>
              <a:rPr lang="es-CO" sz="1100" dirty="0">
                <a:latin typeface="Futura Std Book" panose="020B0502020204020303" pitchFamily="34" charset="0"/>
              </a:rPr>
              <a:t>Se va a realizar en los Espacio Territoriales de Capacitación y Reincorporación  (</a:t>
            </a:r>
            <a:r>
              <a:rPr lang="es-CO" sz="1100" dirty="0" err="1">
                <a:latin typeface="Futura Std Book" panose="020B0502020204020303" pitchFamily="34" charset="0"/>
              </a:rPr>
              <a:t>ETCR</a:t>
            </a:r>
            <a:r>
              <a:rPr lang="es-CO" sz="1100" dirty="0">
                <a:latin typeface="Futura Std Book" panose="020B0502020204020303" pitchFamily="34" charset="0"/>
              </a:rPr>
              <a:t>).</a:t>
            </a:r>
          </a:p>
          <a:p>
            <a:pPr algn="just"/>
            <a:r>
              <a:rPr lang="es-CO" sz="1100" dirty="0">
                <a:latin typeface="Futura Std Book" panose="020B0502020204020303" pitchFamily="34" charset="0"/>
              </a:rPr>
              <a:t>10 destinos a </a:t>
            </a:r>
            <a:r>
              <a:rPr lang="es-CO" sz="1100" dirty="0" smtClean="0">
                <a:latin typeface="Futura Std Book" panose="020B0502020204020303" pitchFamily="34" charset="0"/>
              </a:rPr>
              <a:t>impactar: </a:t>
            </a:r>
            <a:r>
              <a:rPr lang="es-CO" sz="1100" dirty="0" err="1">
                <a:latin typeface="Futura Std Book" panose="020B0502020204020303" pitchFamily="34" charset="0"/>
              </a:rPr>
              <a:t>Icononzo</a:t>
            </a:r>
            <a:r>
              <a:rPr lang="es-CO" sz="1100" dirty="0">
                <a:latin typeface="Futura Std Book" panose="020B0502020204020303" pitchFamily="34" charset="0"/>
              </a:rPr>
              <a:t> (Tolima, ETCR La </a:t>
            </a:r>
            <a:r>
              <a:rPr lang="es-CO" sz="1100" dirty="0" smtClean="0">
                <a:latin typeface="Futura Std Book" panose="020B0502020204020303" pitchFamily="34" charset="0"/>
              </a:rPr>
              <a:t>Fila), Mesetas; </a:t>
            </a:r>
            <a:r>
              <a:rPr lang="es-CO" sz="1100" dirty="0">
                <a:latin typeface="Futura Std Book" panose="020B0502020204020303" pitchFamily="34" charset="0"/>
              </a:rPr>
              <a:t>San Vicente del </a:t>
            </a:r>
            <a:r>
              <a:rPr lang="es-CO" sz="1100" dirty="0" err="1" smtClean="0">
                <a:latin typeface="Futura Std Book" panose="020B0502020204020303" pitchFamily="34" charset="0"/>
              </a:rPr>
              <a:t>Caguán</a:t>
            </a:r>
            <a:r>
              <a:rPr lang="es-CO" sz="1100" dirty="0" smtClean="0">
                <a:latin typeface="Futura Std Book" panose="020B0502020204020303" pitchFamily="34" charset="0"/>
              </a:rPr>
              <a:t>; </a:t>
            </a:r>
            <a:r>
              <a:rPr lang="es-CO" sz="1100" dirty="0" err="1" smtClean="0">
                <a:latin typeface="Futura Std Book" panose="020B0502020204020303" pitchFamily="34" charset="0"/>
              </a:rPr>
              <a:t>Dabeiba</a:t>
            </a:r>
            <a:r>
              <a:rPr lang="es-CO" sz="1100" dirty="0" smtClean="0">
                <a:latin typeface="Futura Std Book" panose="020B0502020204020303" pitchFamily="34" charset="0"/>
              </a:rPr>
              <a:t>; Fonseca; </a:t>
            </a:r>
            <a:r>
              <a:rPr lang="es-CO" sz="1100" dirty="0">
                <a:latin typeface="Futura Std Book" panose="020B0502020204020303" pitchFamily="34" charset="0"/>
              </a:rPr>
              <a:t>Vigía del F</a:t>
            </a:r>
            <a:r>
              <a:rPr lang="es-CO" sz="1100" dirty="0" smtClean="0">
                <a:latin typeface="Futura Std Book" panose="020B0502020204020303" pitchFamily="34" charset="0"/>
              </a:rPr>
              <a:t>uerte; </a:t>
            </a:r>
            <a:r>
              <a:rPr lang="es-CO" sz="1100" dirty="0">
                <a:latin typeface="Futura Std Book" panose="020B0502020204020303" pitchFamily="34" charset="0"/>
              </a:rPr>
              <a:t>La </a:t>
            </a:r>
            <a:r>
              <a:rPr lang="es-CO" sz="1100" dirty="0" smtClean="0">
                <a:latin typeface="Futura Std Book" panose="020B0502020204020303" pitchFamily="34" charset="0"/>
              </a:rPr>
              <a:t>Paz; </a:t>
            </a:r>
            <a:r>
              <a:rPr lang="es-CO" sz="1100" dirty="0">
                <a:latin typeface="Futura Std Book" panose="020B0502020204020303" pitchFamily="34" charset="0"/>
              </a:rPr>
              <a:t>San </a:t>
            </a:r>
            <a:r>
              <a:rPr lang="es-CO" sz="1100" dirty="0" smtClean="0">
                <a:latin typeface="Futura Std Book" panose="020B0502020204020303" pitchFamily="34" charset="0"/>
              </a:rPr>
              <a:t>José </a:t>
            </a:r>
            <a:r>
              <a:rPr lang="es-CO" sz="1100" dirty="0">
                <a:latin typeface="Futura Std Book" panose="020B0502020204020303" pitchFamily="34" charset="0"/>
              </a:rPr>
              <a:t>del </a:t>
            </a:r>
            <a:r>
              <a:rPr lang="es-CO" sz="1100" dirty="0" smtClean="0">
                <a:latin typeface="Futura Std Book" panose="020B0502020204020303" pitchFamily="34" charset="0"/>
              </a:rPr>
              <a:t>Guaviare; Montañita; </a:t>
            </a:r>
            <a:r>
              <a:rPr lang="es-CO" sz="1100" dirty="0" err="1" smtClean="0">
                <a:latin typeface="Futura Std Book" panose="020B0502020204020303" pitchFamily="34" charset="0"/>
              </a:rPr>
              <a:t>Anorí</a:t>
            </a:r>
            <a:r>
              <a:rPr lang="es-CO" sz="1100" dirty="0" smtClean="0">
                <a:latin typeface="Futura Std Book" panose="020B0502020204020303" pitchFamily="34" charset="0"/>
              </a:rPr>
              <a:t>.</a:t>
            </a:r>
          </a:p>
          <a:p>
            <a:pPr marL="171450" indent="-171450" algn="just">
              <a:buFont typeface="Arial Black" panose="020B0A04020102020204" pitchFamily="34" charset="0"/>
              <a:buChar char="►"/>
            </a:pPr>
            <a:r>
              <a:rPr lang="es-ES" sz="1100" b="1" u="sng" dirty="0">
                <a:latin typeface="Futura Std Book" panose="020B0502020204020303" pitchFamily="34" charset="0"/>
              </a:rPr>
              <a:t>Programa Capacitación Cotelco 2018-2021 Fase </a:t>
            </a:r>
            <a:r>
              <a:rPr lang="es-ES" sz="1100" b="1" u="sng" dirty="0" smtClean="0">
                <a:latin typeface="Futura Std Book" panose="020B0502020204020303" pitchFamily="34" charset="0"/>
              </a:rPr>
              <a:t>I </a:t>
            </a:r>
            <a:r>
              <a:rPr lang="es-ES" sz="1100" dirty="0" smtClean="0">
                <a:latin typeface="Futura Std Book" panose="020B0502020204020303" pitchFamily="34" charset="0"/>
              </a:rPr>
              <a:t>Proponente</a:t>
            </a:r>
            <a:r>
              <a:rPr lang="es-ES" sz="1100" dirty="0">
                <a:latin typeface="Futura Std Book" panose="020B0502020204020303" pitchFamily="34" charset="0"/>
              </a:rPr>
              <a:t>: Cotelco</a:t>
            </a:r>
          </a:p>
          <a:p>
            <a:pPr algn="just"/>
            <a:r>
              <a:rPr lang="es-ES" sz="1100" dirty="0">
                <a:latin typeface="Futura Std Book" panose="020B0502020204020303" pitchFamily="34" charset="0"/>
              </a:rPr>
              <a:t>Inversión Tolima: </a:t>
            </a:r>
            <a:r>
              <a:rPr lang="es-ES" sz="1100" dirty="0" smtClean="0">
                <a:latin typeface="Futura Std Book" panose="020B0502020204020303" pitchFamily="34" charset="0"/>
              </a:rPr>
              <a:t>$47.000.0000 (</a:t>
            </a:r>
            <a:r>
              <a:rPr lang="es-ES" sz="1100" dirty="0">
                <a:latin typeface="Futura Std Book" panose="020B0502020204020303" pitchFamily="34" charset="0"/>
              </a:rPr>
              <a:t>Fontur $1.028.151.621; </a:t>
            </a:r>
            <a:r>
              <a:rPr lang="es-ES" sz="1100" dirty="0" smtClean="0">
                <a:latin typeface="Futura Std Book" panose="020B0502020204020303" pitchFamily="34" charset="0"/>
              </a:rPr>
              <a:t>Contrapartida </a:t>
            </a:r>
            <a:r>
              <a:rPr lang="es-ES" sz="1100" dirty="0">
                <a:latin typeface="Futura Std Book" panose="020B0502020204020303" pitchFamily="34" charset="0"/>
              </a:rPr>
              <a:t>$</a:t>
            </a:r>
            <a:r>
              <a:rPr lang="es-ES" sz="1100" dirty="0" smtClean="0">
                <a:latin typeface="Futura Std Book" panose="020B0502020204020303" pitchFamily="34" charset="0"/>
              </a:rPr>
              <a:t>263.372.000. Total Proyecto $1.291.524.621). </a:t>
            </a:r>
            <a:r>
              <a:rPr lang="es-ES" sz="1100" dirty="0">
                <a:latin typeface="Futura Std Book" panose="020B0502020204020303" pitchFamily="34" charset="0"/>
              </a:rPr>
              <a:t>Estado: En ejecución (16%)</a:t>
            </a:r>
          </a:p>
          <a:p>
            <a:pPr algn="just"/>
            <a:r>
              <a:rPr lang="es-ES" sz="1100" dirty="0" smtClean="0">
                <a:latin typeface="Futura Std Book" panose="020B0502020204020303" pitchFamily="34" charset="0"/>
              </a:rPr>
              <a:t>El proyecto incluye </a:t>
            </a:r>
            <a:r>
              <a:rPr lang="es-ES" sz="1100" dirty="0">
                <a:latin typeface="Futura Std Book" panose="020B0502020204020303" pitchFamily="34" charset="0"/>
              </a:rPr>
              <a:t>407 cursos y talleres que serán impartidos a nivel </a:t>
            </a:r>
            <a:r>
              <a:rPr lang="es-ES" sz="1100" dirty="0" smtClean="0">
                <a:latin typeface="Futura Std Book" panose="020B0502020204020303" pitchFamily="34" charset="0"/>
              </a:rPr>
              <a:t>nacional, en el departamento de Tolima se dictarán en los municipios: Ibagué y Melgar. </a:t>
            </a:r>
            <a:endParaRPr lang="es-ES" sz="1100" dirty="0">
              <a:latin typeface="Futura Std Book" panose="020B0502020204020303" pitchFamily="34" charset="0"/>
            </a:endParaRPr>
          </a:p>
          <a:p>
            <a:r>
              <a:rPr lang="es-ES" sz="1100" dirty="0"/>
              <a:t> </a:t>
            </a:r>
            <a:endParaRPr lang="es-CO" sz="1100" dirty="0" smtClean="0">
              <a:latin typeface="Futura Std Book" panose="020B0502020204020303" pitchFamily="34" charset="0"/>
            </a:endParaRPr>
          </a:p>
          <a:p>
            <a:pPr algn="just"/>
            <a:r>
              <a:rPr lang="es-CO" sz="1100" dirty="0" smtClean="0">
                <a:latin typeface="Futura Std Book" panose="020B0502020204020303" pitchFamily="34" charset="0"/>
              </a:rPr>
              <a:t>2017</a:t>
            </a:r>
          </a:p>
          <a:p>
            <a:pPr marL="171450" indent="-171450" algn="just">
              <a:buFont typeface="Arial Black" panose="020B0A04020102020204" pitchFamily="34" charset="0"/>
              <a:buChar char="►"/>
            </a:pPr>
            <a:r>
              <a:rPr lang="es-ES" sz="1100" b="1" u="sng" dirty="0" smtClean="0">
                <a:latin typeface="Futura Std Book" panose="020B0502020204020303" pitchFamily="34" charset="0"/>
              </a:rPr>
              <a:t>Implementación y posterior certificación de la NTS TS 001-1 en el destino turístico </a:t>
            </a:r>
            <a:r>
              <a:rPr lang="es-ES" sz="1100" b="1" u="sng" dirty="0" err="1" smtClean="0">
                <a:latin typeface="Futura Std Book" panose="020B0502020204020303" pitchFamily="34" charset="0"/>
              </a:rPr>
              <a:t>cañon</a:t>
            </a:r>
            <a:r>
              <a:rPr lang="es-ES" sz="1100" b="1" u="sng" dirty="0" smtClean="0">
                <a:latin typeface="Futura Std Book" panose="020B0502020204020303" pitchFamily="34" charset="0"/>
              </a:rPr>
              <a:t> del </a:t>
            </a:r>
            <a:r>
              <a:rPr lang="es-ES" sz="1100" b="1" u="sng" dirty="0" err="1">
                <a:latin typeface="Futura Std Book" panose="020B0502020204020303" pitchFamily="34" charset="0"/>
              </a:rPr>
              <a:t>C</a:t>
            </a:r>
            <a:r>
              <a:rPr lang="es-ES" sz="1100" b="1" u="sng" dirty="0" err="1" smtClean="0">
                <a:latin typeface="Futura Std Book" panose="020B0502020204020303" pitchFamily="34" charset="0"/>
              </a:rPr>
              <a:t>ombeima</a:t>
            </a:r>
            <a:endParaRPr lang="es-CO" sz="1100" b="1" u="sng" dirty="0" smtClean="0">
              <a:latin typeface="Futura Std Book" panose="020B0502020204020303" pitchFamily="34" charset="0"/>
            </a:endParaRPr>
          </a:p>
          <a:p>
            <a:pPr algn="just"/>
            <a:r>
              <a:rPr lang="es-CO" sz="1100" dirty="0" smtClean="0">
                <a:latin typeface="Futura Std Book" panose="020B0502020204020303" pitchFamily="34" charset="0"/>
              </a:rPr>
              <a:t>Inversión </a:t>
            </a:r>
            <a:r>
              <a:rPr lang="es-CO" sz="1100" dirty="0">
                <a:latin typeface="Futura Std Book" panose="020B0502020204020303" pitchFamily="34" charset="0"/>
              </a:rPr>
              <a:t>Tolima: $</a:t>
            </a:r>
            <a:r>
              <a:rPr lang="es-CO" sz="1100" dirty="0" smtClean="0">
                <a:latin typeface="Futura Std Book" panose="020B0502020204020303" pitchFamily="34" charset="0"/>
              </a:rPr>
              <a:t>179.600.000 Fontur.  Alcaldía Ibagué $44.900.000. Total Proyecto: $224.500.000.</a:t>
            </a:r>
          </a:p>
          <a:p>
            <a:pPr algn="just"/>
            <a:r>
              <a:rPr lang="es-CO" sz="1100" dirty="0" smtClean="0">
                <a:latin typeface="Futura Std Book" panose="020B0502020204020303" pitchFamily="34" charset="0"/>
              </a:rPr>
              <a:t>Estado</a:t>
            </a:r>
            <a:r>
              <a:rPr lang="es-CO" sz="1100" dirty="0">
                <a:latin typeface="Futura Std Book" panose="020B0502020204020303" pitchFamily="34" charset="0"/>
              </a:rPr>
              <a:t>: en ejecución (10</a:t>
            </a:r>
            <a:r>
              <a:rPr lang="es-CO" sz="1100" dirty="0" smtClean="0">
                <a:latin typeface="Futura Std Book" panose="020B0502020204020303" pitchFamily="34" charset="0"/>
              </a:rPr>
              <a:t>%)</a:t>
            </a:r>
            <a:endParaRPr lang="es-CO" sz="1100" dirty="0">
              <a:latin typeface="Futura Std Book" panose="020B0502020204020303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10886" y="6257163"/>
            <a:ext cx="6847114" cy="3046219"/>
          </a:xfrm>
          <a:prstGeom prst="rect">
            <a:avLst/>
          </a:prstGeom>
          <a:solidFill>
            <a:srgbClr val="6CB33F">
              <a:alpha val="20000"/>
            </a:srgbClr>
          </a:solidFill>
          <a:ln>
            <a:noFill/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101796" algn="l"/>
              </a:tabLst>
            </a:pPr>
            <a:r>
              <a:rPr lang="es-CO" sz="1100" dirty="0">
                <a:latin typeface="Futura Std Book" panose="020B0502020204020303" pitchFamily="34" charset="0"/>
                <a:ea typeface="Calibri" panose="020F0502020204030204" pitchFamily="34" charset="0"/>
              </a:rPr>
              <a:t>Proyectos a </a:t>
            </a:r>
            <a:r>
              <a:rPr lang="es-CO" sz="1100" dirty="0" smtClean="0">
                <a:latin typeface="Futura Std Book" panose="020B0502020204020303" pitchFamily="34" charset="0"/>
                <a:ea typeface="Calibri" panose="020F0502020204030204" pitchFamily="34" charset="0"/>
              </a:rPr>
              <a:t>destacar 2018 (ene-jul):</a:t>
            </a:r>
          </a:p>
          <a:p>
            <a:pPr marL="171450" indent="-171450" algn="just">
              <a:lnSpc>
                <a:spcPct val="115000"/>
              </a:lnSpc>
              <a:buFont typeface="Arial Black" panose="020B0A04020102020204" pitchFamily="34" charset="0"/>
              <a:buChar char="►"/>
              <a:tabLst>
                <a:tab pos="101796" algn="l"/>
              </a:tabLst>
            </a:pPr>
            <a:r>
              <a:rPr lang="es-CO" altLang="es-CO" sz="1100" b="1" u="sng" dirty="0">
                <a:latin typeface="Futura Std Book" panose="020B0502020204020303" pitchFamily="34" charset="0"/>
                <a:ea typeface="Times New Roman" panose="02020603050405020304" pitchFamily="18" charset="0"/>
              </a:rPr>
              <a:t>Participación en la XXXVII Vitrina Turística de Anato 2018 </a:t>
            </a:r>
          </a:p>
          <a:p>
            <a:pPr algn="just" defTabSz="514337">
              <a:tabLst>
                <a:tab pos="101796" algn="l"/>
              </a:tabLst>
            </a:pP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Inversión Tolima: $</a:t>
            </a:r>
            <a:r>
              <a:rPr lang="es-ES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36.000.000. 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Contrapartida $35.741.412 </a:t>
            </a:r>
            <a:r>
              <a:rPr lang="es-ES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Departamento Tolima. </a:t>
            </a:r>
            <a:r>
              <a:rPr lang="es-ES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Estado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s-ES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terminado. Corresponde 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 arrendamiento de área de 54 metros cuadrados para stand del 21 al 23 de febrero de 2018.</a:t>
            </a:r>
            <a:endParaRPr lang="es-ES" altLang="es-CO" sz="1100" dirty="0">
              <a:solidFill>
                <a:prstClr val="black"/>
              </a:solidFill>
              <a:latin typeface="Futura Std Book" panose="020B0502020204020303" pitchFamily="34" charset="0"/>
            </a:endParaRPr>
          </a:p>
          <a:p>
            <a:pPr algn="just" defTabSz="685783">
              <a:buFontTx/>
              <a:buChar char="•"/>
              <a:tabLst>
                <a:tab pos="135728" algn="l"/>
              </a:tabLst>
            </a:pPr>
            <a:r>
              <a:rPr lang="es-CO" altLang="es-CO" sz="1100" b="1" u="sng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Promoción </a:t>
            </a:r>
            <a:r>
              <a:rPr lang="es-CO" altLang="es-CO" sz="1100" b="1" u="sng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internacional </a:t>
            </a:r>
            <a:r>
              <a:rPr lang="es-CO" altLang="es-CO" sz="1100" b="1" u="sng" dirty="0" err="1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multidestino</a:t>
            </a:r>
            <a:r>
              <a:rPr lang="es-CO" altLang="es-CO" sz="1100" b="1" u="sng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alrededor de la experiencia de hoteles boutique </a:t>
            </a:r>
            <a:r>
              <a:rPr lang="es-CO" altLang="es-CO" sz="1100" b="1" u="sng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históricos. </a:t>
            </a:r>
            <a:r>
              <a:rPr lang="es-ES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Inversión Tolima: $22.898.000. </a:t>
            </a:r>
            <a:r>
              <a:rPr lang="es-ES" sz="1100" dirty="0">
                <a:latin typeface="Futura Std Book" panose="020B0502020204020303" pitchFamily="34" charset="0"/>
              </a:rPr>
              <a:t>Fontur $457.960.000. Contrapartida $114.500.000. Total Proyecto $572.460.000)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Corresponde 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es-CO" sz="1100" dirty="0">
                <a:latin typeface="Futura Std Book" panose="020B0502020204020303" pitchFamily="34" charset="0"/>
              </a:rPr>
              <a:t>producción de video promocional, folleto, fotografías y 3 agendas comerciales en México, USA y </a:t>
            </a:r>
            <a:r>
              <a:rPr lang="es-CO" sz="1100" dirty="0" smtClean="0">
                <a:latin typeface="Futura Std Book" panose="020B0502020204020303" pitchFamily="34" charset="0"/>
              </a:rPr>
              <a:t>Brasil</a:t>
            </a:r>
            <a:r>
              <a:rPr lang="es-ES" sz="1100" dirty="0" smtClean="0">
                <a:solidFill>
                  <a:prstClr val="black"/>
                </a:solidFill>
                <a:latin typeface="Futura Std Book" panose="020B0502020204020303" pitchFamily="34" charset="0"/>
                <a:cs typeface="Arial" panose="020B0604020202020204" pitchFamily="34" charset="0"/>
              </a:rPr>
              <a:t>. </a:t>
            </a:r>
            <a:r>
              <a:rPr lang="es-ES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Estado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: en ejecución</a:t>
            </a:r>
            <a:endParaRPr lang="es-ES" altLang="es-CO" sz="1100" dirty="0">
              <a:solidFill>
                <a:prstClr val="black"/>
              </a:solidFill>
              <a:latin typeface="Futura Std Book" panose="020B0502020204020303" pitchFamily="34" charset="0"/>
            </a:endParaRPr>
          </a:p>
          <a:p>
            <a:pPr algn="just" defTabSz="514337">
              <a:tabLst>
                <a:tab pos="101796" algn="l"/>
              </a:tabLst>
            </a:pPr>
            <a:endParaRPr lang="es-ES" altLang="es-CO" sz="1100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514337">
              <a:tabLst>
                <a:tab pos="101796" algn="l"/>
              </a:tabLst>
            </a:pPr>
            <a:r>
              <a:rPr lang="es-CO" altLang="es-CO" sz="11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evaluación:</a:t>
            </a:r>
            <a:endParaRPr lang="es-CO" altLang="es-CO" sz="1100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indent="-171450" algn="just">
              <a:lnSpc>
                <a:spcPct val="115000"/>
              </a:lnSpc>
              <a:buFont typeface="Arial Black" panose="020B0A04020102020204" pitchFamily="34" charset="0"/>
              <a:buChar char="►"/>
              <a:tabLst>
                <a:tab pos="101796" algn="l"/>
              </a:tabLst>
            </a:pPr>
            <a:r>
              <a:rPr lang="es-CO" altLang="es-CO" sz="1100" b="1" u="sng" dirty="0">
                <a:latin typeface="Futura Std Book" panose="020B0502020204020303" pitchFamily="34" charset="0"/>
                <a:ea typeface="Times New Roman" panose="02020603050405020304" pitchFamily="18" charset="0"/>
              </a:rPr>
              <a:t>Participación en la XXXVIII Vitrina Turística de Anato 2019 </a:t>
            </a:r>
          </a:p>
          <a:p>
            <a:pPr algn="just" defTabSz="514337">
              <a:tabLst>
                <a:tab pos="101796" algn="l"/>
              </a:tabLst>
            </a:pP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Inversión Tolima: $36.000.0000 Contrapartida $36.000.000 </a:t>
            </a: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Departamento Tolima. </a:t>
            </a:r>
            <a:r>
              <a:rPr lang="es-CO" sz="1100" dirty="0" smtClean="0">
                <a:latin typeface="Futura Std Book" panose="020B0502020204020303" pitchFamily="34" charset="0"/>
              </a:rPr>
              <a:t>Total </a:t>
            </a:r>
            <a:r>
              <a:rPr lang="es-CO" sz="1100" dirty="0">
                <a:latin typeface="Futura Std Book" panose="020B0502020204020303" pitchFamily="34" charset="0"/>
              </a:rPr>
              <a:t>Proyecto:$72.000.000.</a:t>
            </a:r>
          </a:p>
          <a:p>
            <a:pPr algn="just" defTabSz="514337">
              <a:tabLst>
                <a:tab pos="101796" algn="l"/>
              </a:tabLst>
            </a:pP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Estado: viable</a:t>
            </a:r>
          </a:p>
          <a:p>
            <a:pPr algn="just" defTabSz="514337">
              <a:tabLst>
                <a:tab pos="101796" algn="l"/>
              </a:tabLst>
            </a:pPr>
            <a:r>
              <a:rPr lang="es-ES" altLang="es-CO" sz="1100" dirty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Corresponde a arrendamiento de área de 54 metros cuadrados para un stand del 27 de febrero al 1 de marzo de 2019.</a:t>
            </a: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41514"/>
            <a:ext cx="6858001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ángulo 8"/>
          <p:cNvSpPr/>
          <p:nvPr/>
        </p:nvSpPr>
        <p:spPr>
          <a:xfrm>
            <a:off x="1543790" y="840923"/>
            <a:ext cx="36274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b="1" dirty="0" smtClean="0">
                <a:solidFill>
                  <a:srgbClr val="740D53"/>
                </a:solidFill>
                <a:latin typeface="Futura Std Book" panose="020B0502020204020303" pitchFamily="34" charset="0"/>
              </a:rPr>
              <a:t>DEPARTAMENTO DEL TOLIMA</a:t>
            </a:r>
            <a:endParaRPr lang="es-CO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33" r="24877" b="57992"/>
          <a:stretch/>
        </p:blipFill>
        <p:spPr bwMode="auto">
          <a:xfrm>
            <a:off x="-49427" y="2350973"/>
            <a:ext cx="690742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uadroTexto 11"/>
          <p:cNvSpPr txBox="1"/>
          <p:nvPr/>
        </p:nvSpPr>
        <p:spPr>
          <a:xfrm>
            <a:off x="89583" y="2369945"/>
            <a:ext cx="28446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Competitividad Turística</a:t>
            </a:r>
            <a:endParaRPr lang="es-CO" sz="2000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sp>
        <p:nvSpPr>
          <p:cNvPr id="32" name="Rectángulo 31"/>
          <p:cNvSpPr/>
          <p:nvPr/>
        </p:nvSpPr>
        <p:spPr>
          <a:xfrm>
            <a:off x="1280798" y="1553062"/>
            <a:ext cx="13211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altLang="es-CO" sz="1000" b="1" dirty="0" smtClean="0">
                <a:latin typeface="Futura Std Book" panose="020B0502020204020303" pitchFamily="34" charset="0"/>
              </a:rPr>
              <a:t>Inversión en </a:t>
            </a:r>
            <a:r>
              <a:rPr lang="es-ES_tradnl" altLang="es-CO" sz="1000" b="1" dirty="0" err="1" smtClean="0">
                <a:latin typeface="Futura Std Book" panose="020B0502020204020303" pitchFamily="34" charset="0"/>
              </a:rPr>
              <a:t>mlls</a:t>
            </a:r>
            <a:endParaRPr lang="es-ES_tradnl" altLang="es-CO" sz="1000" b="1" dirty="0" smtClean="0">
              <a:latin typeface="Futura Std Book" panose="020B0502020204020303" pitchFamily="34" charset="0"/>
            </a:endParaRPr>
          </a:p>
          <a:p>
            <a:r>
              <a:rPr lang="es-ES_tradnl" altLang="es-CO" sz="1000" b="1" dirty="0" smtClean="0">
                <a:latin typeface="Futura Std Book" panose="020B0502020204020303" pitchFamily="34" charset="0"/>
              </a:rPr>
              <a:t>ene-jul 2018</a:t>
            </a:r>
            <a:endParaRPr lang="es-CO" sz="1000" dirty="0"/>
          </a:p>
        </p:txBody>
      </p:sp>
      <p:pic>
        <p:nvPicPr>
          <p:cNvPr id="3076" name="Picture 4" descr="Resultado de imagen para iconos diner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722" y="1515520"/>
            <a:ext cx="505076" cy="50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309" b="60417"/>
          <a:stretch/>
        </p:blipFill>
        <p:spPr bwMode="auto">
          <a:xfrm>
            <a:off x="-1" y="5796754"/>
            <a:ext cx="6847114" cy="48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CuadroTexto 15"/>
          <p:cNvSpPr txBox="1"/>
          <p:nvPr/>
        </p:nvSpPr>
        <p:spPr>
          <a:xfrm>
            <a:off x="10886" y="5866341"/>
            <a:ext cx="23221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Promoción Turística</a:t>
            </a:r>
            <a:endParaRPr lang="es-CO" sz="2000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graphicFrame>
        <p:nvGraphicFramePr>
          <p:cNvPr id="17" name="Gráfico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7269381"/>
              </p:ext>
            </p:extLst>
          </p:nvPr>
        </p:nvGraphicFramePr>
        <p:xfrm>
          <a:off x="2818475" y="1229241"/>
          <a:ext cx="2886076" cy="10477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833081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961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09" y="1174677"/>
            <a:ext cx="4119447" cy="5715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6" name="Conector angular 25"/>
          <p:cNvCxnSpPr>
            <a:endCxn id="46" idx="1"/>
          </p:cNvCxnSpPr>
          <p:nvPr/>
        </p:nvCxnSpPr>
        <p:spPr>
          <a:xfrm>
            <a:off x="3378926" y="1523806"/>
            <a:ext cx="1059682" cy="432965"/>
          </a:xfrm>
          <a:prstGeom prst="bentConnector3">
            <a:avLst/>
          </a:prstGeom>
          <a:ln w="25400" cmpd="sng">
            <a:solidFill>
              <a:schemeClr val="tx1"/>
            </a:solidFill>
            <a:headEnd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/>
          <p:cNvSpPr txBox="1"/>
          <p:nvPr/>
        </p:nvSpPr>
        <p:spPr>
          <a:xfrm>
            <a:off x="180409" y="7943980"/>
            <a:ext cx="6542435" cy="1169551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>
            <a:defPPr>
              <a:defRPr lang="es-MX"/>
            </a:defPPr>
            <a:lvl1pPr algn="just">
              <a:tabLst>
                <a:tab pos="101600" algn="l"/>
              </a:tabLst>
              <a:defRPr sz="1000" b="1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r>
              <a:rPr lang="es-CO" dirty="0" smtClean="0"/>
              <a:t>Melgar</a:t>
            </a:r>
            <a:endParaRPr lang="es-CO" dirty="0"/>
          </a:p>
          <a:p>
            <a:endParaRPr lang="es-CO" b="0" dirty="0" smtClean="0">
              <a:solidFill>
                <a:schemeClr val="tx1"/>
              </a:solidFill>
            </a:endParaRPr>
          </a:p>
          <a:p>
            <a:r>
              <a:rPr lang="es-CO" b="0" dirty="0" smtClean="0">
                <a:solidFill>
                  <a:schemeClr val="tx1"/>
                </a:solidFill>
              </a:rPr>
              <a:t>Proyectos </a:t>
            </a:r>
            <a:r>
              <a:rPr lang="es-CO" b="0" dirty="0">
                <a:solidFill>
                  <a:schemeClr val="tx1"/>
                </a:solidFill>
              </a:rPr>
              <a:t>en formulación y evaluación</a:t>
            </a:r>
          </a:p>
          <a:p>
            <a:pPr marL="171450" indent="-171450">
              <a:buFont typeface="Arial Black" panose="020B0A04020102020204" pitchFamily="34" charset="0"/>
              <a:buChar char="►"/>
            </a:pPr>
            <a:r>
              <a:rPr lang="es-CO" dirty="0" smtClean="0">
                <a:solidFill>
                  <a:schemeClr val="tx1"/>
                </a:solidFill>
              </a:rPr>
              <a:t>Adecuación </a:t>
            </a:r>
            <a:r>
              <a:rPr lang="es-CO" dirty="0">
                <a:solidFill>
                  <a:schemeClr val="tx1"/>
                </a:solidFill>
              </a:rPr>
              <a:t>del espacio público con infraestructura accesible y componente turístico en el municipio de Melgar (Tolima)</a:t>
            </a:r>
          </a:p>
          <a:p>
            <a:r>
              <a:rPr lang="es-CO" b="0" dirty="0">
                <a:solidFill>
                  <a:schemeClr val="tx1"/>
                </a:solidFill>
              </a:rPr>
              <a:t>Valor: $509.997.172 ($500.000.000 Fontur recursos sin aprobar; $9.997.172 Municipio)</a:t>
            </a:r>
          </a:p>
          <a:p>
            <a:r>
              <a:rPr lang="es-CO" b="0" dirty="0">
                <a:solidFill>
                  <a:schemeClr val="tx1"/>
                </a:solidFill>
              </a:rPr>
              <a:t>Estado: en formulación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1279868" y="519557"/>
            <a:ext cx="1673326" cy="553998"/>
          </a:xfrm>
          <a:prstGeom prst="rect">
            <a:avLst/>
          </a:prstGeom>
          <a:solidFill>
            <a:srgbClr val="FFC425">
              <a:alpha val="5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s-CO" sz="1000" b="1" dirty="0" smtClean="0">
                <a:latin typeface="Futura Std Book" panose="020B0502020204020303" pitchFamily="34" charset="0"/>
              </a:rPr>
              <a:t>No. </a:t>
            </a:r>
            <a:r>
              <a:rPr lang="es-CO" sz="1000" b="1" dirty="0">
                <a:latin typeface="Futura Std Book" panose="020B0502020204020303" pitchFamily="34" charset="0"/>
              </a:rPr>
              <a:t>proyectos: 4</a:t>
            </a:r>
          </a:p>
          <a:p>
            <a:pPr algn="just"/>
            <a:r>
              <a:rPr lang="es-CO" sz="1000" dirty="0">
                <a:latin typeface="Futura Std Book" panose="020B0502020204020303" pitchFamily="34" charset="0"/>
              </a:rPr>
              <a:t>Obras: 2</a:t>
            </a:r>
          </a:p>
          <a:p>
            <a:pPr algn="just"/>
            <a:r>
              <a:rPr lang="es-CO" sz="1000" dirty="0">
                <a:latin typeface="Futura Std Book" panose="020B0502020204020303" pitchFamily="34" charset="0"/>
              </a:rPr>
              <a:t>Estudios y diseños: 2</a:t>
            </a:r>
          </a:p>
        </p:txBody>
      </p:sp>
      <p:cxnSp>
        <p:nvCxnSpPr>
          <p:cNvPr id="25" name="Conector angular 24"/>
          <p:cNvCxnSpPr>
            <a:endCxn id="12" idx="1"/>
          </p:cNvCxnSpPr>
          <p:nvPr/>
        </p:nvCxnSpPr>
        <p:spPr>
          <a:xfrm>
            <a:off x="3770054" y="3878420"/>
            <a:ext cx="668554" cy="280287"/>
          </a:xfrm>
          <a:prstGeom prst="bentConnector3">
            <a:avLst/>
          </a:prstGeom>
          <a:ln w="25400" cmpd="sng">
            <a:solidFill>
              <a:schemeClr val="tx1"/>
            </a:solidFill>
            <a:headEnd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 11"/>
          <p:cNvSpPr/>
          <p:nvPr/>
        </p:nvSpPr>
        <p:spPr>
          <a:xfrm>
            <a:off x="4438608" y="3496987"/>
            <a:ext cx="2284236" cy="1323439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just">
              <a:tabLst>
                <a:tab pos="101600" algn="l"/>
              </a:tabLst>
            </a:pPr>
            <a:r>
              <a:rPr lang="es-MX" altLang="es-CO" sz="1000" b="1" dirty="0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Melgar</a:t>
            </a:r>
          </a:p>
          <a:p>
            <a:pPr algn="just">
              <a:tabLst>
                <a:tab pos="101600" algn="l"/>
              </a:tabLst>
            </a:pPr>
            <a:endParaRPr lang="es-MX" altLang="es-CO" sz="1000" b="1" dirty="0">
              <a:solidFill>
                <a:srgbClr val="FFC425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Arial Black" panose="020B0A04020102020204" pitchFamily="34" charset="0"/>
              <a:buChar char="►"/>
              <a:tabLst>
                <a:tab pos="101600" algn="l"/>
              </a:tabLst>
            </a:pPr>
            <a:r>
              <a:rPr lang="es-ES" altLang="es-CO" sz="1000" b="1" u="sng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Estudio de factibilidad del Centro de Convenciones</a:t>
            </a:r>
          </a:p>
          <a:p>
            <a:pPr algn="just">
              <a:tabLst>
                <a:tab pos="101600" algn="l"/>
              </a:tabLst>
            </a:pPr>
            <a:r>
              <a:rPr lang="es-ES" alt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Valor: $140.000.000 (Fontur vigencia 2012)</a:t>
            </a:r>
          </a:p>
          <a:p>
            <a:pPr algn="just">
              <a:tabLst>
                <a:tab pos="101600" algn="l"/>
              </a:tabLst>
            </a:pPr>
            <a:r>
              <a:rPr lang="es-ES" alt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Estado: </a:t>
            </a:r>
            <a:r>
              <a:rPr lang="es-ES" altLang="es-CO" sz="10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terminado </a:t>
            </a:r>
          </a:p>
          <a:p>
            <a:pPr algn="just">
              <a:tabLst>
                <a:tab pos="101600" algn="l"/>
              </a:tabLst>
            </a:pPr>
            <a:r>
              <a:rPr lang="es-ES" sz="1000" dirty="0">
                <a:solidFill>
                  <a:srgbClr val="000000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Entregado: </a:t>
            </a:r>
            <a:r>
              <a:rPr lang="es-ES" sz="1000" dirty="0" smtClean="0">
                <a:solidFill>
                  <a:srgbClr val="000000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Agosto de 2013</a:t>
            </a:r>
            <a:endParaRPr lang="es-CO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4438608" y="4820426"/>
            <a:ext cx="2325017" cy="3016210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just">
              <a:tabLst>
                <a:tab pos="101600" algn="l"/>
              </a:tabLst>
            </a:pPr>
            <a:r>
              <a:rPr lang="es-CO" altLang="es-CO" sz="1000" b="1" dirty="0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Suárez, Honda, Armero Guayabal, </a:t>
            </a:r>
            <a:r>
              <a:rPr lang="es-CO" altLang="es-CO" sz="1000" b="1" dirty="0" err="1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Ambalema</a:t>
            </a:r>
            <a:r>
              <a:rPr lang="es-CO" altLang="es-CO" sz="1000" b="1" dirty="0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, Venadillo, Piedras, Coello, Flandes, Espinal, Guamo, Purificación, Prado, </a:t>
            </a:r>
            <a:r>
              <a:rPr lang="es-CO" altLang="es-CO" sz="1000" b="1" dirty="0" err="1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Coyaima</a:t>
            </a:r>
            <a:r>
              <a:rPr lang="es-CO" altLang="es-CO" sz="1000" b="1" dirty="0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s-CO" altLang="es-CO" sz="1000" b="1" dirty="0" err="1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Natagaima</a:t>
            </a:r>
            <a:endParaRPr lang="es-CO" altLang="es-CO" sz="1000" b="1" dirty="0">
              <a:solidFill>
                <a:srgbClr val="FFC425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tabLst>
                <a:tab pos="101600" algn="l"/>
              </a:tabLst>
            </a:pPr>
            <a:endParaRPr lang="es-CO" altLang="es-CO" sz="1000" b="1" dirty="0">
              <a:solidFill>
                <a:srgbClr val="FFC425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Arial Black" panose="020B0A04020102020204" pitchFamily="34" charset="0"/>
              <a:buChar char="►"/>
              <a:tabLst>
                <a:tab pos="101600" algn="l"/>
              </a:tabLst>
            </a:pPr>
            <a:r>
              <a:rPr lang="es-CO" altLang="es-CO" sz="1000" b="1" u="sng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Producto turístico fluvial y ribereño para los municipios del Alto Magdalena de los departamentos del Tolima, Huila y Cundinamarca y para el municipio de Mompox </a:t>
            </a:r>
          </a:p>
          <a:p>
            <a:pPr algn="just">
              <a:tabLst>
                <a:tab pos="101600" algn="l"/>
              </a:tabLst>
            </a:pPr>
            <a:r>
              <a:rPr lang="es-CO" alt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Valor: $380.000.000 (Fontur $190.000.000 vigencia 2012; </a:t>
            </a:r>
            <a:r>
              <a:rPr lang="es-CO" altLang="es-CO" sz="1000" dirty="0" err="1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Cormagdalena</a:t>
            </a:r>
            <a:r>
              <a:rPr lang="es-CO" alt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$190.000.000)</a:t>
            </a:r>
          </a:p>
          <a:p>
            <a:pPr algn="just">
              <a:tabLst>
                <a:tab pos="101600" algn="l"/>
              </a:tabLst>
            </a:pPr>
            <a:r>
              <a:rPr lang="es-CO" alt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Estado: </a:t>
            </a:r>
            <a:r>
              <a:rPr lang="es-CO" altLang="es-CO" sz="10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liquidado</a:t>
            </a:r>
          </a:p>
          <a:p>
            <a:pPr algn="just">
              <a:tabLst>
                <a:tab pos="101600" algn="l"/>
              </a:tabLst>
            </a:pPr>
            <a:r>
              <a:rPr lang="es-ES" sz="1000" dirty="0">
                <a:solidFill>
                  <a:srgbClr val="000000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Entregado: </a:t>
            </a:r>
            <a:r>
              <a:rPr lang="es-ES" sz="1000" dirty="0" smtClean="0">
                <a:solidFill>
                  <a:srgbClr val="000000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Noviembre de 2014</a:t>
            </a:r>
            <a:endParaRPr lang="es-CO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478"/>
          <a:stretch/>
        </p:blipFill>
        <p:spPr bwMode="auto">
          <a:xfrm>
            <a:off x="-12700" y="-82361"/>
            <a:ext cx="6870700" cy="506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CuadroTexto 36"/>
          <p:cNvSpPr txBox="1"/>
          <p:nvPr/>
        </p:nvSpPr>
        <p:spPr>
          <a:xfrm>
            <a:off x="152985" y="24433"/>
            <a:ext cx="27164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Infraestructura Turística</a:t>
            </a:r>
            <a:endParaRPr lang="es-CO" sz="2000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sp>
        <p:nvSpPr>
          <p:cNvPr id="46" name="Rectángulo 45"/>
          <p:cNvSpPr/>
          <p:nvPr/>
        </p:nvSpPr>
        <p:spPr>
          <a:xfrm>
            <a:off x="4438608" y="433277"/>
            <a:ext cx="2284236" cy="3046988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101600" algn="l"/>
              </a:tabLst>
            </a:pPr>
            <a:r>
              <a:rPr lang="es-MX" sz="1000" b="1" kern="1200" dirty="0">
                <a:solidFill>
                  <a:srgbClr val="FFC425"/>
                </a:solidFill>
                <a:effectLst/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Honda</a:t>
            </a:r>
            <a:endParaRPr lang="es-CO" sz="1200" b="1" dirty="0">
              <a:solidFill>
                <a:srgbClr val="FFC425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01600" algn="l"/>
              </a:tabLst>
            </a:pPr>
            <a:r>
              <a:rPr lang="es-CO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171450" indent="-171450" algn="just">
              <a:spcAft>
                <a:spcPts val="0"/>
              </a:spcAft>
              <a:buFont typeface="Arial Black" panose="020B0A04020102020204" pitchFamily="34" charset="0"/>
              <a:buChar char="►"/>
              <a:tabLst>
                <a:tab pos="101600" algn="l"/>
              </a:tabLst>
            </a:pPr>
            <a:r>
              <a:rPr lang="es-ES" sz="1000" b="1" u="sng" kern="1200" dirty="0">
                <a:solidFill>
                  <a:srgbClr val="000000"/>
                </a:solidFill>
                <a:effectLst/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Restauración puente Navarro</a:t>
            </a:r>
            <a:endParaRPr lang="es-CO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01600" algn="l"/>
              </a:tabLst>
            </a:pPr>
            <a:r>
              <a:rPr lang="es-ES" sz="1000" kern="1200" dirty="0">
                <a:solidFill>
                  <a:srgbClr val="000000"/>
                </a:solidFill>
                <a:effectLst/>
                <a:latin typeface="Futura Std Book" panose="020B05020202040203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Valor:	$725.000.000 (Fontur vigencia 2011)</a:t>
            </a:r>
            <a:endParaRPr lang="es-CO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01600" algn="l"/>
              </a:tabLst>
            </a:pPr>
            <a:r>
              <a:rPr lang="es-ES" sz="1000" kern="1200" dirty="0">
                <a:solidFill>
                  <a:srgbClr val="000000"/>
                </a:solidFill>
                <a:effectLst/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Estado: </a:t>
            </a:r>
            <a:r>
              <a:rPr lang="es-ES" sz="1000" kern="1200" dirty="0" smtClean="0">
                <a:solidFill>
                  <a:srgbClr val="000000"/>
                </a:solidFill>
                <a:effectLst/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liquidado </a:t>
            </a:r>
          </a:p>
          <a:p>
            <a:pPr algn="just">
              <a:spcAft>
                <a:spcPts val="0"/>
              </a:spcAft>
              <a:tabLst>
                <a:tab pos="101600" algn="l"/>
              </a:tabLst>
            </a:pPr>
            <a:r>
              <a:rPr lang="es-ES" sz="1000" kern="1200" dirty="0" smtClean="0">
                <a:solidFill>
                  <a:srgbClr val="000000"/>
                </a:solidFill>
                <a:effectLst/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Entregado: Julio de 2012</a:t>
            </a:r>
            <a:endParaRPr lang="es-CO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indent="-171450" algn="just">
              <a:spcAft>
                <a:spcPts val="0"/>
              </a:spcAft>
              <a:buFont typeface="Arial Black" panose="020B0A04020102020204" pitchFamily="34" charset="0"/>
              <a:buChar char="►"/>
              <a:tabLst>
                <a:tab pos="101600" algn="l"/>
              </a:tabLst>
            </a:pPr>
            <a:r>
              <a:rPr lang="es-ES" sz="1000" b="1" u="sng" kern="1200" dirty="0">
                <a:solidFill>
                  <a:srgbClr val="000000"/>
                </a:solidFill>
                <a:effectLst/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Señalización Red Pueblos Patrimonio (Fase I)</a:t>
            </a:r>
            <a:endParaRPr lang="es-CO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01600" algn="l"/>
              </a:tabLst>
            </a:pPr>
            <a:r>
              <a:rPr lang="es-ES" sz="1000" kern="1200" dirty="0">
                <a:solidFill>
                  <a:srgbClr val="000000"/>
                </a:solidFill>
                <a:effectLst/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Valor: $360.000.000 (Fontur $320.000.000 vigencia 2012; $40.000.000 vigencia 2013) (corresponde a la señalización de 9 pueblos de la Red de Pueblos Patrimonio; estimado Honda $40.000.000)</a:t>
            </a:r>
            <a:endParaRPr lang="es-CO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101600" algn="l"/>
              </a:tabLst>
            </a:pPr>
            <a:r>
              <a:rPr lang="es-ES" sz="1000" dirty="0">
                <a:solidFill>
                  <a:srgbClr val="000000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Estado: liquidado </a:t>
            </a:r>
            <a:endParaRPr lang="es-ES" sz="1000" dirty="0" smtClean="0">
              <a:solidFill>
                <a:srgbClr val="000000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tabLst>
                <a:tab pos="101600" algn="l"/>
              </a:tabLst>
            </a:pPr>
            <a:r>
              <a:rPr lang="es-ES" sz="1000" dirty="0" smtClean="0">
                <a:solidFill>
                  <a:srgbClr val="000000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Entregado</a:t>
            </a:r>
            <a:r>
              <a:rPr lang="es-ES" sz="1000" dirty="0">
                <a:solidFill>
                  <a:srgbClr val="000000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s-ES" sz="1000" dirty="0" smtClean="0">
                <a:solidFill>
                  <a:srgbClr val="000000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Septiembre de 2015</a:t>
            </a:r>
            <a:endParaRPr lang="es-CO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03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8912"/>
          <a:stretch/>
        </p:blipFill>
        <p:spPr bwMode="auto">
          <a:xfrm>
            <a:off x="0" y="-16124"/>
            <a:ext cx="6867525" cy="500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CuadroTexto 37"/>
          <p:cNvSpPr txBox="1"/>
          <p:nvPr/>
        </p:nvSpPr>
        <p:spPr>
          <a:xfrm>
            <a:off x="107491" y="59957"/>
            <a:ext cx="90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Bienes</a:t>
            </a:r>
            <a:endParaRPr lang="es-CO" sz="2000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sp>
        <p:nvSpPr>
          <p:cNvPr id="39" name="Rectángulo 38"/>
          <p:cNvSpPr/>
          <p:nvPr/>
        </p:nvSpPr>
        <p:spPr>
          <a:xfrm>
            <a:off x="-1362" y="505937"/>
            <a:ext cx="6847114" cy="1331134"/>
          </a:xfrm>
          <a:prstGeom prst="rect">
            <a:avLst/>
          </a:prstGeom>
          <a:solidFill>
            <a:srgbClr val="E1134F">
              <a:alpha val="5000"/>
            </a:srgbClr>
          </a:solidFill>
          <a:ln>
            <a:noFill/>
          </a:ln>
        </p:spPr>
        <p:txBody>
          <a:bodyPr wrap="square">
            <a:spAutoFit/>
          </a:bodyPr>
          <a:lstStyle/>
          <a:p>
            <a:pPr marL="171450" indent="-171450" algn="just">
              <a:lnSpc>
                <a:spcPct val="115000"/>
              </a:lnSpc>
              <a:buFont typeface="Arial Black" panose="020B0A04020102020204" pitchFamily="34" charset="0"/>
              <a:buChar char="►"/>
              <a:tabLst>
                <a:tab pos="135255" algn="l"/>
              </a:tabLst>
            </a:pPr>
            <a:r>
              <a:rPr lang="es-MX" altLang="es-CO" sz="1000" b="1" dirty="0" smtClean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Muelle Caracolí </a:t>
            </a:r>
            <a:r>
              <a:rPr lang="es-MX" altLang="es-CO" sz="1000" b="1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(Honda</a:t>
            </a:r>
            <a:r>
              <a:rPr lang="es-MX" altLang="es-CO" sz="1000" b="1" dirty="0" smtClean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15000"/>
              </a:lnSpc>
              <a:tabLst>
                <a:tab pos="135255" algn="l"/>
              </a:tabLst>
            </a:pPr>
            <a:endParaRPr lang="es-MX" altLang="es-CO" sz="1000" b="1" dirty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135255" algn="l"/>
              </a:tabLst>
            </a:pPr>
            <a:r>
              <a:rPr lang="es-CO" alt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Recibido: 12dic2017</a:t>
            </a:r>
          </a:p>
          <a:p>
            <a:pPr algn="just">
              <a:lnSpc>
                <a:spcPct val="115000"/>
              </a:lnSpc>
              <a:tabLst>
                <a:tab pos="135255" algn="l"/>
              </a:tabLst>
            </a:pPr>
            <a:r>
              <a:rPr lang="es-CO" alt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Estado:</a:t>
            </a:r>
          </a:p>
          <a:p>
            <a:pPr marL="128588" indent="-128588" algn="just">
              <a:lnSpc>
                <a:spcPct val="115000"/>
              </a:lnSpc>
              <a:buFont typeface="Arial" panose="020B0604020202020204" pitchFamily="34" charset="0"/>
              <a:buChar char="•"/>
              <a:tabLst>
                <a:tab pos="135255" algn="l"/>
              </a:tabLst>
            </a:pPr>
            <a:r>
              <a:rPr lang="es-CO" alt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Invasión 30 años </a:t>
            </a:r>
          </a:p>
          <a:p>
            <a:pPr marL="128588" indent="-128588" algn="just">
              <a:lnSpc>
                <a:spcPct val="115000"/>
              </a:lnSpc>
              <a:buFont typeface="Arial" panose="020B0604020202020204" pitchFamily="34" charset="0"/>
              <a:buChar char="•"/>
              <a:tabLst>
                <a:tab pos="135255" algn="l"/>
              </a:tabLst>
            </a:pPr>
            <a:r>
              <a:rPr lang="es-CO" alt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Levantamiento topográfico: para determinar área</a:t>
            </a:r>
          </a:p>
          <a:p>
            <a:pPr marL="128588" indent="-128588" algn="just">
              <a:lnSpc>
                <a:spcPct val="115000"/>
              </a:lnSpc>
              <a:buFont typeface="Arial" panose="020B0604020202020204" pitchFamily="34" charset="0"/>
              <a:buChar char="•"/>
              <a:tabLst>
                <a:tab pos="135255" algn="l"/>
              </a:tabLst>
            </a:pPr>
            <a:r>
              <a:rPr lang="es-CO" alt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Gestiones: mantenimiento zonas verdes, cercamiento, Predial al día, vigilancia 24h</a:t>
            </a:r>
            <a:r>
              <a:rPr lang="es-CO" altLang="es-CO" sz="75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0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468"/>
          <a:stretch/>
        </p:blipFill>
        <p:spPr bwMode="auto">
          <a:xfrm>
            <a:off x="-1362" y="1651054"/>
            <a:ext cx="6847114" cy="632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CuadroTexto 40"/>
          <p:cNvSpPr txBox="1"/>
          <p:nvPr/>
        </p:nvSpPr>
        <p:spPr>
          <a:xfrm>
            <a:off x="85719" y="1883279"/>
            <a:ext cx="21323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Programas Fontur</a:t>
            </a:r>
            <a:endParaRPr lang="es-CO" sz="2000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pic>
        <p:nvPicPr>
          <p:cNvPr id="42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468"/>
          <a:stretch/>
        </p:blipFill>
        <p:spPr bwMode="auto">
          <a:xfrm>
            <a:off x="-1362" y="6049910"/>
            <a:ext cx="6847114" cy="632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" name="CuadroTexto 42"/>
          <p:cNvSpPr txBox="1"/>
          <p:nvPr/>
        </p:nvSpPr>
        <p:spPr>
          <a:xfrm>
            <a:off x="39176" y="6265897"/>
            <a:ext cx="38475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Recaudo </a:t>
            </a:r>
            <a:r>
              <a:rPr lang="es-CO" sz="2000" dirty="0">
                <a:solidFill>
                  <a:schemeClr val="bg1"/>
                </a:solidFill>
                <a:latin typeface="Futura Std Book" panose="020B0502020204020303" pitchFamily="34" charset="0"/>
              </a:rPr>
              <a:t>C</a:t>
            </a:r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ontribución Parafiscal</a:t>
            </a:r>
            <a:endParaRPr lang="es-CO" sz="2000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graphicFrame>
        <p:nvGraphicFramePr>
          <p:cNvPr id="45" name="Tabla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9192278"/>
              </p:ext>
            </p:extLst>
          </p:nvPr>
        </p:nvGraphicFramePr>
        <p:xfrm>
          <a:off x="156033" y="6805578"/>
          <a:ext cx="4186462" cy="654614"/>
        </p:xfrm>
        <a:graphic>
          <a:graphicData uri="http://schemas.openxmlformats.org/drawingml/2006/table">
            <a:tbl>
              <a:tblPr/>
              <a:tblGrid>
                <a:gridCol w="1101949"/>
                <a:gridCol w="1335088"/>
                <a:gridCol w="1333500"/>
                <a:gridCol w="415925"/>
              </a:tblGrid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Futura Std Book" panose="020B0502020204020303" pitchFamily="34" charset="0"/>
                        </a:rPr>
                        <a:t>Departamento / Municipio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19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Futura Std Book" panose="020B0502020204020303" pitchFamily="34" charset="0"/>
                        </a:rPr>
                        <a:t>2017 ene-jul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19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Futura Std Book" panose="020B0502020204020303" pitchFamily="34" charset="0"/>
                        </a:rPr>
                        <a:t>2018 ene-jul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19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Futura Std Book" panose="020B0502020204020303" pitchFamily="34" charset="0"/>
                        </a:rPr>
                        <a:t>Var. 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1984"/>
                    </a:solidFill>
                  </a:tcPr>
                </a:tc>
              </a:tr>
              <a:tr h="1749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Tolima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7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 $         184.934.074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7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 $         329.076.568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7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78%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7F3"/>
                    </a:solidFill>
                  </a:tcPr>
                </a:tc>
              </a:tr>
              <a:tr h="1749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Ibague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 $           86.763.925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 $         142.889.568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65%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9" name="Gráfico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0246417"/>
              </p:ext>
            </p:extLst>
          </p:nvPr>
        </p:nvGraphicFramePr>
        <p:xfrm>
          <a:off x="-21516" y="7460192"/>
          <a:ext cx="4495196" cy="1683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2" name="Gráfico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6446227"/>
              </p:ext>
            </p:extLst>
          </p:nvPr>
        </p:nvGraphicFramePr>
        <p:xfrm>
          <a:off x="4342494" y="6777436"/>
          <a:ext cx="2525031" cy="2261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21" name="30 Imagen">
            <a:hlinkClick r:id="" action="ppaction://noaction"/>
          </p:cNvPr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foregroundMark x1="53564" y1="52818" x2="53564" y2="52818"/>
                        <a14:foregroundMark x1="54582" y1="25678" x2="46232" y2="25678"/>
                        <a14:foregroundMark x1="37475" y1="39457" x2="56415" y2="39666"/>
                        <a14:foregroundMark x1="50305" y1="76827" x2="48676" y2="42797"/>
                        <a14:foregroundMark x1="15886" y1="26931" x2="15886" y2="26931"/>
                        <a14:foregroundMark x1="58248" y1="91232" x2="58248" y2="91232"/>
                        <a14:foregroundMark x1="84929" y1="76200" x2="84929" y2="76200"/>
                        <a14:foregroundMark x1="47047" y1="10021" x2="47047" y2="10021"/>
                        <a14:foregroundMark x1="31976" y1="13152" x2="31976" y2="13152"/>
                        <a14:foregroundMark x1="18737" y1="21086" x2="18737" y2="21086"/>
                        <a14:foregroundMark x1="85743" y1="25052" x2="85743" y2="25052"/>
                        <a14:foregroundMark x1="84929" y1="35699" x2="84929" y2="35699"/>
                        <a14:foregroundMark x1="89613" y1="40710" x2="89613" y2="40710"/>
                        <a14:foregroundMark x1="88187" y1="43006" x2="88187" y2="43006"/>
                        <a14:foregroundMark x1="90835" y1="41754" x2="90835" y2="41754"/>
                        <a14:foregroundMark x1="82892" y1="32359" x2="82892" y2="32359"/>
                        <a14:foregroundMark x1="79633" y1="25261" x2="79633" y2="25261"/>
                        <a14:foregroundMark x1="74134" y1="15658" x2="74134" y2="15658"/>
                        <a14:foregroundMark x1="72098" y1="16701" x2="72098" y2="16701"/>
                        <a14:foregroundMark x1="62933" y1="8977" x2="62933" y2="8977"/>
                        <a14:foregroundMark x1="65988" y1="12526" x2="65988" y2="12526"/>
                        <a14:foregroundMark x1="68635" y1="15866" x2="68635" y2="15866"/>
                        <a14:foregroundMark x1="55193" y1="12317" x2="55193" y2="12317"/>
                        <a14:foregroundMark x1="45214" y1="9395" x2="45214" y2="9395"/>
                        <a14:foregroundMark x1="42770" y1="11065" x2="42770" y2="11065"/>
                        <a14:foregroundMark x1="36456" y1="11900" x2="36456" y2="11900"/>
                        <a14:foregroundMark x1="22200" y1="16075" x2="22200" y2="16075"/>
                        <a14:foregroundMark x1="9165" y1="36326" x2="11609" y2="29228"/>
                        <a14:foregroundMark x1="10183" y1="43424" x2="12220" y2="37787"/>
                        <a14:foregroundMark x1="14257" y1="28392" x2="21385" y2="21294"/>
                        <a14:foregroundMark x1="25255" y1="18998" x2="35031" y2="13570"/>
                        <a14:foregroundMark x1="78615" y1="82046" x2="87984" y2="68894"/>
                        <a14:foregroundMark x1="68432" y1="88935" x2="76986" y2="83925"/>
                        <a14:foregroundMark x1="57230" y1="92693" x2="65784" y2="90188"/>
                        <a14:foregroundMark x1="46843" y1="92276" x2="55193" y2="92067"/>
                        <a14:foregroundMark x1="44807" y1="88309" x2="44807" y2="88309"/>
                        <a14:foregroundMark x1="15071" y1="74739" x2="15071" y2="74739"/>
                        <a14:foregroundMark x1="12831" y1="71399" x2="24236" y2="81420"/>
                        <a14:foregroundMark x1="14868" y1="68894" x2="11405" y2="70772"/>
                        <a14:foregroundMark x1="26884" y1="84760" x2="35234" y2="8768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266" y="2600764"/>
            <a:ext cx="899898" cy="920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" descr="Red turistica de Pueblos Patrimonio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1838" y="2649792"/>
            <a:ext cx="880568" cy="1157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Imagen 23">
            <a:hlinkClick r:id="" action="ppaction://noaction"/>
          </p:cNvPr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1" r="28375" b="56686"/>
          <a:stretch/>
        </p:blipFill>
        <p:spPr>
          <a:xfrm>
            <a:off x="5006955" y="2599432"/>
            <a:ext cx="1382258" cy="531113"/>
          </a:xfrm>
          <a:prstGeom prst="rect">
            <a:avLst/>
          </a:prstGeom>
        </p:spPr>
      </p:pic>
      <p:sp>
        <p:nvSpPr>
          <p:cNvPr id="25" name="Rectángulo 24"/>
          <p:cNvSpPr/>
          <p:nvPr/>
        </p:nvSpPr>
        <p:spPr>
          <a:xfrm>
            <a:off x="99905" y="2343711"/>
            <a:ext cx="2044820" cy="3785652"/>
          </a:xfrm>
          <a:prstGeom prst="rect">
            <a:avLst/>
          </a:prstGeom>
          <a:ln>
            <a:solidFill>
              <a:srgbClr val="A21984"/>
            </a:solidFill>
          </a:ln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1000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10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1000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10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1000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10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1000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10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1000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r>
              <a:rPr lang="es-MX" altLang="es-CO" sz="10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Nacional</a:t>
            </a:r>
            <a:r>
              <a:rPr lang="es-MX" altLang="es-CO" sz="10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: 113 </a:t>
            </a:r>
            <a:r>
              <a:rPr lang="es-MX" altLang="es-CO" sz="1000" dirty="0" err="1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PIT</a:t>
            </a:r>
            <a:endParaRPr lang="es-MX" altLang="es-CO" sz="10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1000" b="1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1000" b="1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1000" b="1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r>
              <a:rPr lang="es-MX" altLang="es-CO" sz="9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Tolima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r>
              <a:rPr lang="es-MX" altLang="es-CO" sz="900" b="1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7 </a:t>
            </a:r>
            <a:r>
              <a:rPr lang="es-MX" altLang="es-CO" sz="900" b="1" dirty="0" err="1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PIT</a:t>
            </a:r>
            <a:r>
              <a:rPr lang="es-MX" altLang="es-CO" sz="900" b="1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altLang="es-CO" sz="9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(6%)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r>
              <a:rPr lang="es-MX" altLang="es-CO" sz="9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Espinal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r>
              <a:rPr lang="es-MX" altLang="es-CO" sz="9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Honda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r>
              <a:rPr lang="es-MX" altLang="es-CO" sz="9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Ibagué (2)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r>
              <a:rPr lang="es-MX" altLang="es-CO" sz="9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Mariquita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r>
              <a:rPr lang="es-MX" altLang="es-CO" sz="9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Melgar(2)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10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1000" dirty="0" smtClean="0">
              <a:latin typeface="Futura Std Book" panose="020B0502020204020303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1000" dirty="0">
              <a:latin typeface="Futura Std Book" panose="020B0502020204020303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r>
              <a:rPr lang="es-MX" altLang="es-CO" sz="1000" dirty="0" smtClean="0">
                <a:latin typeface="Futura Std Book" panose="020B0502020204020303" pitchFamily="34" charset="0"/>
                <a:cs typeface="Arial" panose="020B0604020202020204" pitchFamily="34" charset="0"/>
              </a:rPr>
              <a:t>Nota</a:t>
            </a:r>
            <a:r>
              <a:rPr lang="es-MX" altLang="es-CO" sz="1000" dirty="0">
                <a:latin typeface="Futura Std Book" panose="020B0502020204020303" pitchFamily="34" charset="0"/>
                <a:cs typeface="Arial" panose="020B0604020202020204" pitchFamily="34" charset="0"/>
              </a:rPr>
              <a:t>: 3 en funcionamiento</a:t>
            </a:r>
            <a:r>
              <a:rPr lang="es-MX" altLang="es-CO" sz="750" dirty="0">
                <a:latin typeface="Futura Std Book" panose="020B0502020204020303" pitchFamily="34" charset="0"/>
                <a:cs typeface="Arial" panose="020B0604020202020204" pitchFamily="34" charset="0"/>
              </a:rPr>
              <a:t>.</a:t>
            </a:r>
            <a:endParaRPr lang="es-CO" altLang="es-CO" sz="750" dirty="0">
              <a:latin typeface="Futura Std Book" panose="020B0502020204020303" pitchFamily="34" charset="0"/>
            </a:endParaRPr>
          </a:p>
        </p:txBody>
      </p:sp>
      <p:sp>
        <p:nvSpPr>
          <p:cNvPr id="26" name="Rectángulo 25"/>
          <p:cNvSpPr/>
          <p:nvPr/>
        </p:nvSpPr>
        <p:spPr>
          <a:xfrm>
            <a:off x="2370564" y="2333762"/>
            <a:ext cx="2103116" cy="3785652"/>
          </a:xfrm>
          <a:prstGeom prst="rect">
            <a:avLst/>
          </a:prstGeom>
          <a:ln>
            <a:solidFill>
              <a:srgbClr val="A21984"/>
            </a:solidFill>
          </a:ln>
        </p:spPr>
        <p:txBody>
          <a:bodyPr wrap="square">
            <a:spAutoFit/>
          </a:bodyPr>
          <a:lstStyle/>
          <a:p>
            <a:endParaRPr lang="es-MX" sz="1000" b="1" dirty="0" smtClean="0">
              <a:latin typeface="Futura Std Book" panose="020B0502020204020303" pitchFamily="34" charset="0"/>
            </a:endParaRPr>
          </a:p>
          <a:p>
            <a:endParaRPr lang="es-MX" sz="1000" b="1" dirty="0">
              <a:latin typeface="Futura Std Book" panose="020B0502020204020303" pitchFamily="34" charset="0"/>
            </a:endParaRPr>
          </a:p>
          <a:p>
            <a:endParaRPr lang="es-MX" sz="1000" b="1" dirty="0" smtClean="0">
              <a:latin typeface="Futura Std Book" panose="020B0502020204020303" pitchFamily="34" charset="0"/>
            </a:endParaRPr>
          </a:p>
          <a:p>
            <a:endParaRPr lang="es-MX" sz="1000" b="1" dirty="0" smtClean="0">
              <a:latin typeface="Futura Std Book" panose="020B0502020204020303" pitchFamily="34" charset="0"/>
            </a:endParaRPr>
          </a:p>
          <a:p>
            <a:endParaRPr lang="es-MX" sz="1000" b="1" dirty="0">
              <a:latin typeface="Futura Std Book" panose="020B0502020204020303" pitchFamily="34" charset="0"/>
            </a:endParaRPr>
          </a:p>
          <a:p>
            <a:endParaRPr lang="es-MX" sz="1000" b="1" dirty="0">
              <a:latin typeface="Futura Std Book" panose="020B0502020204020303" pitchFamily="34" charset="0"/>
            </a:endParaRPr>
          </a:p>
          <a:p>
            <a:endParaRPr lang="es-MX" sz="1000" b="1" dirty="0" smtClean="0">
              <a:latin typeface="Futura Std Book" panose="020B0502020204020303" pitchFamily="34" charset="0"/>
            </a:endParaRPr>
          </a:p>
          <a:p>
            <a:endParaRPr lang="es-MX" sz="1000" b="1" dirty="0">
              <a:latin typeface="Futura Std Book" panose="020B0502020204020303" pitchFamily="34" charset="0"/>
            </a:endParaRPr>
          </a:p>
          <a:p>
            <a:endParaRPr lang="es-MX" sz="1000" b="1" dirty="0" smtClean="0">
              <a:latin typeface="Futura Std Book" panose="020B0502020204020303" pitchFamily="34" charset="0"/>
            </a:endParaRPr>
          </a:p>
          <a:p>
            <a:endParaRPr lang="es-MX" sz="1000" b="1" dirty="0">
              <a:latin typeface="Futura Std Book" panose="020B0502020204020303" pitchFamily="34" charset="0"/>
            </a:endParaRPr>
          </a:p>
          <a:p>
            <a:r>
              <a:rPr lang="es-MX" sz="1000" dirty="0" smtClean="0">
                <a:latin typeface="Futura Std Book" panose="020B0502020204020303" pitchFamily="34" charset="0"/>
              </a:rPr>
              <a:t>Nacional</a:t>
            </a:r>
            <a:r>
              <a:rPr lang="es-MX" sz="1000" dirty="0">
                <a:latin typeface="Futura Std Book" panose="020B0502020204020303" pitchFamily="34" charset="0"/>
              </a:rPr>
              <a:t>: </a:t>
            </a:r>
            <a:r>
              <a:rPr lang="es-CO" sz="1000" dirty="0">
                <a:latin typeface="Futura Std Book" panose="020B0502020204020303" pitchFamily="34" charset="0"/>
              </a:rPr>
              <a:t> </a:t>
            </a:r>
            <a:r>
              <a:rPr lang="es-CO" sz="1000" dirty="0" smtClean="0">
                <a:latin typeface="Futura Std Book" panose="020B0502020204020303" pitchFamily="34" charset="0"/>
              </a:rPr>
              <a:t>$75.589.650.619 </a:t>
            </a:r>
            <a:endParaRPr lang="es-MX" sz="1000" dirty="0">
              <a:latin typeface="Futura Std Book" panose="020B0502020204020303" pitchFamily="34" charset="0"/>
            </a:endParaRPr>
          </a:p>
          <a:p>
            <a:endParaRPr lang="es-MX" sz="1000" b="1" dirty="0" smtClean="0">
              <a:latin typeface="Futura Std Book" panose="020B0502020204020303" pitchFamily="34" charset="0"/>
            </a:endParaRPr>
          </a:p>
          <a:p>
            <a:endParaRPr lang="es-MX" sz="1000" b="1" dirty="0">
              <a:latin typeface="Futura Std Book" panose="020B0502020204020303" pitchFamily="34" charset="0"/>
            </a:endParaRPr>
          </a:p>
          <a:p>
            <a:endParaRPr lang="es-MX" sz="1000" b="1" dirty="0" smtClean="0">
              <a:latin typeface="Futura Std Book" panose="020B0502020204020303" pitchFamily="34" charset="0"/>
            </a:endParaRPr>
          </a:p>
          <a:p>
            <a:endParaRPr lang="es-MX" sz="1000" b="1" dirty="0">
              <a:latin typeface="Futura Std Book" panose="020B0502020204020303" pitchFamily="34" charset="0"/>
            </a:endParaRPr>
          </a:p>
          <a:p>
            <a:endParaRPr lang="es-MX" sz="1000" b="1" dirty="0" smtClean="0">
              <a:latin typeface="Futura Std Book" panose="020B0502020204020303" pitchFamily="34" charset="0"/>
            </a:endParaRPr>
          </a:p>
          <a:p>
            <a:endParaRPr lang="es-MX" sz="1000" b="1" dirty="0">
              <a:latin typeface="Futura Std Book" panose="020B0502020204020303" pitchFamily="34" charset="0"/>
            </a:endParaRPr>
          </a:p>
          <a:p>
            <a:endParaRPr lang="es-MX" sz="1000" b="1" dirty="0" smtClean="0">
              <a:latin typeface="Futura Std Book" panose="020B0502020204020303" pitchFamily="34" charset="0"/>
            </a:endParaRPr>
          </a:p>
          <a:p>
            <a:endParaRPr lang="es-MX" sz="1000" b="1" dirty="0" smtClean="0">
              <a:latin typeface="Futura Std Book" panose="020B0502020204020303" pitchFamily="34" charset="0"/>
            </a:endParaRPr>
          </a:p>
          <a:p>
            <a:endParaRPr lang="es-MX" sz="1000" b="1" dirty="0">
              <a:latin typeface="Futura Std Book" panose="020B0502020204020303" pitchFamily="34" charset="0"/>
            </a:endParaRPr>
          </a:p>
          <a:p>
            <a:endParaRPr lang="es-MX" sz="1000" b="1" dirty="0">
              <a:latin typeface="Futura Std Book" panose="020B0502020204020303" pitchFamily="34" charset="0"/>
            </a:endParaRPr>
          </a:p>
          <a:p>
            <a:endParaRPr lang="es-MX" sz="1000" b="1" dirty="0" smtClean="0">
              <a:latin typeface="Futura Std Book" panose="020B0502020204020303" pitchFamily="34" charset="0"/>
            </a:endParaRPr>
          </a:p>
          <a:p>
            <a:r>
              <a:rPr lang="es-MX" sz="1000" b="1" dirty="0" smtClean="0">
                <a:latin typeface="Futura Std Book" panose="020B0502020204020303" pitchFamily="34" charset="0"/>
              </a:rPr>
              <a:t>Honda</a:t>
            </a:r>
            <a:endParaRPr lang="es-MX" sz="1000" b="1" dirty="0">
              <a:latin typeface="Futura Std Book" panose="020B0502020204020303" pitchFamily="34" charset="0"/>
            </a:endParaRPr>
          </a:p>
          <a:p>
            <a:r>
              <a:rPr lang="es-ES" sz="1000" dirty="0">
                <a:latin typeface="Futura Std Book" panose="020B0502020204020303" pitchFamily="34" charset="0"/>
              </a:rPr>
              <a:t>Inversión: </a:t>
            </a:r>
            <a:r>
              <a:rPr lang="es-CO" sz="1000" dirty="0">
                <a:latin typeface="Futura Std Book" panose="020B0502020204020303" pitchFamily="34" charset="0"/>
              </a:rPr>
              <a:t>$</a:t>
            </a:r>
            <a:r>
              <a:rPr lang="es-CO" sz="1000" dirty="0" smtClean="0">
                <a:latin typeface="Futura Std Book" panose="020B0502020204020303" pitchFamily="34" charset="0"/>
              </a:rPr>
              <a:t>1.744.600.690</a:t>
            </a:r>
          </a:p>
        </p:txBody>
      </p:sp>
      <p:sp>
        <p:nvSpPr>
          <p:cNvPr id="27" name="Rectángulo 26"/>
          <p:cNvSpPr/>
          <p:nvPr/>
        </p:nvSpPr>
        <p:spPr>
          <a:xfrm>
            <a:off x="4647310" y="2351027"/>
            <a:ext cx="2101548" cy="3785652"/>
          </a:xfrm>
          <a:prstGeom prst="rect">
            <a:avLst/>
          </a:prstGeom>
          <a:ln>
            <a:solidFill>
              <a:srgbClr val="A21984"/>
            </a:solidFill>
          </a:ln>
        </p:spPr>
        <p:txBody>
          <a:bodyPr wrap="square">
            <a:spAutoFit/>
          </a:bodyPr>
          <a:lstStyle/>
          <a:p>
            <a:endParaRPr lang="es-MX" sz="1000" dirty="0" smtClean="0">
              <a:latin typeface="Futura Std Book" panose="020B0502020204020303" pitchFamily="34" charset="0"/>
            </a:endParaRPr>
          </a:p>
          <a:p>
            <a:endParaRPr lang="es-MX" sz="1000" dirty="0">
              <a:latin typeface="Futura Std Book" panose="020B0502020204020303" pitchFamily="34" charset="0"/>
            </a:endParaRPr>
          </a:p>
          <a:p>
            <a:endParaRPr lang="es-MX" sz="1000" dirty="0" smtClean="0">
              <a:latin typeface="Futura Std Book" panose="020B0502020204020303" pitchFamily="34" charset="0"/>
            </a:endParaRPr>
          </a:p>
          <a:p>
            <a:endParaRPr lang="es-MX" sz="1000" dirty="0">
              <a:latin typeface="Futura Std Book" panose="020B0502020204020303" pitchFamily="34" charset="0"/>
            </a:endParaRPr>
          </a:p>
          <a:p>
            <a:endParaRPr lang="es-MX" sz="1000" dirty="0" smtClean="0">
              <a:latin typeface="Futura Std Book" panose="020B0502020204020303" pitchFamily="34" charset="0"/>
            </a:endParaRPr>
          </a:p>
          <a:p>
            <a:r>
              <a:rPr lang="es-MX" sz="1000" dirty="0" smtClean="0">
                <a:latin typeface="Futura Std Book" panose="020B0502020204020303" pitchFamily="34" charset="0"/>
              </a:rPr>
              <a:t>Nacional</a:t>
            </a:r>
            <a:endParaRPr lang="es-MX" sz="1000" dirty="0">
              <a:latin typeface="Futura Std Book" panose="020B0502020204020303" pitchFamily="34" charset="0"/>
            </a:endParaRPr>
          </a:p>
          <a:p>
            <a:r>
              <a:rPr lang="es-MX" sz="1000" dirty="0">
                <a:latin typeface="Futura Std Book" panose="020B0502020204020303" pitchFamily="34" charset="0"/>
              </a:rPr>
              <a:t>252.461 jóvenes</a:t>
            </a:r>
          </a:p>
          <a:p>
            <a:r>
              <a:rPr lang="es-MX" sz="1000" dirty="0">
                <a:latin typeface="Futura Std Book" panose="020B0502020204020303" pitchFamily="34" charset="0"/>
              </a:rPr>
              <a:t>955 aliados</a:t>
            </a:r>
          </a:p>
          <a:p>
            <a:endParaRPr lang="es-MX" sz="1000" dirty="0" smtClean="0">
              <a:latin typeface="Futura Std Book" panose="020B0502020204020303" pitchFamily="34" charset="0"/>
            </a:endParaRPr>
          </a:p>
          <a:p>
            <a:endParaRPr lang="es-MX" sz="1000" dirty="0">
              <a:latin typeface="Futura Std Book" panose="020B0502020204020303" pitchFamily="34" charset="0"/>
            </a:endParaRPr>
          </a:p>
          <a:p>
            <a:endParaRPr lang="es-MX" sz="1000" dirty="0" smtClean="0">
              <a:latin typeface="Futura Std Book" panose="020B0502020204020303" pitchFamily="34" charset="0"/>
            </a:endParaRPr>
          </a:p>
          <a:p>
            <a:endParaRPr lang="es-MX" sz="1000" dirty="0">
              <a:latin typeface="Futura Std Book" panose="020B0502020204020303" pitchFamily="34" charset="0"/>
            </a:endParaRPr>
          </a:p>
          <a:p>
            <a:endParaRPr lang="es-MX" sz="1000" dirty="0" smtClean="0">
              <a:latin typeface="Futura Std Book" panose="020B0502020204020303" pitchFamily="34" charset="0"/>
            </a:endParaRPr>
          </a:p>
          <a:p>
            <a:endParaRPr lang="es-MX" sz="1000" dirty="0">
              <a:latin typeface="Futura Std Book" panose="020B0502020204020303" pitchFamily="34" charset="0"/>
            </a:endParaRPr>
          </a:p>
          <a:p>
            <a:endParaRPr lang="es-MX" sz="1000" dirty="0" smtClean="0">
              <a:latin typeface="Futura Std Book" panose="020B0502020204020303" pitchFamily="34" charset="0"/>
            </a:endParaRPr>
          </a:p>
          <a:p>
            <a:endParaRPr lang="es-MX" sz="1000" dirty="0">
              <a:latin typeface="Futura Std Book" panose="020B0502020204020303" pitchFamily="34" charset="0"/>
            </a:endParaRPr>
          </a:p>
          <a:p>
            <a:endParaRPr lang="es-MX" sz="1000" dirty="0" smtClean="0">
              <a:latin typeface="Futura Std Book" panose="020B0502020204020303" pitchFamily="34" charset="0"/>
            </a:endParaRPr>
          </a:p>
          <a:p>
            <a:endParaRPr lang="es-MX" sz="1000" dirty="0">
              <a:latin typeface="Futura Std Book" panose="020B0502020204020303" pitchFamily="34" charset="0"/>
            </a:endParaRPr>
          </a:p>
          <a:p>
            <a:endParaRPr lang="es-MX" sz="1000" dirty="0" smtClean="0">
              <a:latin typeface="Futura Std Book" panose="020B0502020204020303" pitchFamily="34" charset="0"/>
            </a:endParaRPr>
          </a:p>
          <a:p>
            <a:endParaRPr lang="es-MX" sz="1000" dirty="0">
              <a:latin typeface="Futura Std Book" panose="020B0502020204020303" pitchFamily="34" charset="0"/>
            </a:endParaRPr>
          </a:p>
          <a:p>
            <a:endParaRPr lang="es-MX" sz="1000" dirty="0">
              <a:latin typeface="Futura Std Book" panose="020B0502020204020303" pitchFamily="34" charset="0"/>
            </a:endParaRPr>
          </a:p>
          <a:p>
            <a:r>
              <a:rPr lang="es-MX" sz="1000" dirty="0">
                <a:latin typeface="Futura Std Book" panose="020B0502020204020303" pitchFamily="34" charset="0"/>
              </a:rPr>
              <a:t>Tolima</a:t>
            </a:r>
          </a:p>
          <a:p>
            <a:r>
              <a:rPr lang="es-MX" sz="1000" b="1" dirty="0">
                <a:latin typeface="Futura Std Book" panose="020B0502020204020303" pitchFamily="34" charset="0"/>
              </a:rPr>
              <a:t>4.660 jóvenes </a:t>
            </a:r>
            <a:r>
              <a:rPr lang="es-MX" sz="1000" dirty="0">
                <a:latin typeface="Futura Std Book" panose="020B0502020204020303" pitchFamily="34" charset="0"/>
              </a:rPr>
              <a:t>(2%)</a:t>
            </a:r>
          </a:p>
          <a:p>
            <a:r>
              <a:rPr lang="es-MX" sz="1000" b="1" dirty="0">
                <a:latin typeface="Futura Std Book" panose="020B0502020204020303" pitchFamily="34" charset="0"/>
              </a:rPr>
              <a:t>63 aliados </a:t>
            </a:r>
            <a:r>
              <a:rPr lang="es-MX" sz="1000" dirty="0">
                <a:latin typeface="Futura Std Book" panose="020B0502020204020303" pitchFamily="34" charset="0"/>
              </a:rPr>
              <a:t>(7</a:t>
            </a:r>
            <a:r>
              <a:rPr lang="es-MX" sz="1000" dirty="0" smtClean="0">
                <a:latin typeface="Futura Std Book" panose="020B0502020204020303" pitchFamily="34" charset="0"/>
              </a:rPr>
              <a:t>%)</a:t>
            </a:r>
          </a:p>
        </p:txBody>
      </p:sp>
      <p:graphicFrame>
        <p:nvGraphicFramePr>
          <p:cNvPr id="28" name="Gráfico 2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6524701"/>
              </p:ext>
            </p:extLst>
          </p:nvPr>
        </p:nvGraphicFramePr>
        <p:xfrm>
          <a:off x="1948117" y="4023710"/>
          <a:ext cx="2911210" cy="16112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35" name="Gráfico 3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2967250"/>
              </p:ext>
            </p:extLst>
          </p:nvPr>
        </p:nvGraphicFramePr>
        <p:xfrm>
          <a:off x="4473680" y="4023710"/>
          <a:ext cx="2632931" cy="16112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graphicFrame>
        <p:nvGraphicFramePr>
          <p:cNvPr id="36" name="Gráfico 3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5769162"/>
              </p:ext>
            </p:extLst>
          </p:nvPr>
        </p:nvGraphicFramePr>
        <p:xfrm>
          <a:off x="-351912" y="3952889"/>
          <a:ext cx="3333750" cy="1662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</p:spTree>
    <p:extLst>
      <p:ext uri="{BB962C8B-B14F-4D97-AF65-F5344CB8AC3E}">
        <p14:creationId xmlns:p14="http://schemas.microsoft.com/office/powerpoint/2010/main" val="1101397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6359</TotalTime>
  <Words>500</Words>
  <Application>Microsoft Office PowerPoint</Application>
  <PresentationFormat>Presentación en pantalla (4:3)</PresentationFormat>
  <Paragraphs>157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Futura Std Book</vt:lpstr>
      <vt:lpstr>Times New Roman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Lozano Andrade</dc:creator>
  <cp:lastModifiedBy>Liliana Maldonado Cardenas</cp:lastModifiedBy>
  <cp:revision>953</cp:revision>
  <cp:lastPrinted>2018-08-22T22:02:56Z</cp:lastPrinted>
  <dcterms:created xsi:type="dcterms:W3CDTF">2017-08-09T19:47:58Z</dcterms:created>
  <dcterms:modified xsi:type="dcterms:W3CDTF">2018-08-24T00:33:50Z</dcterms:modified>
</cp:coreProperties>
</file>