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322" r:id="rId2"/>
    <p:sldId id="326" r:id="rId3"/>
    <p:sldId id="328" r:id="rId4"/>
    <p:sldId id="327" r:id="rId5"/>
    <p:sldId id="329" r:id="rId6"/>
    <p:sldId id="323" r:id="rId7"/>
    <p:sldId id="325" r:id="rId8"/>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rge Andrés Martínez" initials="JAM" lastIdx="11" clrIdx="0">
    <p:extLst>
      <p:ext uri="{19B8F6BF-5375-455C-9EA6-DF929625EA0E}">
        <p15:presenceInfo xmlns:p15="http://schemas.microsoft.com/office/powerpoint/2012/main" userId="S-1-5-21-3664270191-1609655554-19292517-19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B33F"/>
    <a:srgbClr val="0093D0"/>
    <a:srgbClr val="E1134F"/>
    <a:srgbClr val="A21984"/>
    <a:srgbClr val="660066"/>
    <a:srgbClr val="FFC4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41" autoAdjust="0"/>
    <p:restoredTop sz="94660"/>
  </p:normalViewPr>
  <p:slideViewPr>
    <p:cSldViewPr snapToGrid="0">
      <p:cViewPr>
        <p:scale>
          <a:sx n="70" d="100"/>
          <a:sy n="70" d="100"/>
        </p:scale>
        <p:origin x="211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D04391-9F28-4539-8220-3E784F1E0A6D}" type="datetimeFigureOut">
              <a:rPr lang="en-US" smtClean="0"/>
              <a:t>2/8/2019</a:t>
            </a:fld>
            <a:endParaRPr lang="en-US"/>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2EA273-DD61-4869-9C07-051C82C754D8}" type="slidenum">
              <a:rPr lang="en-US" smtClean="0"/>
              <a:t>‹Nº›</a:t>
            </a:fld>
            <a:endParaRPr lang="en-US"/>
          </a:p>
        </p:txBody>
      </p:sp>
    </p:spTree>
    <p:extLst>
      <p:ext uri="{BB962C8B-B14F-4D97-AF65-F5344CB8AC3E}">
        <p14:creationId xmlns:p14="http://schemas.microsoft.com/office/powerpoint/2010/main" val="81528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942EA273-DD61-4869-9C07-051C82C754D8}" type="slidenum">
              <a:rPr lang="en-US" smtClean="0"/>
              <a:t>5</a:t>
            </a:fld>
            <a:endParaRPr lang="en-US"/>
          </a:p>
        </p:txBody>
      </p:sp>
    </p:spTree>
    <p:extLst>
      <p:ext uri="{BB962C8B-B14F-4D97-AF65-F5344CB8AC3E}">
        <p14:creationId xmlns:p14="http://schemas.microsoft.com/office/powerpoint/2010/main" val="2615107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0863F4A0-5CDD-41E4-8AB6-950F29BC6F49}" type="datetime1">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3414585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8AB36DE-3F53-442B-B118-F99FCFEB2404}" type="datetime1">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3946138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51A5D8A-3F8D-485F-A0FD-4968F3492C08}" type="datetime1">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824544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0EB11BC-6A25-43B1-B690-09C5BBAF30CF}" type="datetime1">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2532689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242DFF-9B2D-480C-8D2A-039346828EBA}" type="datetime1">
              <a:rPr lang="en-US" smtClean="0"/>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1151085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A4182ED9-D06F-4981-8325-0B51635B8635}" type="datetime1">
              <a:rPr lang="en-US" smtClean="0"/>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3860322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2B418E1-4D5E-4B50-BB1B-EFE380E6A71C}" type="datetime1">
              <a:rPr lang="en-US" smtClean="0"/>
              <a:t>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2742641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E80B4C8-9A39-4E25-B161-B7F0EFC82D50}" type="datetime1">
              <a:rPr lang="en-US" smtClean="0"/>
              <a:t>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1887619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72F798-1EDA-4631-870F-5ECEF0266F9B}" type="datetime1">
              <a:rPr lang="en-US" smtClean="0"/>
              <a:t>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2323351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442293D-4455-48A6-A707-18F2B7A1D40B}" type="datetime1">
              <a:rPr lang="en-US" smtClean="0"/>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3875457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0686A3B-4D69-48E7-91CA-E4DF369A0621}" type="datetime1">
              <a:rPr lang="en-US" smtClean="0"/>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92631-BB0D-4440-8A6C-1E72DCE6E35C}" type="slidenum">
              <a:rPr lang="en-US" smtClean="0"/>
              <a:t>‹Nº›</a:t>
            </a:fld>
            <a:endParaRPr lang="en-US"/>
          </a:p>
        </p:txBody>
      </p:sp>
    </p:spTree>
    <p:extLst>
      <p:ext uri="{BB962C8B-B14F-4D97-AF65-F5344CB8AC3E}">
        <p14:creationId xmlns:p14="http://schemas.microsoft.com/office/powerpoint/2010/main" val="379649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184509D-1A20-4268-BBCA-4522F1DD99B5}" type="datetime1">
              <a:rPr lang="en-US" smtClean="0"/>
              <a:t>2/8/2019</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4592631-BB0D-4440-8A6C-1E72DCE6E35C}" type="slidenum">
              <a:rPr lang="en-US" smtClean="0"/>
              <a:t>‹Nº›</a:t>
            </a:fld>
            <a:endParaRPr lang="en-US"/>
          </a:p>
        </p:txBody>
      </p:sp>
    </p:spTree>
    <p:extLst>
      <p:ext uri="{BB962C8B-B14F-4D97-AF65-F5344CB8AC3E}">
        <p14:creationId xmlns:p14="http://schemas.microsoft.com/office/powerpoint/2010/main" val="3484047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ángulo 98"/>
          <p:cNvSpPr/>
          <p:nvPr/>
        </p:nvSpPr>
        <p:spPr>
          <a:xfrm>
            <a:off x="6135196" y="427054"/>
            <a:ext cx="787395" cy="246221"/>
          </a:xfrm>
          <a:prstGeom prst="rect">
            <a:avLst/>
          </a:prstGeom>
        </p:spPr>
        <p:txBody>
          <a:bodyPr wrap="none">
            <a:spAutoFit/>
          </a:bodyPr>
          <a:lstStyle/>
          <a:p>
            <a:r>
              <a:rPr lang="es-ES_tradnl" sz="1000" b="1" dirty="0" smtClean="0">
                <a:solidFill>
                  <a:schemeClr val="bg1"/>
                </a:solidFill>
                <a:latin typeface="Futura Std Book" panose="020B0502020204020303" pitchFamily="34" charset="0"/>
              </a:rPr>
              <a:t>21nov18</a:t>
            </a:r>
            <a:endParaRPr lang="es-CO" sz="1000" dirty="0">
              <a:solidFill>
                <a:schemeClr val="bg1"/>
              </a:solidFill>
            </a:endParaRPr>
          </a:p>
        </p:txBody>
      </p:sp>
      <p:sp>
        <p:nvSpPr>
          <p:cNvPr id="25" name="24 CuadroTexto"/>
          <p:cNvSpPr txBox="1"/>
          <p:nvPr/>
        </p:nvSpPr>
        <p:spPr>
          <a:xfrm>
            <a:off x="99194" y="77843"/>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 </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pic>
        <p:nvPicPr>
          <p:cNvPr id="26"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2383" y="165068"/>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27" name="28 CuadroTexto"/>
          <p:cNvSpPr txBox="1"/>
          <p:nvPr/>
        </p:nvSpPr>
        <p:spPr>
          <a:xfrm>
            <a:off x="208340" y="628182"/>
            <a:ext cx="6649660" cy="877163"/>
          </a:xfrm>
          <a:prstGeom prst="rect">
            <a:avLst/>
          </a:prstGeom>
          <a:noFill/>
          <a:ln>
            <a:noFill/>
          </a:ln>
        </p:spPr>
        <p:txBody>
          <a:bodyPr wrap="square" rtlCol="0">
            <a:spAutoFit/>
          </a:bodyPr>
          <a:lstStyle/>
          <a:p>
            <a:r>
              <a:rPr lang="es-CO" sz="1700" b="1" dirty="0" smtClean="0">
                <a:effectLst>
                  <a:outerShdw blurRad="38100" dist="38100" dir="2700000" algn="tl">
                    <a:srgbClr val="000000">
                      <a:alpha val="43137"/>
                    </a:srgbClr>
                  </a:outerShdw>
                </a:effectLst>
                <a:latin typeface="Futura Std Book" panose="020B0502020204020303" pitchFamily="34" charset="0"/>
              </a:rPr>
              <a:t>Proyectos aprobados </a:t>
            </a:r>
          </a:p>
          <a:p>
            <a:r>
              <a:rPr lang="es-CO" sz="1700" b="1" dirty="0" smtClean="0">
                <a:effectLst>
                  <a:outerShdw blurRad="38100" dist="38100" dir="2700000" algn="tl">
                    <a:srgbClr val="000000">
                      <a:alpha val="43137"/>
                    </a:srgbClr>
                  </a:outerShdw>
                </a:effectLst>
                <a:latin typeface="Futura Std Book" panose="020B0502020204020303" pitchFamily="34" charset="0"/>
              </a:rPr>
              <a:t>Comité Directivo </a:t>
            </a:r>
          </a:p>
          <a:p>
            <a:r>
              <a:rPr lang="en-US" sz="1700" b="1" dirty="0" smtClean="0">
                <a:effectLst>
                  <a:outerShdw blurRad="38100" dist="38100" dir="2700000" algn="tl">
                    <a:srgbClr val="000000">
                      <a:alpha val="43137"/>
                    </a:srgbClr>
                  </a:outerShdw>
                </a:effectLst>
                <a:latin typeface="Futura Std Book" panose="020B0502020204020303" pitchFamily="34" charset="0"/>
              </a:rPr>
              <a:t>2018-ene2019</a:t>
            </a:r>
            <a:endParaRPr lang="en-US" sz="1700" b="1" dirty="0">
              <a:effectLst>
                <a:outerShdw blurRad="38100" dist="38100" dir="2700000" algn="tl">
                  <a:srgbClr val="000000">
                    <a:alpha val="43137"/>
                  </a:srgbClr>
                </a:outerShdw>
              </a:effectLst>
              <a:latin typeface="Futura Std Book" panose="020B0502020204020303" pitchFamily="34" charset="0"/>
            </a:endParaRPr>
          </a:p>
        </p:txBody>
      </p:sp>
      <p:pic>
        <p:nvPicPr>
          <p:cNvPr id="113" name="Imagen 1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7284" y="6405332"/>
            <a:ext cx="2570059" cy="1692694"/>
          </a:xfrm>
          <a:prstGeom prst="rect">
            <a:avLst/>
          </a:prstGeom>
        </p:spPr>
      </p:pic>
      <p:sp>
        <p:nvSpPr>
          <p:cNvPr id="119" name="CuadroTexto 118"/>
          <p:cNvSpPr txBox="1"/>
          <p:nvPr/>
        </p:nvSpPr>
        <p:spPr>
          <a:xfrm>
            <a:off x="772626" y="6558216"/>
            <a:ext cx="2259602" cy="1477328"/>
          </a:xfrm>
          <a:prstGeom prst="rect">
            <a:avLst/>
          </a:prstGeom>
          <a:noFill/>
          <a:ln w="19050">
            <a:solidFill>
              <a:srgbClr val="E1134F"/>
            </a:solidFill>
          </a:ln>
        </p:spPr>
        <p:txBody>
          <a:bodyPr wrap="square" rtlCol="0">
            <a:spAutoFit/>
          </a:bodyPr>
          <a:lstStyle/>
          <a:p>
            <a:r>
              <a:rPr lang="es-CO" sz="1000" b="1" dirty="0" smtClean="0">
                <a:solidFill>
                  <a:prstClr val="black"/>
                </a:solidFill>
                <a:latin typeface="Futura Std Book" panose="020B0502020204020303" pitchFamily="34" charset="0"/>
              </a:rPr>
              <a:t>Total Sucre: $298 mlls</a:t>
            </a:r>
          </a:p>
          <a:p>
            <a:pPr fontAlgn="ctr"/>
            <a:r>
              <a:rPr lang="es-CO" sz="1000" dirty="0">
                <a:solidFill>
                  <a:srgbClr val="0093D0"/>
                </a:solidFill>
                <a:latin typeface="Futura Std Book" panose="020B0502020204020303" pitchFamily="34" charset="0"/>
              </a:rPr>
              <a:t>$ </a:t>
            </a:r>
            <a:r>
              <a:rPr lang="es-CO" sz="1000" dirty="0" smtClean="0">
                <a:solidFill>
                  <a:srgbClr val="0093D0"/>
                </a:solidFill>
                <a:latin typeface="Futura Std Book" panose="020B0502020204020303" pitchFamily="34" charset="0"/>
              </a:rPr>
              <a:t>187mlls </a:t>
            </a:r>
            <a:r>
              <a:rPr lang="es-CO" sz="1000" dirty="0" smtClean="0">
                <a:latin typeface="Futura Std Book" panose="020B0502020204020303" pitchFamily="34" charset="0"/>
              </a:rPr>
              <a:t>; </a:t>
            </a:r>
            <a:r>
              <a:rPr lang="es-CO" sz="1000" dirty="0" smtClean="0">
                <a:solidFill>
                  <a:srgbClr val="FFC425"/>
                </a:solidFill>
                <a:latin typeface="Futura Std Book" panose="020B0502020204020303" pitchFamily="34" charset="0"/>
              </a:rPr>
              <a:t>$ 0mlls</a:t>
            </a:r>
            <a:r>
              <a:rPr lang="es-CO" sz="1000" dirty="0" smtClean="0">
                <a:latin typeface="Futura Std Book" panose="020B0502020204020303" pitchFamily="34" charset="0"/>
              </a:rPr>
              <a:t>; </a:t>
            </a:r>
            <a:r>
              <a:rPr lang="es-CO" sz="1000" dirty="0" smtClean="0">
                <a:solidFill>
                  <a:srgbClr val="6CB33F"/>
                </a:solidFill>
                <a:latin typeface="Futura Std Book" panose="020B0502020204020303" pitchFamily="34" charset="0"/>
              </a:rPr>
              <a:t>$ 111mlls</a:t>
            </a:r>
          </a:p>
          <a:p>
            <a:pPr fontAlgn="ctr"/>
            <a:endParaRPr lang="es-CO" sz="1000" dirty="0" smtClean="0">
              <a:solidFill>
                <a:srgbClr val="6CB33F"/>
              </a:solidFill>
              <a:latin typeface="Futura Std Book" panose="020B0502020204020303" pitchFamily="34" charset="0"/>
            </a:endParaRPr>
          </a:p>
          <a:p>
            <a:pPr marL="171450" indent="-171450">
              <a:buFont typeface="Arial" panose="020B0604020202020204" pitchFamily="34" charset="0"/>
              <a:buChar char="•"/>
            </a:pPr>
            <a:r>
              <a:rPr lang="es-CO" sz="1000" dirty="0" smtClean="0">
                <a:latin typeface="Futura Std Book" panose="020B0502020204020303" pitchFamily="34" charset="0"/>
              </a:rPr>
              <a:t>Coveñas $ 41 mlls</a:t>
            </a:r>
            <a:endParaRPr lang="es-CO" sz="1000" dirty="0">
              <a:latin typeface="Futura Std Book" panose="020B0502020204020303" pitchFamily="34" charset="0"/>
            </a:endParaRPr>
          </a:p>
          <a:p>
            <a:pPr marL="171450" indent="-171450">
              <a:buFont typeface="Arial" panose="020B0604020202020204" pitchFamily="34" charset="0"/>
              <a:buChar char="•"/>
            </a:pPr>
            <a:r>
              <a:rPr lang="es-CO" sz="1000" dirty="0">
                <a:latin typeface="Futura Std Book" panose="020B0502020204020303" pitchFamily="34" charset="0"/>
              </a:rPr>
              <a:t>San </a:t>
            </a:r>
            <a:r>
              <a:rPr lang="es-CO" sz="1000" dirty="0" err="1" smtClean="0">
                <a:latin typeface="Futura Std Book" panose="020B0502020204020303" pitchFamily="34" charset="0"/>
              </a:rPr>
              <a:t>Ofre</a:t>
            </a:r>
            <a:r>
              <a:rPr lang="es-CO" sz="1000" dirty="0" smtClean="0">
                <a:latin typeface="Futura Std Book" panose="020B0502020204020303" pitchFamily="34" charset="0"/>
              </a:rPr>
              <a:t> $ 25 mlls</a:t>
            </a:r>
            <a:endParaRPr lang="es-CO" sz="1000" dirty="0">
              <a:latin typeface="Futura Std Book" panose="020B0502020204020303" pitchFamily="34" charset="0"/>
            </a:endParaRPr>
          </a:p>
          <a:p>
            <a:pPr marL="171450" indent="-171450">
              <a:buFont typeface="Arial" panose="020B0604020202020204" pitchFamily="34" charset="0"/>
              <a:buChar char="•"/>
            </a:pPr>
            <a:r>
              <a:rPr lang="es-CO" sz="1000" dirty="0" smtClean="0">
                <a:latin typeface="Futura Std Book" panose="020B0502020204020303" pitchFamily="34" charset="0"/>
              </a:rPr>
              <a:t>Sincelejo $ 16 mlls</a:t>
            </a:r>
            <a:endParaRPr lang="es-CO" sz="1000" dirty="0">
              <a:latin typeface="Futura Std Book" panose="020B0502020204020303" pitchFamily="34" charset="0"/>
            </a:endParaRPr>
          </a:p>
          <a:p>
            <a:pPr marL="171450" indent="-171450">
              <a:buFont typeface="Arial" panose="020B0604020202020204" pitchFamily="34" charset="0"/>
              <a:buChar char="•"/>
            </a:pPr>
            <a:r>
              <a:rPr lang="es-CO" sz="1000" dirty="0" smtClean="0">
                <a:latin typeface="Futura Std Book" panose="020B0502020204020303" pitchFamily="34" charset="0"/>
              </a:rPr>
              <a:t>Tolú $ 181 mlls</a:t>
            </a:r>
            <a:endParaRPr lang="es-CO" sz="1000" dirty="0">
              <a:latin typeface="Futura Std Book" panose="020B0502020204020303" pitchFamily="34" charset="0"/>
            </a:endParaRPr>
          </a:p>
          <a:p>
            <a:pPr marL="171450" indent="-171450">
              <a:buFont typeface="Arial" panose="020B0604020202020204" pitchFamily="34" charset="0"/>
              <a:buChar char="•"/>
            </a:pPr>
            <a:r>
              <a:rPr lang="es-CO" sz="1000" dirty="0">
                <a:latin typeface="Futura Std Book" panose="020B0502020204020303" pitchFamily="34" charset="0"/>
              </a:rPr>
              <a:t>Todos los </a:t>
            </a:r>
            <a:r>
              <a:rPr lang="es-CO" sz="1000" dirty="0" smtClean="0">
                <a:latin typeface="Futura Std Book" panose="020B0502020204020303" pitchFamily="34" charset="0"/>
              </a:rPr>
              <a:t>municipios $ 36 mlls</a:t>
            </a:r>
            <a:endParaRPr lang="es-CO" sz="1000" dirty="0">
              <a:latin typeface="Futura Std Book" panose="020B0502020204020303" pitchFamily="34" charset="0"/>
            </a:endParaRPr>
          </a:p>
          <a:p>
            <a:pPr marL="171450" indent="-171450">
              <a:buFont typeface="Arial" panose="020B0604020202020204" pitchFamily="34" charset="0"/>
              <a:buChar char="•"/>
            </a:pPr>
            <a:endParaRPr lang="es-CO" sz="1000" dirty="0" smtClean="0">
              <a:latin typeface="Futura Std Book" panose="020B0502020204020303" pitchFamily="34" charset="0"/>
            </a:endParaRPr>
          </a:p>
        </p:txBody>
      </p:sp>
      <p:cxnSp>
        <p:nvCxnSpPr>
          <p:cNvPr id="124" name="Conector angular 123"/>
          <p:cNvCxnSpPr>
            <a:stCxn id="119" idx="3"/>
          </p:cNvCxnSpPr>
          <p:nvPr/>
        </p:nvCxnSpPr>
        <p:spPr>
          <a:xfrm>
            <a:off x="3032228" y="7296880"/>
            <a:ext cx="1613546" cy="228179"/>
          </a:xfrm>
          <a:prstGeom prst="bentConnector3">
            <a:avLst/>
          </a:prstGeom>
        </p:spPr>
        <p:style>
          <a:lnRef idx="3">
            <a:schemeClr val="accent1"/>
          </a:lnRef>
          <a:fillRef idx="0">
            <a:schemeClr val="accent1"/>
          </a:fillRef>
          <a:effectRef idx="2">
            <a:schemeClr val="accent1"/>
          </a:effectRef>
          <a:fontRef idx="minor">
            <a:schemeClr val="tx1"/>
          </a:fontRef>
        </p:style>
      </p:cxnSp>
      <p:pic>
        <p:nvPicPr>
          <p:cNvPr id="44" name="Imagen 4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0684" y="785292"/>
            <a:ext cx="2890314" cy="3675227"/>
          </a:xfrm>
          <a:prstGeom prst="rect">
            <a:avLst/>
          </a:prstGeom>
        </p:spPr>
      </p:pic>
      <p:sp>
        <p:nvSpPr>
          <p:cNvPr id="52" name="Rectangle 14">
            <a:extLst>
              <a:ext uri="{FF2B5EF4-FFF2-40B4-BE49-F238E27FC236}">
                <a16:creationId xmlns:a16="http://schemas.microsoft.com/office/drawing/2014/main" xmlns="" id="{80ADFA8D-0305-4071-A2CC-33C7148F8C37}"/>
              </a:ext>
            </a:extLst>
          </p:cNvPr>
          <p:cNvSpPr/>
          <p:nvPr/>
        </p:nvSpPr>
        <p:spPr>
          <a:xfrm>
            <a:off x="366305" y="1824271"/>
            <a:ext cx="3476572" cy="1597268"/>
          </a:xfrm>
          <a:prstGeom prst="rect">
            <a:avLst/>
          </a:prstGeom>
          <a:no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000" b="1" dirty="0" smtClean="0">
                <a:solidFill>
                  <a:schemeClr val="tx1"/>
                </a:solidFill>
                <a:latin typeface="Futura Std Book" panose="020B0502020204020303" pitchFamily="34" charset="0"/>
              </a:rPr>
              <a:t>Valor Total:</a:t>
            </a:r>
            <a:r>
              <a:rPr lang="es-MX" sz="1000" dirty="0" smtClean="0">
                <a:solidFill>
                  <a:schemeClr val="tx1"/>
                </a:solidFill>
                <a:latin typeface="Futura Std Book" panose="020B0502020204020303" pitchFamily="34" charset="0"/>
              </a:rPr>
              <a:t> $112.934 mlls</a:t>
            </a:r>
          </a:p>
          <a:p>
            <a:r>
              <a:rPr lang="es-CO" sz="1000" dirty="0" smtClean="0">
                <a:solidFill>
                  <a:srgbClr val="0093D0"/>
                </a:solidFill>
                <a:latin typeface="Futura Std Book" panose="020B0502020204020303" pitchFamily="34" charset="0"/>
              </a:rPr>
              <a:t>$ 27.264mlls</a:t>
            </a:r>
            <a:r>
              <a:rPr lang="es-CO" sz="1000" dirty="0" smtClean="0">
                <a:solidFill>
                  <a:schemeClr val="tx1"/>
                </a:solidFill>
                <a:latin typeface="Futura Std Book" panose="020B0502020204020303" pitchFamily="34" charset="0"/>
              </a:rPr>
              <a:t>;  </a:t>
            </a:r>
            <a:r>
              <a:rPr lang="es-CO" sz="1000" dirty="0">
                <a:solidFill>
                  <a:srgbClr val="FFC425"/>
                </a:solidFill>
                <a:latin typeface="Futura Std Book" panose="020B0502020204020303" pitchFamily="34" charset="0"/>
              </a:rPr>
              <a:t>$ </a:t>
            </a:r>
            <a:r>
              <a:rPr lang="es-CO" sz="1000" dirty="0" smtClean="0">
                <a:solidFill>
                  <a:srgbClr val="FFC425"/>
                </a:solidFill>
                <a:latin typeface="Futura Std Book" panose="020B0502020204020303" pitchFamily="34" charset="0"/>
              </a:rPr>
              <a:t>13.022mlls</a:t>
            </a:r>
            <a:r>
              <a:rPr lang="es-CO" sz="1000" dirty="0" smtClean="0">
                <a:solidFill>
                  <a:schemeClr val="tx1"/>
                </a:solidFill>
                <a:latin typeface="Futura Std Book" panose="020B0502020204020303" pitchFamily="34" charset="0"/>
              </a:rPr>
              <a:t>; </a:t>
            </a:r>
            <a:r>
              <a:rPr lang="es-CO" sz="1000" dirty="0">
                <a:solidFill>
                  <a:srgbClr val="6CB33F"/>
                </a:solidFill>
                <a:latin typeface="Futura Std Book" panose="020B0502020204020303" pitchFamily="34" charset="0"/>
              </a:rPr>
              <a:t>$ </a:t>
            </a:r>
            <a:r>
              <a:rPr lang="es-CO" sz="1000" dirty="0" smtClean="0">
                <a:solidFill>
                  <a:srgbClr val="6CB33F"/>
                </a:solidFill>
                <a:latin typeface="Futura Std Book" panose="020B0502020204020303" pitchFamily="34" charset="0"/>
              </a:rPr>
              <a:t>72.648mlls</a:t>
            </a:r>
          </a:p>
          <a:p>
            <a:endParaRPr lang="es-MX" sz="1000" b="1" dirty="0" smtClean="0">
              <a:solidFill>
                <a:prstClr val="black"/>
              </a:solidFill>
              <a:latin typeface="Futura Std Book" panose="020B0502020204020303" pitchFamily="34" charset="0"/>
            </a:endParaRPr>
          </a:p>
          <a:p>
            <a:r>
              <a:rPr lang="es-MX" sz="1000" b="1" dirty="0" smtClean="0">
                <a:solidFill>
                  <a:prstClr val="black"/>
                </a:solidFill>
                <a:latin typeface="Futura Std Book" panose="020B0502020204020303" pitchFamily="34" charset="0"/>
              </a:rPr>
              <a:t>Nacional </a:t>
            </a:r>
            <a:r>
              <a:rPr lang="es-MX" sz="1000" b="1" dirty="0">
                <a:solidFill>
                  <a:schemeClr val="tx1"/>
                </a:solidFill>
                <a:latin typeface="Futura Std Book" panose="020B0502020204020303" pitchFamily="34" charset="0"/>
              </a:rPr>
              <a:t>(</a:t>
            </a:r>
            <a:r>
              <a:rPr lang="es-CO" sz="1000" dirty="0">
                <a:solidFill>
                  <a:schemeClr val="tx1"/>
                </a:solidFill>
                <a:latin typeface="Futura Std Book" panose="020B0502020204020303" pitchFamily="34" charset="0"/>
              </a:rPr>
              <a:t>hace referencia a proyectos de impacto país)</a:t>
            </a:r>
            <a:endParaRPr lang="es-MX" sz="1000" b="1" dirty="0">
              <a:solidFill>
                <a:schemeClr val="tx1"/>
              </a:solidFill>
              <a:latin typeface="Futura Std Book" panose="020B0502020204020303" pitchFamily="34" charset="0"/>
            </a:endParaRPr>
          </a:p>
          <a:p>
            <a:r>
              <a:rPr lang="es-MX" sz="1000" b="1" dirty="0" smtClean="0">
                <a:solidFill>
                  <a:prstClr val="black"/>
                </a:solidFill>
                <a:latin typeface="Futura Std Book" panose="020B0502020204020303" pitchFamily="34" charset="0"/>
              </a:rPr>
              <a:t>Valor</a:t>
            </a:r>
            <a:r>
              <a:rPr lang="es-MX" sz="1000" b="1" dirty="0">
                <a:solidFill>
                  <a:prstClr val="black"/>
                </a:solidFill>
                <a:latin typeface="Futura Std Book" panose="020B0502020204020303" pitchFamily="34" charset="0"/>
              </a:rPr>
              <a:t>: $62.894 </a:t>
            </a:r>
            <a:r>
              <a:rPr lang="es-MX" sz="1000" b="1" dirty="0" smtClean="0">
                <a:solidFill>
                  <a:prstClr val="black"/>
                </a:solidFill>
                <a:latin typeface="Futura Std Book" panose="020B0502020204020303" pitchFamily="34" charset="0"/>
              </a:rPr>
              <a:t>mlls – 56%</a:t>
            </a:r>
            <a:endParaRPr lang="es-MX" sz="1000" b="1" dirty="0">
              <a:solidFill>
                <a:prstClr val="black"/>
              </a:solidFill>
              <a:latin typeface="Futura Std Book" panose="020B0502020204020303" pitchFamily="34" charset="0"/>
            </a:endParaRPr>
          </a:p>
          <a:p>
            <a:pPr fontAlgn="b"/>
            <a:r>
              <a:rPr lang="es-CO" sz="1000" dirty="0">
                <a:solidFill>
                  <a:srgbClr val="0093D0"/>
                </a:solidFill>
                <a:latin typeface="Futura Std Book" panose="020B0502020204020303" pitchFamily="34" charset="0"/>
              </a:rPr>
              <a:t>$ </a:t>
            </a:r>
            <a:r>
              <a:rPr lang="es-CO" sz="1000" dirty="0" smtClean="0">
                <a:solidFill>
                  <a:srgbClr val="0093D0"/>
                </a:solidFill>
                <a:latin typeface="Futura Std Book" panose="020B0502020204020303" pitchFamily="34" charset="0"/>
              </a:rPr>
              <a:t>18.639mlls</a:t>
            </a:r>
            <a:r>
              <a:rPr lang="es-CO" sz="1000" dirty="0" smtClean="0">
                <a:solidFill>
                  <a:schemeClr val="tx1"/>
                </a:solidFill>
                <a:latin typeface="Futura Std Book" panose="020B0502020204020303" pitchFamily="34" charset="0"/>
              </a:rPr>
              <a:t>; </a:t>
            </a:r>
            <a:r>
              <a:rPr lang="es-CO" sz="1000" dirty="0">
                <a:solidFill>
                  <a:srgbClr val="FFC425"/>
                </a:solidFill>
                <a:latin typeface="Futura Std Book" panose="020B0502020204020303" pitchFamily="34" charset="0"/>
              </a:rPr>
              <a:t>$ </a:t>
            </a:r>
            <a:r>
              <a:rPr lang="es-CO" sz="1000" dirty="0" smtClean="0">
                <a:solidFill>
                  <a:srgbClr val="FFC425"/>
                </a:solidFill>
                <a:latin typeface="Futura Std Book" panose="020B0502020204020303" pitchFamily="34" charset="0"/>
              </a:rPr>
              <a:t>0mlls</a:t>
            </a:r>
            <a:r>
              <a:rPr lang="es-CO" sz="1000" dirty="0" smtClean="0">
                <a:solidFill>
                  <a:schemeClr val="tx1"/>
                </a:solidFill>
                <a:latin typeface="Futura Std Book" panose="020B0502020204020303" pitchFamily="34" charset="0"/>
              </a:rPr>
              <a:t>; </a:t>
            </a:r>
            <a:r>
              <a:rPr lang="es-CO" sz="1000" dirty="0">
                <a:solidFill>
                  <a:srgbClr val="6CB33F"/>
                </a:solidFill>
                <a:latin typeface="Futura Std Book" panose="020B0502020204020303" pitchFamily="34" charset="0"/>
              </a:rPr>
              <a:t>$</a:t>
            </a:r>
            <a:r>
              <a:rPr lang="es-CO" sz="1000" dirty="0" smtClean="0">
                <a:solidFill>
                  <a:srgbClr val="6CB33F"/>
                </a:solidFill>
                <a:latin typeface="Futura Std Book" panose="020B0502020204020303" pitchFamily="34" charset="0"/>
              </a:rPr>
              <a:t>44.255mlls</a:t>
            </a:r>
          </a:p>
          <a:p>
            <a:endParaRPr lang="es-MX" sz="1000" b="1" dirty="0" smtClean="0">
              <a:solidFill>
                <a:prstClr val="black"/>
              </a:solidFill>
              <a:latin typeface="Futura Std Book" panose="020B0502020204020303" pitchFamily="34" charset="0"/>
            </a:endParaRPr>
          </a:p>
          <a:p>
            <a:r>
              <a:rPr lang="es-MX" sz="1000" b="1" dirty="0" smtClean="0">
                <a:solidFill>
                  <a:prstClr val="black"/>
                </a:solidFill>
                <a:latin typeface="Futura Std Book" panose="020B0502020204020303" pitchFamily="34" charset="0"/>
              </a:rPr>
              <a:t>Regional </a:t>
            </a:r>
            <a:r>
              <a:rPr lang="es-MX" sz="1000" b="1" dirty="0">
                <a:solidFill>
                  <a:schemeClr val="tx1"/>
                </a:solidFill>
                <a:latin typeface="Futura Std Book" panose="020B0502020204020303" pitchFamily="34" charset="0"/>
              </a:rPr>
              <a:t>(</a:t>
            </a:r>
            <a:r>
              <a:rPr lang="es-CO" sz="1000" dirty="0">
                <a:solidFill>
                  <a:schemeClr val="tx1"/>
                </a:solidFill>
                <a:latin typeface="Futura Std Book" panose="020B0502020204020303" pitchFamily="34" charset="0"/>
              </a:rPr>
              <a:t>5 regiones</a:t>
            </a:r>
            <a:r>
              <a:rPr lang="es-CO" sz="1000" dirty="0" smtClean="0">
                <a:solidFill>
                  <a:schemeClr val="tx1"/>
                </a:solidFill>
                <a:latin typeface="Futura Std Book" panose="020B0502020204020303" pitchFamily="34" charset="0"/>
              </a:rPr>
              <a:t>)</a:t>
            </a:r>
            <a:endParaRPr lang="es-MX" sz="1000" b="1" dirty="0">
              <a:solidFill>
                <a:prstClr val="black"/>
              </a:solidFill>
              <a:latin typeface="Futura Std Book" panose="020B0502020204020303" pitchFamily="34" charset="0"/>
            </a:endParaRPr>
          </a:p>
          <a:p>
            <a:r>
              <a:rPr lang="es-MX" sz="1000" b="1" dirty="0">
                <a:solidFill>
                  <a:prstClr val="black"/>
                </a:solidFill>
                <a:latin typeface="Futura Std Book" panose="020B0502020204020303" pitchFamily="34" charset="0"/>
              </a:rPr>
              <a:t>Valor: $50.040 </a:t>
            </a:r>
            <a:r>
              <a:rPr lang="es-MX" sz="1000" b="1" dirty="0" smtClean="0">
                <a:solidFill>
                  <a:prstClr val="black"/>
                </a:solidFill>
                <a:latin typeface="Futura Std Book" panose="020B0502020204020303" pitchFamily="34" charset="0"/>
              </a:rPr>
              <a:t>mlls – 44%</a:t>
            </a:r>
            <a:endParaRPr lang="es-MX" sz="1000" b="1" dirty="0">
              <a:solidFill>
                <a:prstClr val="black"/>
              </a:solidFill>
              <a:latin typeface="Futura Std Book" panose="020B0502020204020303" pitchFamily="34" charset="0"/>
            </a:endParaRPr>
          </a:p>
          <a:p>
            <a:pPr fontAlgn="b"/>
            <a:r>
              <a:rPr lang="es-CO" sz="1000" dirty="0">
                <a:solidFill>
                  <a:srgbClr val="0093D0"/>
                </a:solidFill>
                <a:latin typeface="Futura Std Book" panose="020B0502020204020303" pitchFamily="34" charset="0"/>
              </a:rPr>
              <a:t>$ </a:t>
            </a:r>
            <a:r>
              <a:rPr lang="es-CO" sz="1000" dirty="0" smtClean="0">
                <a:solidFill>
                  <a:srgbClr val="0093D0"/>
                </a:solidFill>
                <a:latin typeface="Futura Std Book" panose="020B0502020204020303" pitchFamily="34" charset="0"/>
              </a:rPr>
              <a:t>8.625mlls</a:t>
            </a:r>
            <a:r>
              <a:rPr lang="es-CO" sz="1000" dirty="0" smtClean="0">
                <a:solidFill>
                  <a:schemeClr val="tx1"/>
                </a:solidFill>
                <a:latin typeface="Futura Std Book" panose="020B0502020204020303" pitchFamily="34" charset="0"/>
              </a:rPr>
              <a:t>; </a:t>
            </a:r>
            <a:r>
              <a:rPr lang="es-CO" sz="1000" dirty="0">
                <a:solidFill>
                  <a:srgbClr val="FFC425"/>
                </a:solidFill>
                <a:latin typeface="Futura Std Book" panose="020B0502020204020303" pitchFamily="34" charset="0"/>
              </a:rPr>
              <a:t>$ </a:t>
            </a:r>
            <a:r>
              <a:rPr lang="es-CO" sz="1000" dirty="0" smtClean="0">
                <a:solidFill>
                  <a:srgbClr val="FFC425"/>
                </a:solidFill>
                <a:latin typeface="Futura Std Book" panose="020B0502020204020303" pitchFamily="34" charset="0"/>
              </a:rPr>
              <a:t>13.022mlls</a:t>
            </a:r>
            <a:r>
              <a:rPr lang="es-CO" sz="1000" dirty="0" smtClean="0">
                <a:solidFill>
                  <a:schemeClr val="tx1"/>
                </a:solidFill>
                <a:latin typeface="Futura Std Book" panose="020B0502020204020303" pitchFamily="34" charset="0"/>
              </a:rPr>
              <a:t>; </a:t>
            </a:r>
            <a:r>
              <a:rPr lang="es-CO" sz="1000" dirty="0">
                <a:solidFill>
                  <a:srgbClr val="6CB33F"/>
                </a:solidFill>
                <a:latin typeface="Futura Std Book" panose="020B0502020204020303" pitchFamily="34" charset="0"/>
              </a:rPr>
              <a:t>$</a:t>
            </a:r>
            <a:r>
              <a:rPr lang="es-CO" sz="1000" dirty="0" smtClean="0">
                <a:solidFill>
                  <a:srgbClr val="6CB33F"/>
                </a:solidFill>
                <a:latin typeface="Futura Std Book" panose="020B0502020204020303" pitchFamily="34" charset="0"/>
              </a:rPr>
              <a:t>28.393mlls </a:t>
            </a:r>
            <a:endParaRPr lang="es-MX" sz="1000" dirty="0">
              <a:solidFill>
                <a:srgbClr val="6CB33F"/>
              </a:solidFill>
              <a:latin typeface="Futura Std Book" panose="020B0502020204020303" pitchFamily="34" charset="0"/>
            </a:endParaRPr>
          </a:p>
        </p:txBody>
      </p:sp>
      <p:cxnSp>
        <p:nvCxnSpPr>
          <p:cNvPr id="53" name="Conector recto 52"/>
          <p:cNvCxnSpPr/>
          <p:nvPr/>
        </p:nvCxnSpPr>
        <p:spPr>
          <a:xfrm flipV="1">
            <a:off x="482463" y="5472667"/>
            <a:ext cx="5816010" cy="1264"/>
          </a:xfrm>
          <a:prstGeom prst="line">
            <a:avLst/>
          </a:prstGeom>
          <a:ln>
            <a:solidFill>
              <a:schemeClr val="tx1"/>
            </a:solidFill>
          </a:ln>
        </p:spPr>
        <p:style>
          <a:lnRef idx="3">
            <a:schemeClr val="accent5"/>
          </a:lnRef>
          <a:fillRef idx="0">
            <a:schemeClr val="accent5"/>
          </a:fillRef>
          <a:effectRef idx="2">
            <a:schemeClr val="accent5"/>
          </a:effectRef>
          <a:fontRef idx="minor">
            <a:schemeClr val="tx1"/>
          </a:fontRef>
        </p:style>
      </p:cxnSp>
      <p:sp>
        <p:nvSpPr>
          <p:cNvPr id="55" name="24 CuadroTexto"/>
          <p:cNvSpPr txBox="1"/>
          <p:nvPr/>
        </p:nvSpPr>
        <p:spPr>
          <a:xfrm>
            <a:off x="334015" y="5685308"/>
            <a:ext cx="3476878" cy="307777"/>
          </a:xfrm>
          <a:prstGeom prst="rect">
            <a:avLst/>
          </a:prstGeom>
          <a:noFill/>
          <a:ln w="38100">
            <a:solidFill>
              <a:srgbClr val="800080"/>
            </a:solidFill>
          </a:ln>
        </p:spPr>
        <p:txBody>
          <a:bodyPr wrap="square" rtlCol="0">
            <a:spAutoFit/>
          </a:bodyPr>
          <a:lstStyle/>
          <a:p>
            <a:pPr algn="ctr"/>
            <a:r>
              <a:rPr lang="es-CO" sz="1400" b="1" dirty="0" smtClean="0">
                <a:effectLst>
                  <a:outerShdw blurRad="38100" dist="38100" dir="2700000" algn="tl">
                    <a:srgbClr val="000000">
                      <a:alpha val="43137"/>
                    </a:srgbClr>
                  </a:outerShdw>
                </a:effectLst>
                <a:latin typeface="Futura Std Book" panose="020B0502020204020303" pitchFamily="34" charset="0"/>
              </a:rPr>
              <a:t>CARIBE E INSULAR</a:t>
            </a:r>
            <a:endParaRPr lang="es-CO" sz="1400" b="1" dirty="0">
              <a:effectLst>
                <a:outerShdw blurRad="38100" dist="38100" dir="2700000" algn="tl">
                  <a:srgbClr val="000000">
                    <a:alpha val="43137"/>
                  </a:srgbClr>
                </a:outerShdw>
              </a:effectLst>
              <a:latin typeface="Futura Std Book" panose="020B0502020204020303" pitchFamily="34" charset="0"/>
            </a:endParaRPr>
          </a:p>
        </p:txBody>
      </p:sp>
      <p:sp>
        <p:nvSpPr>
          <p:cNvPr id="6" name="CuadroTexto 5"/>
          <p:cNvSpPr txBox="1"/>
          <p:nvPr/>
        </p:nvSpPr>
        <p:spPr>
          <a:xfrm>
            <a:off x="4447921" y="4745505"/>
            <a:ext cx="1489422" cy="553998"/>
          </a:xfrm>
          <a:prstGeom prst="rect">
            <a:avLst/>
          </a:prstGeom>
          <a:noFill/>
        </p:spPr>
        <p:txBody>
          <a:bodyPr wrap="square" rtlCol="0">
            <a:spAutoFit/>
          </a:bodyPr>
          <a:lstStyle/>
          <a:p>
            <a:pPr marL="171450" indent="-171450">
              <a:buClr>
                <a:srgbClr val="0093D0"/>
              </a:buClr>
              <a:buFont typeface="Wingdings" panose="05000000000000000000" pitchFamily="2" charset="2"/>
              <a:buChar char="§"/>
            </a:pPr>
            <a:r>
              <a:rPr lang="es-MX" sz="1000" dirty="0" smtClean="0">
                <a:latin typeface="Futura Std Book" panose="020B0502020204020303" pitchFamily="34" charset="0"/>
              </a:rPr>
              <a:t>Competitividad (C)       </a:t>
            </a:r>
          </a:p>
          <a:p>
            <a:pPr marL="171450" indent="-171450">
              <a:buClr>
                <a:srgbClr val="FFC425"/>
              </a:buClr>
              <a:buFont typeface="Wingdings" panose="05000000000000000000" pitchFamily="2" charset="2"/>
              <a:buChar char="§"/>
            </a:pPr>
            <a:r>
              <a:rPr lang="es-MX" sz="1000" dirty="0" smtClean="0">
                <a:latin typeface="Futura Std Book" panose="020B0502020204020303" pitchFamily="34" charset="0"/>
              </a:rPr>
              <a:t>Infraestructura (I)         </a:t>
            </a:r>
          </a:p>
          <a:p>
            <a:pPr marL="171450" indent="-171450">
              <a:buClr>
                <a:srgbClr val="6CB33F"/>
              </a:buClr>
              <a:buFont typeface="Wingdings" panose="05000000000000000000" pitchFamily="2" charset="2"/>
              <a:buChar char="§"/>
            </a:pPr>
            <a:r>
              <a:rPr lang="es-MX" sz="1000" dirty="0" smtClean="0">
                <a:latin typeface="Futura Std Book" panose="020B0502020204020303" pitchFamily="34" charset="0"/>
              </a:rPr>
              <a:t>Promoción (P)</a:t>
            </a:r>
            <a:endParaRPr lang="es-MX" sz="1000" dirty="0">
              <a:latin typeface="Futura Std Book" panose="020B0502020204020303" pitchFamily="34" charset="0"/>
            </a:endParaRPr>
          </a:p>
        </p:txBody>
      </p:sp>
      <p:sp>
        <p:nvSpPr>
          <p:cNvPr id="33" name="CuadroTexto 32"/>
          <p:cNvSpPr txBox="1"/>
          <p:nvPr/>
        </p:nvSpPr>
        <p:spPr>
          <a:xfrm>
            <a:off x="4645774" y="8261369"/>
            <a:ext cx="1489422" cy="553998"/>
          </a:xfrm>
          <a:prstGeom prst="rect">
            <a:avLst/>
          </a:prstGeom>
          <a:noFill/>
        </p:spPr>
        <p:txBody>
          <a:bodyPr wrap="square" rtlCol="0">
            <a:spAutoFit/>
          </a:bodyPr>
          <a:lstStyle/>
          <a:p>
            <a:pPr marL="171450" indent="-171450">
              <a:buClr>
                <a:srgbClr val="0093D0"/>
              </a:buClr>
              <a:buFont typeface="Wingdings" panose="05000000000000000000" pitchFamily="2" charset="2"/>
              <a:buChar char="§"/>
            </a:pPr>
            <a:r>
              <a:rPr lang="es-MX" sz="1000" dirty="0" smtClean="0">
                <a:latin typeface="Futura Std Book" panose="020B0502020204020303" pitchFamily="34" charset="0"/>
              </a:rPr>
              <a:t>Competitividad        </a:t>
            </a:r>
          </a:p>
          <a:p>
            <a:pPr marL="171450" indent="-171450">
              <a:buClr>
                <a:srgbClr val="FFC425"/>
              </a:buClr>
              <a:buFont typeface="Wingdings" panose="05000000000000000000" pitchFamily="2" charset="2"/>
              <a:buChar char="§"/>
            </a:pPr>
            <a:r>
              <a:rPr lang="es-MX" sz="1000" dirty="0" smtClean="0">
                <a:latin typeface="Futura Std Book" panose="020B0502020204020303" pitchFamily="34" charset="0"/>
              </a:rPr>
              <a:t>Infraestructura         </a:t>
            </a:r>
          </a:p>
          <a:p>
            <a:pPr marL="171450" indent="-171450">
              <a:buClr>
                <a:srgbClr val="6CB33F"/>
              </a:buClr>
              <a:buFont typeface="Wingdings" panose="05000000000000000000" pitchFamily="2" charset="2"/>
              <a:buChar char="§"/>
            </a:pPr>
            <a:r>
              <a:rPr lang="es-MX" sz="1000" dirty="0" smtClean="0">
                <a:latin typeface="Futura Std Book" panose="020B0502020204020303" pitchFamily="34" charset="0"/>
              </a:rPr>
              <a:t>Promoción </a:t>
            </a:r>
            <a:endParaRPr lang="es-MX" sz="1000" dirty="0">
              <a:latin typeface="Futura Std Book" panose="020B0502020204020303" pitchFamily="34" charset="0"/>
            </a:endParaRPr>
          </a:p>
        </p:txBody>
      </p:sp>
      <p:graphicFrame>
        <p:nvGraphicFramePr>
          <p:cNvPr id="16" name="Tabla 15"/>
          <p:cNvGraphicFramePr>
            <a:graphicFrameLocks noGrp="1"/>
          </p:cNvGraphicFramePr>
          <p:nvPr>
            <p:extLst>
              <p:ext uri="{D42A27DB-BD31-4B8C-83A1-F6EECF244321}">
                <p14:modId xmlns:p14="http://schemas.microsoft.com/office/powerpoint/2010/main" val="3338982809"/>
              </p:ext>
            </p:extLst>
          </p:nvPr>
        </p:nvGraphicFramePr>
        <p:xfrm>
          <a:off x="488498" y="3764162"/>
          <a:ext cx="3433507" cy="1154540"/>
        </p:xfrm>
        <a:graphic>
          <a:graphicData uri="http://schemas.openxmlformats.org/drawingml/2006/table">
            <a:tbl>
              <a:tblPr/>
              <a:tblGrid>
                <a:gridCol w="719138"/>
                <a:gridCol w="296863"/>
                <a:gridCol w="676841"/>
                <a:gridCol w="594911"/>
                <a:gridCol w="561860"/>
                <a:gridCol w="583894"/>
              </a:tblGrid>
              <a:tr h="240140">
                <a:tc>
                  <a:txBody>
                    <a:bodyPr/>
                    <a:lstStyle/>
                    <a:p>
                      <a:pPr algn="ctr" fontAlgn="ctr"/>
                      <a:r>
                        <a:rPr lang="es-CO" sz="1000" b="1" i="0" u="none" strike="noStrike" dirty="0" smtClean="0">
                          <a:solidFill>
                            <a:srgbClr val="000000"/>
                          </a:solidFill>
                          <a:effectLst/>
                          <a:latin typeface="Futura Std Book" panose="020B0502020204020303" pitchFamily="34" charset="0"/>
                        </a:rPr>
                        <a:t>Región</a:t>
                      </a:r>
                      <a:endParaRPr lang="es-CO" sz="1000" b="1" i="0" u="none" strike="noStrike" dirty="0">
                        <a:solidFill>
                          <a:srgbClr val="000000"/>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s-CO" sz="1000" b="1" i="0" u="none" strike="noStrike" dirty="0" smtClean="0">
                          <a:solidFill>
                            <a:schemeClr val="tx1"/>
                          </a:solidFill>
                          <a:effectLst/>
                          <a:latin typeface="Futura Std Book" panose="020B0502020204020303" pitchFamily="34" charset="0"/>
                        </a:rPr>
                        <a:t>Total</a:t>
                      </a:r>
                      <a:endParaRPr lang="es-CO" sz="1000" b="1" i="0" u="none" strike="noStrike" dirty="0">
                        <a:solidFill>
                          <a:schemeClr val="tx1"/>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s-CO" sz="1000" b="1" i="0" u="none" strike="noStrike" dirty="0">
                        <a:solidFill>
                          <a:schemeClr val="tx1"/>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1" i="0" u="none" strike="noStrike" dirty="0">
                          <a:solidFill>
                            <a:srgbClr val="0093D0"/>
                          </a:solidFill>
                          <a:effectLst/>
                          <a:latin typeface="Futura Std Book" panose="020B0502020204020303" pitchFamily="34" charset="0"/>
                        </a:rPr>
                        <a:t> </a:t>
                      </a:r>
                      <a:r>
                        <a:rPr lang="es-CO" sz="1000" b="1" i="0" u="none" strike="noStrike" dirty="0" smtClean="0">
                          <a:solidFill>
                            <a:srgbClr val="0093D0"/>
                          </a:solidFill>
                          <a:effectLst/>
                          <a:latin typeface="Futura Std Book" panose="020B0502020204020303" pitchFamily="34" charset="0"/>
                        </a:rPr>
                        <a:t>C</a:t>
                      </a:r>
                      <a:endParaRPr lang="es-CO" sz="1000" b="1" i="0" u="none" strike="noStrike" dirty="0">
                        <a:solidFill>
                          <a:srgbClr val="0093D0"/>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1" i="0" u="none" strike="noStrike" dirty="0">
                          <a:solidFill>
                            <a:srgbClr val="FFC425"/>
                          </a:solidFill>
                          <a:effectLst/>
                          <a:latin typeface="Futura Std Book" panose="020B0502020204020303" pitchFamily="34" charset="0"/>
                        </a:rPr>
                        <a:t> </a:t>
                      </a:r>
                      <a:r>
                        <a:rPr lang="es-CO" sz="1000" b="1" i="0" u="none" strike="noStrike" dirty="0" smtClean="0">
                          <a:solidFill>
                            <a:srgbClr val="FFC425"/>
                          </a:solidFill>
                          <a:effectLst/>
                          <a:latin typeface="Futura Std Book" panose="020B0502020204020303" pitchFamily="34" charset="0"/>
                        </a:rPr>
                        <a:t>I </a:t>
                      </a:r>
                      <a:endParaRPr lang="es-CO" sz="1000" b="1" i="0" u="none" strike="noStrike" dirty="0">
                        <a:solidFill>
                          <a:srgbClr val="FFC425"/>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1" i="0" u="none" strike="noStrike" dirty="0">
                          <a:solidFill>
                            <a:srgbClr val="6CB33F"/>
                          </a:solidFill>
                          <a:effectLst/>
                          <a:latin typeface="Futura Std Book" panose="020B0502020204020303" pitchFamily="34" charset="0"/>
                        </a:rPr>
                        <a:t> </a:t>
                      </a:r>
                      <a:r>
                        <a:rPr lang="es-CO" sz="1000" b="1" i="0" u="none" strike="noStrike" dirty="0" smtClean="0">
                          <a:solidFill>
                            <a:srgbClr val="6CB33F"/>
                          </a:solidFill>
                          <a:effectLst/>
                          <a:latin typeface="Futura Std Book" panose="020B0502020204020303" pitchFamily="34" charset="0"/>
                        </a:rPr>
                        <a:t>P</a:t>
                      </a:r>
                      <a:endParaRPr lang="es-CO" sz="1000" b="1" i="0" u="none" strike="noStrike" dirty="0">
                        <a:solidFill>
                          <a:srgbClr val="6CB33F"/>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070">
                <a:tc>
                  <a:txBody>
                    <a:bodyPr/>
                    <a:lstStyle/>
                    <a:p>
                      <a:pPr algn="l" fontAlgn="ctr"/>
                      <a:r>
                        <a:rPr lang="es-CO" sz="1000" b="1" i="0" u="none" strike="noStrike" dirty="0">
                          <a:solidFill>
                            <a:srgbClr val="7030A0"/>
                          </a:solidFill>
                          <a:effectLst/>
                          <a:latin typeface="Futura Std Book" panose="020B0502020204020303" pitchFamily="34" charset="0"/>
                        </a:rPr>
                        <a:t>Andina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$ 19.369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0093D0"/>
                          </a:solidFill>
                          <a:effectLst/>
                          <a:latin typeface="Futura Std Book" panose="020B0502020204020303" pitchFamily="34" charset="0"/>
                        </a:rPr>
                        <a:t>$ 3.309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FFC425"/>
                          </a:solidFill>
                          <a:effectLst/>
                          <a:latin typeface="Futura Std Book" panose="020B0502020204020303" pitchFamily="34" charset="0"/>
                        </a:rPr>
                        <a:t>$ 6.420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6CB33F"/>
                          </a:solidFill>
                          <a:effectLst/>
                          <a:latin typeface="Futura Std Book" panose="020B0502020204020303" pitchFamily="34" charset="0"/>
                        </a:rPr>
                        <a:t>$ 9.640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070">
                <a:tc>
                  <a:txBody>
                    <a:bodyPr/>
                    <a:lstStyle/>
                    <a:p>
                      <a:pPr algn="l" fontAlgn="ctr"/>
                      <a:r>
                        <a:rPr lang="es-CO" sz="1000" b="1" i="0" u="none" strike="noStrike">
                          <a:solidFill>
                            <a:srgbClr val="BE0000"/>
                          </a:solidFill>
                          <a:effectLst/>
                          <a:latin typeface="Futura Std Book" panose="020B0502020204020303" pitchFamily="34" charset="0"/>
                        </a:rPr>
                        <a:t>Caribe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$ 9.039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0093D0"/>
                          </a:solidFill>
                          <a:effectLst/>
                          <a:latin typeface="Futura Std Book" panose="020B0502020204020303" pitchFamily="34" charset="0"/>
                        </a:rPr>
                        <a:t>$ 2.070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FFC425"/>
                          </a:solidFill>
                          <a:effectLst/>
                          <a:latin typeface="Futura Std Book" panose="020B0502020204020303" pitchFamily="34" charset="0"/>
                        </a:rPr>
                        <a:t>$ 1.875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6CB33F"/>
                          </a:solidFill>
                          <a:effectLst/>
                          <a:latin typeface="Futura Std Book" panose="020B0502020204020303" pitchFamily="34" charset="0"/>
                        </a:rPr>
                        <a:t>$ 5.094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070">
                <a:tc>
                  <a:txBody>
                    <a:bodyPr/>
                    <a:lstStyle/>
                    <a:p>
                      <a:pPr algn="l" fontAlgn="ctr"/>
                      <a:r>
                        <a:rPr lang="es-CO" sz="1000" b="1" i="0" u="none" strike="noStrike" dirty="0">
                          <a:solidFill>
                            <a:srgbClr val="FFFF00"/>
                          </a:solidFill>
                          <a:effectLst/>
                          <a:latin typeface="Futura Std Book" panose="020B0502020204020303" pitchFamily="34" charset="0"/>
                        </a:rPr>
                        <a:t>Pacífica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000000"/>
                          </a:solidFill>
                          <a:effectLst/>
                          <a:latin typeface="Futura Std Book" panose="020B0502020204020303"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$ 10.017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0093D0"/>
                          </a:solidFill>
                          <a:effectLst/>
                          <a:latin typeface="Futura Std Book" panose="020B0502020204020303" pitchFamily="34" charset="0"/>
                        </a:rPr>
                        <a:t>$ 1.871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FFC425"/>
                          </a:solidFill>
                          <a:effectLst/>
                          <a:latin typeface="Futura Std Book" panose="020B0502020204020303" pitchFamily="34" charset="0"/>
                        </a:rPr>
                        <a:t>$ 3.667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6CB33F"/>
                          </a:solidFill>
                          <a:effectLst/>
                          <a:latin typeface="Futura Std Book" panose="020B0502020204020303" pitchFamily="34" charset="0"/>
                        </a:rPr>
                        <a:t>$ 4.479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070">
                <a:tc>
                  <a:txBody>
                    <a:bodyPr/>
                    <a:lstStyle/>
                    <a:p>
                      <a:pPr algn="l" fontAlgn="ctr"/>
                      <a:r>
                        <a:rPr lang="es-CO" sz="1000" b="1" i="0" u="none" strike="noStrike">
                          <a:solidFill>
                            <a:srgbClr val="00B050"/>
                          </a:solidFill>
                          <a:effectLst/>
                          <a:latin typeface="Futura Std Book" panose="020B0502020204020303" pitchFamily="34" charset="0"/>
                        </a:rPr>
                        <a:t>Amazonía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000000"/>
                          </a:solidFill>
                          <a:effectLst/>
                          <a:latin typeface="Futura Std Book" panose="020B0502020204020303" pitchFamily="34" charset="0"/>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$ 7.831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93D0"/>
                          </a:solidFill>
                          <a:effectLst/>
                          <a:latin typeface="Futura Std Book" panose="020B0502020204020303" pitchFamily="34" charset="0"/>
                        </a:rPr>
                        <a:t>$ 508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FFC425"/>
                          </a:solidFill>
                          <a:effectLst/>
                          <a:latin typeface="Futura Std Book" panose="020B0502020204020303" pitchFamily="34" charset="0"/>
                        </a:rPr>
                        <a:t>$ 810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6CB33F"/>
                          </a:solidFill>
                          <a:effectLst/>
                          <a:latin typeface="Futura Std Book" panose="020B0502020204020303" pitchFamily="34" charset="0"/>
                        </a:rPr>
                        <a:t>$ 6.513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070">
                <a:tc>
                  <a:txBody>
                    <a:bodyPr/>
                    <a:lstStyle/>
                    <a:p>
                      <a:pPr algn="l" fontAlgn="ctr"/>
                      <a:r>
                        <a:rPr lang="es-CO" sz="1000" b="1" i="0" u="none" strike="noStrike">
                          <a:solidFill>
                            <a:srgbClr val="996600"/>
                          </a:solidFill>
                          <a:effectLst/>
                          <a:latin typeface="Futura Std Book" panose="020B0502020204020303" pitchFamily="34" charset="0"/>
                        </a:rPr>
                        <a:t>Orinoquía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0000"/>
                          </a:solidFill>
                          <a:effectLst/>
                          <a:latin typeface="Futura Std Book" panose="020B0502020204020303" pitchFamily="34" charset="0"/>
                        </a:rPr>
                        <a:t>$ 3.784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0093D0"/>
                          </a:solidFill>
                          <a:effectLst/>
                          <a:latin typeface="Futura Std Book" panose="020B0502020204020303" pitchFamily="34" charset="0"/>
                        </a:rPr>
                        <a:t>$ 867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a:solidFill>
                            <a:srgbClr val="FFC425"/>
                          </a:solidFill>
                          <a:effectLst/>
                          <a:latin typeface="Futura Std Book" panose="020B0502020204020303" pitchFamily="34" charset="0"/>
                        </a:rPr>
                        <a:t>$ 250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000" b="0" i="0" u="none" strike="noStrike" dirty="0">
                          <a:solidFill>
                            <a:srgbClr val="6CB33F"/>
                          </a:solidFill>
                          <a:effectLst/>
                          <a:latin typeface="Futura Std Book" panose="020B0502020204020303" pitchFamily="34" charset="0"/>
                        </a:rPr>
                        <a:t>$ 2.667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070">
                <a:tc>
                  <a:txBody>
                    <a:bodyPr/>
                    <a:lstStyle/>
                    <a:p>
                      <a:pPr algn="l" fontAlgn="ctr"/>
                      <a:endParaRPr lang="es-CO" sz="1000" b="1" i="0" u="none" strike="noStrike">
                        <a:solidFill>
                          <a:srgbClr val="996600"/>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s-CO" sz="1000" b="0" i="0" u="none" strike="noStrike">
                        <a:solidFill>
                          <a:srgbClr val="0093D0"/>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s-CO" sz="1000" b="0" i="0" u="none" strike="noStrike" dirty="0" smtClean="0">
                          <a:solidFill>
                            <a:schemeClr val="tx1"/>
                          </a:solidFill>
                          <a:effectLst/>
                          <a:latin typeface="Futura Std Book" panose="020B0502020204020303" pitchFamily="34" charset="0"/>
                        </a:rPr>
                        <a:t>Cifras en millones de pesos</a:t>
                      </a:r>
                      <a:endParaRPr lang="es-CO" sz="1000" b="0" i="0" u="none" strike="noStrike" dirty="0">
                        <a:solidFill>
                          <a:schemeClr val="tx1"/>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ctr"/>
                      <a:endParaRPr lang="es-CO" sz="1000" b="0" i="0" u="none" strike="noStrike" dirty="0">
                        <a:solidFill>
                          <a:srgbClr val="0093D0"/>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ctr"/>
                      <a:endParaRPr lang="es-CO" sz="1000" b="0" i="0" u="none" strike="noStrike" dirty="0">
                        <a:solidFill>
                          <a:srgbClr val="FFC425"/>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ctr"/>
                      <a:endParaRPr lang="es-CO" sz="1000" b="0" i="0" u="none" strike="noStrike" dirty="0">
                        <a:solidFill>
                          <a:srgbClr val="6CB33F"/>
                        </a:solidFill>
                        <a:effectLst/>
                        <a:latin typeface="Futura Std Book" panose="020B0502020204020303"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 name="Marcador de número de diapositiva 1"/>
          <p:cNvSpPr>
            <a:spLocks noGrp="1"/>
          </p:cNvSpPr>
          <p:nvPr>
            <p:ph type="sldNum" sz="quarter" idx="12"/>
          </p:nvPr>
        </p:nvSpPr>
        <p:spPr/>
        <p:txBody>
          <a:bodyPr/>
          <a:lstStyle/>
          <a:p>
            <a:fld id="{D4592631-BB0D-4440-8A6C-1E72DCE6E35C}" type="slidenum">
              <a:rPr lang="en-US" smtClean="0"/>
              <a:t>1</a:t>
            </a:fld>
            <a:endParaRPr lang="en-US"/>
          </a:p>
        </p:txBody>
      </p:sp>
      <p:sp>
        <p:nvSpPr>
          <p:cNvPr id="17" name="CuadroTexto 16"/>
          <p:cNvSpPr txBox="1"/>
          <p:nvPr/>
        </p:nvSpPr>
        <p:spPr>
          <a:xfrm>
            <a:off x="5797296" y="587445"/>
            <a:ext cx="951559" cy="246221"/>
          </a:xfrm>
          <a:prstGeom prst="rect">
            <a:avLst/>
          </a:prstGeom>
          <a:noFill/>
        </p:spPr>
        <p:txBody>
          <a:bodyPr wrap="square" rtlCol="0">
            <a:spAutoFit/>
          </a:bodyPr>
          <a:lstStyle/>
          <a:p>
            <a:r>
              <a:rPr lang="es-CO" sz="1000" dirty="0" smtClean="0">
                <a:latin typeface="Futura Std Book" panose="020B0502020204020303" pitchFamily="34" charset="0"/>
              </a:rPr>
              <a:t>31-ene-2019</a:t>
            </a:r>
            <a:endParaRPr lang="es-CO" sz="1000" dirty="0">
              <a:latin typeface="Futura Std Book" panose="020B0502020204020303" pitchFamily="34" charset="0"/>
            </a:endParaRPr>
          </a:p>
        </p:txBody>
      </p:sp>
    </p:spTree>
    <p:extLst>
      <p:ext uri="{BB962C8B-B14F-4D97-AF65-F5344CB8AC3E}">
        <p14:creationId xmlns:p14="http://schemas.microsoft.com/office/powerpoint/2010/main" val="3753924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36884" y="905936"/>
            <a:ext cx="5979695" cy="7078861"/>
          </a:xfrm>
          <a:prstGeom prst="rect">
            <a:avLst/>
          </a:prstGeom>
        </p:spPr>
        <p:txBody>
          <a:bodyPr wrap="square">
            <a:spAutoFit/>
          </a:bodyPr>
          <a:lstStyle/>
          <a:p>
            <a:pPr algn="just"/>
            <a:r>
              <a:rPr lang="es-CO" sz="1200" b="1" u="sng" dirty="0">
                <a:effectLst>
                  <a:outerShdw blurRad="38100" dist="38100" dir="2700000" algn="tl">
                    <a:srgbClr val="000000">
                      <a:alpha val="43137"/>
                    </a:srgbClr>
                  </a:outerShdw>
                </a:effectLst>
                <a:latin typeface="Futura Std Book" panose="020B0502020204020303" pitchFamily="34" charset="0"/>
              </a:rPr>
              <a:t>Buenavista, Caimito, Colosó, Corozal, Coveñas, Chalán, El Roble, Galeras, Guaranda, La Unión, Los Palmitos, Majagual, Marcos, Morroa, Ovejas, Sampués, San Juan de Betulia, San Onofre, San Palmito, San Pedro, Sincé, Tolú, Tolú Viejo, Sincelejo, San Benito Abad, Sucre</a:t>
            </a:r>
          </a:p>
          <a:p>
            <a:pPr algn="just"/>
            <a:r>
              <a:rPr lang="es-CO" sz="1000" b="1" dirty="0">
                <a:latin typeface="Futura Std Book" panose="020B0502020204020303" pitchFamily="34" charset="0"/>
              </a:rPr>
              <a:t>FNTP-212-2018. Narrativa territorial de los pueblos ancestrales en el departamento de Sucre</a:t>
            </a:r>
            <a:endParaRPr lang="es-CO" sz="1000" dirty="0">
              <a:latin typeface="Futura Std Book" panose="020B0502020204020303" pitchFamily="34" charset="0"/>
            </a:endParaRPr>
          </a:p>
          <a:p>
            <a:pPr algn="just"/>
            <a:r>
              <a:rPr lang="es-CO" sz="1000" b="1" dirty="0">
                <a:latin typeface="Futura Std Book" panose="020B0502020204020303" pitchFamily="34" charset="0"/>
              </a:rPr>
              <a:t>Proponente: </a:t>
            </a:r>
            <a:r>
              <a:rPr lang="es-CO" sz="1000" dirty="0">
                <a:latin typeface="Futura Std Book" panose="020B0502020204020303" pitchFamily="34" charset="0"/>
              </a:rPr>
              <a:t>Gobernación de Sucre</a:t>
            </a:r>
          </a:p>
          <a:p>
            <a:pPr algn="just"/>
            <a:r>
              <a:rPr lang="es-CO" sz="1000" b="1" dirty="0">
                <a:latin typeface="Futura Std Book" panose="020B0502020204020303" pitchFamily="34" charset="0"/>
              </a:rPr>
              <a:t>Valor</a:t>
            </a:r>
            <a:r>
              <a:rPr lang="es-CO" sz="1000" dirty="0">
                <a:latin typeface="Futura Std Book" panose="020B0502020204020303" pitchFamily="34" charset="0"/>
              </a:rPr>
              <a:t> $234.014.010,00 (Fontur $116.408.502; contrapartida: $117.605.508) </a:t>
            </a:r>
          </a:p>
          <a:p>
            <a:pPr algn="just"/>
            <a:r>
              <a:rPr lang="es-CO" sz="1000" b="1" dirty="0" smtClean="0">
                <a:solidFill>
                  <a:srgbClr val="0093D0"/>
                </a:solidFill>
                <a:latin typeface="Futura Std Book" panose="020B0502020204020303" pitchFamily="34" charset="0"/>
              </a:rPr>
              <a:t>Estado</a:t>
            </a:r>
            <a:r>
              <a:rPr lang="es-CO" sz="1000" b="1" dirty="0">
                <a:solidFill>
                  <a:srgbClr val="0093D0"/>
                </a:solidFill>
                <a:latin typeface="Futura Std Book" panose="020B0502020204020303" pitchFamily="34" charset="0"/>
              </a:rPr>
              <a:t>:</a:t>
            </a:r>
            <a:r>
              <a:rPr lang="es-CO" sz="1000" dirty="0">
                <a:solidFill>
                  <a:srgbClr val="0093D0"/>
                </a:solidFill>
                <a:latin typeface="Futura Std Book" panose="020B0502020204020303" pitchFamily="34" charset="0"/>
              </a:rPr>
              <a:t> </a:t>
            </a:r>
            <a:r>
              <a:rPr lang="es-CO" sz="1000" dirty="0" smtClean="0">
                <a:solidFill>
                  <a:srgbClr val="0093D0"/>
                </a:solidFill>
                <a:latin typeface="Futura Std Book" panose="020B0502020204020303" pitchFamily="34" charset="0"/>
              </a:rPr>
              <a:t>Pre-viable</a:t>
            </a:r>
          </a:p>
          <a:p>
            <a:pPr algn="just"/>
            <a:r>
              <a:rPr lang="es-CO" sz="1000" b="1" dirty="0" smtClean="0">
                <a:latin typeface="Futura Std Book" panose="020B0502020204020303" pitchFamily="34" charset="0"/>
              </a:rPr>
              <a:t>Gerencia: </a:t>
            </a:r>
            <a:r>
              <a:rPr lang="es-CO" sz="1000" dirty="0" smtClean="0">
                <a:latin typeface="Futura Std Book" panose="020B0502020204020303" pitchFamily="34" charset="0"/>
              </a:rPr>
              <a:t>Competitividad y Apoyo a las Regiones</a:t>
            </a:r>
            <a:endParaRPr lang="es-CO" sz="1000" dirty="0">
              <a:latin typeface="Futura Std Book" panose="020B0502020204020303" pitchFamily="34" charset="0"/>
            </a:endParaRPr>
          </a:p>
          <a:p>
            <a:pPr algn="just"/>
            <a:r>
              <a:rPr lang="es-CO" sz="1000" b="1" dirty="0" smtClean="0">
                <a:latin typeface="Futura Std Book" panose="020B0502020204020303" pitchFamily="34" charset="0"/>
              </a:rPr>
              <a:t>Nota: </a:t>
            </a:r>
            <a:endParaRPr lang="es-CO" sz="1000" dirty="0" smtClean="0">
              <a:latin typeface="Futura Std Book" panose="020B0502020204020303" pitchFamily="34" charset="0"/>
            </a:endParaRPr>
          </a:p>
          <a:p>
            <a:pPr lvl="0" algn="just"/>
            <a:r>
              <a:rPr lang="es-CO" sz="1000" dirty="0" smtClean="0">
                <a:latin typeface="Futura Std Book" panose="020B0502020204020303" pitchFamily="34" charset="0"/>
              </a:rPr>
              <a:t>En </a:t>
            </a:r>
            <a:r>
              <a:rPr lang="es-CO" sz="1000" dirty="0">
                <a:latin typeface="Futura Std Book" panose="020B0502020204020303" pitchFamily="34" charset="0"/>
              </a:rPr>
              <a:t>febrero de 2019, se espera presentar nuevamente en comité interno el proyecto</a:t>
            </a:r>
          </a:p>
          <a:p>
            <a:pPr lvl="0" algn="just"/>
            <a:r>
              <a:rPr lang="es-CO" sz="1000" dirty="0">
                <a:latin typeface="Futura Std Book" panose="020B0502020204020303" pitchFamily="34" charset="0"/>
              </a:rPr>
              <a:t>El proyecto adelantará la construcción de guiones turísticos en las subregiones del Departamento de </a:t>
            </a:r>
            <a:r>
              <a:rPr lang="es-CO" sz="1000" dirty="0" smtClean="0">
                <a:latin typeface="Futura Std Book" panose="020B0502020204020303" pitchFamily="34" charset="0"/>
              </a:rPr>
              <a:t>Sucre.</a:t>
            </a:r>
            <a:endParaRPr lang="es-CO" sz="1000" dirty="0">
              <a:latin typeface="Futura Std Book" panose="020B0502020204020303" pitchFamily="34" charset="0"/>
              <a:ea typeface="Calibri" panose="020F0502020204030204" pitchFamily="34" charset="0"/>
              <a:cs typeface="Times New Roman" panose="02020603050405020304" pitchFamily="18" charset="0"/>
            </a:endParaRPr>
          </a:p>
          <a:p>
            <a:pPr algn="just"/>
            <a:endParaRPr lang="es-CO" sz="1200" b="1" u="sng" dirty="0" smtClean="0">
              <a:effectLst>
                <a:outerShdw blurRad="38100" dist="38100" dir="2700000" algn="tl">
                  <a:srgbClr val="000000">
                    <a:alpha val="43137"/>
                  </a:srgbClr>
                </a:outerShdw>
              </a:effectLst>
              <a:latin typeface="Futura Std Book" panose="020B0502020204020303" pitchFamily="34" charset="0"/>
            </a:endParaRPr>
          </a:p>
          <a:p>
            <a:pPr algn="just"/>
            <a:r>
              <a:rPr lang="es-CO" sz="1200" b="1" u="sng" dirty="0" smtClean="0">
                <a:effectLst>
                  <a:outerShdw blurRad="38100" dist="38100" dir="2700000" algn="tl">
                    <a:srgbClr val="000000">
                      <a:alpha val="43137"/>
                    </a:srgbClr>
                  </a:outerShdw>
                </a:effectLst>
                <a:latin typeface="Futura Std Book" panose="020B0502020204020303" pitchFamily="34" charset="0"/>
              </a:rPr>
              <a:t>Colosó</a:t>
            </a:r>
            <a:endParaRPr lang="es-CO" sz="1200" b="1" u="sng" dirty="0">
              <a:effectLst>
                <a:outerShdw blurRad="38100" dist="38100" dir="2700000" algn="tl">
                  <a:srgbClr val="000000">
                    <a:alpha val="43137"/>
                  </a:srgbClr>
                </a:outerShdw>
              </a:effectLst>
              <a:latin typeface="Futura Std Book" panose="020B0502020204020303" pitchFamily="34" charset="0"/>
            </a:endParaRPr>
          </a:p>
          <a:p>
            <a:pPr algn="just"/>
            <a:r>
              <a:rPr lang="es-CO" sz="1000" b="1" dirty="0" smtClean="0">
                <a:latin typeface="Futura Std Book" panose="020B0502020204020303" pitchFamily="34" charset="0"/>
              </a:rPr>
              <a:t>FNTP-199-2014 </a:t>
            </a:r>
            <a:r>
              <a:rPr lang="es-CO" sz="1000" b="1" dirty="0">
                <a:latin typeface="Futura Std Book" panose="020B0502020204020303" pitchFamily="34" charset="0"/>
              </a:rPr>
              <a:t>Construcción del Parque Ecoturístico </a:t>
            </a:r>
            <a:r>
              <a:rPr lang="es-CO" sz="1000" b="1" dirty="0" err="1">
                <a:latin typeface="Futura Std Book" panose="020B0502020204020303" pitchFamily="34" charset="0"/>
              </a:rPr>
              <a:t>Ecolosó</a:t>
            </a:r>
            <a:endParaRPr lang="es-CO" sz="1000" dirty="0">
              <a:latin typeface="Futura Std Book" panose="020B0502020204020303" pitchFamily="34" charset="0"/>
            </a:endParaRPr>
          </a:p>
          <a:p>
            <a:pPr algn="just"/>
            <a:r>
              <a:rPr lang="es-CO" sz="1000" b="1" dirty="0">
                <a:latin typeface="Futura Std Book" panose="020B0502020204020303" pitchFamily="34" charset="0"/>
              </a:rPr>
              <a:t>Proponente: </a:t>
            </a:r>
            <a:r>
              <a:rPr lang="es-CO" sz="1000" dirty="0">
                <a:latin typeface="Futura Std Book" panose="020B0502020204020303" pitchFamily="34" charset="0"/>
              </a:rPr>
              <a:t>MinCIT</a:t>
            </a:r>
          </a:p>
          <a:p>
            <a:pPr algn="just"/>
            <a:r>
              <a:rPr lang="es-ES" sz="1000" b="1" dirty="0">
                <a:latin typeface="Futura Std Book" panose="020B0502020204020303" pitchFamily="34" charset="0"/>
              </a:rPr>
              <a:t>Valor:</a:t>
            </a:r>
            <a:r>
              <a:rPr lang="es-ES" sz="1000" dirty="0">
                <a:latin typeface="Futura Std Book" panose="020B0502020204020303" pitchFamily="34" charset="0"/>
              </a:rPr>
              <a:t> </a:t>
            </a:r>
            <a:r>
              <a:rPr lang="es-CO" sz="1000" dirty="0">
                <a:latin typeface="Futura Std Book" panose="020B0502020204020303" pitchFamily="34" charset="0"/>
              </a:rPr>
              <a:t>$5.852.440.648</a:t>
            </a:r>
            <a:r>
              <a:rPr lang="es-ES" sz="1000" dirty="0">
                <a:latin typeface="Futura Std Book" panose="020B0502020204020303" pitchFamily="34" charset="0"/>
              </a:rPr>
              <a:t> (Fontur $5.682.783.606 vigencia 2014; $</a:t>
            </a:r>
            <a:r>
              <a:rPr lang="es-CO" sz="1000" dirty="0">
                <a:latin typeface="Futura Std Book" panose="020B0502020204020303" pitchFamily="34" charset="0"/>
              </a:rPr>
              <a:t>169.657.042</a:t>
            </a:r>
            <a:r>
              <a:rPr lang="es-ES" sz="1000" dirty="0">
                <a:latin typeface="Futura Std Book" panose="020B0502020204020303" pitchFamily="34" charset="0"/>
              </a:rPr>
              <a:t> vigencia 2017)</a:t>
            </a:r>
            <a:endParaRPr lang="es-CO" sz="1000" dirty="0">
              <a:latin typeface="Futura Std Book" panose="020B0502020204020303" pitchFamily="34" charset="0"/>
            </a:endParaRPr>
          </a:p>
          <a:p>
            <a:pPr algn="just"/>
            <a:r>
              <a:rPr lang="es-CO" sz="1000" b="1" u="sng" dirty="0">
                <a:solidFill>
                  <a:srgbClr val="FFFF00"/>
                </a:solidFill>
                <a:latin typeface="Futura Std Book" panose="020B0502020204020303" pitchFamily="34" charset="0"/>
              </a:rPr>
              <a:t>Estado:</a:t>
            </a:r>
            <a:r>
              <a:rPr lang="es-CO" sz="1000" u="sng" dirty="0">
                <a:solidFill>
                  <a:srgbClr val="FFFF00"/>
                </a:solidFill>
                <a:latin typeface="Futura Std Book" panose="020B0502020204020303" pitchFamily="34" charset="0"/>
              </a:rPr>
              <a:t> suspendido</a:t>
            </a:r>
          </a:p>
          <a:p>
            <a:pPr algn="just"/>
            <a:r>
              <a:rPr lang="es-CO" sz="1000" b="1" dirty="0">
                <a:latin typeface="Futura Std Book" panose="020B0502020204020303" pitchFamily="34" charset="0"/>
              </a:rPr>
              <a:t>Avance Físico:</a:t>
            </a:r>
            <a:r>
              <a:rPr lang="es-CO" sz="1000" dirty="0">
                <a:latin typeface="Futura Std Book" panose="020B0502020204020303" pitchFamily="34" charset="0"/>
              </a:rPr>
              <a:t> 56,25% vs </a:t>
            </a:r>
            <a:r>
              <a:rPr lang="es-CO" sz="1000" dirty="0" err="1">
                <a:latin typeface="Futura Std Book" panose="020B0502020204020303" pitchFamily="34" charset="0"/>
              </a:rPr>
              <a:t>prog</a:t>
            </a:r>
            <a:r>
              <a:rPr lang="es-CO" sz="1000" dirty="0">
                <a:latin typeface="Futura Std Book" panose="020B0502020204020303" pitchFamily="34" charset="0"/>
              </a:rPr>
              <a:t> 83,75</a:t>
            </a:r>
            <a:r>
              <a:rPr lang="es-CO" sz="1000" dirty="0" smtClean="0">
                <a:latin typeface="Futura Std Book" panose="020B0502020204020303" pitchFamily="34" charset="0"/>
              </a:rPr>
              <a:t>%</a:t>
            </a:r>
          </a:p>
          <a:p>
            <a:pPr algn="just"/>
            <a:r>
              <a:rPr lang="es-CO" sz="1000" b="1" dirty="0" smtClean="0">
                <a:latin typeface="Futura Std Book" panose="020B0502020204020303" pitchFamily="34" charset="0"/>
              </a:rPr>
              <a:t>Gerencia</a:t>
            </a:r>
            <a:r>
              <a:rPr lang="es-CO" sz="1000" dirty="0" smtClean="0">
                <a:latin typeface="Futura Std Book" panose="020B0502020204020303" pitchFamily="34" charset="0"/>
              </a:rPr>
              <a:t>: </a:t>
            </a:r>
            <a:r>
              <a:rPr lang="es-CO" sz="1000" dirty="0">
                <a:latin typeface="Futura Std Book" panose="020B0502020204020303" pitchFamily="34" charset="0"/>
              </a:rPr>
              <a:t>Infraestructura </a:t>
            </a:r>
            <a:r>
              <a:rPr lang="es-CO" sz="1000" dirty="0" smtClean="0">
                <a:latin typeface="Futura Std Book" panose="020B0502020204020303" pitchFamily="34" charset="0"/>
              </a:rPr>
              <a:t>Turística</a:t>
            </a:r>
          </a:p>
          <a:p>
            <a:pPr algn="just"/>
            <a:r>
              <a:rPr lang="es-CO" sz="1000" b="1" dirty="0">
                <a:latin typeface="Futura Std Book" panose="020B0502020204020303" pitchFamily="34" charset="0"/>
              </a:rPr>
              <a:t>Nota:</a:t>
            </a:r>
            <a:endParaRPr lang="es-CO" sz="1000" dirty="0">
              <a:latin typeface="Futura Std Book" panose="020B0502020204020303" pitchFamily="34" charset="0"/>
            </a:endParaRPr>
          </a:p>
          <a:p>
            <a:pPr lvl="0" algn="just"/>
            <a:r>
              <a:rPr lang="es-CO" sz="1000" dirty="0" smtClean="0">
                <a:latin typeface="Futura Std Book" panose="020B0502020204020303" pitchFamily="34" charset="0"/>
              </a:rPr>
              <a:t>El </a:t>
            </a:r>
            <a:r>
              <a:rPr lang="es-CO" sz="1000" dirty="0">
                <a:latin typeface="Futura Std Book" panose="020B0502020204020303" pitchFamily="34" charset="0"/>
              </a:rPr>
              <a:t>proyecto fue suspendido a partir del 25 de abril de 2017, debido a la gestión para contar con los recursos faltantes por valor de $168 millones para cubrir el tiempo de interventoría durante la prórroga de los 5 meses (para ejecución de los puentes). Así mismo, el contrato se suspendió, con el propósito de realizar la revisión de preliminares para iniciar la última etapa de la construcción, que requiere profesionales con perfiles diferentes a los existentes desde el momento en que inició la obra.</a:t>
            </a:r>
          </a:p>
          <a:p>
            <a:pPr algn="just"/>
            <a:r>
              <a:rPr lang="es-CO" sz="1000" dirty="0">
                <a:latin typeface="Futura Std Book" panose="020B0502020204020303" pitchFamily="34" charset="0"/>
              </a:rPr>
              <a:t> </a:t>
            </a:r>
            <a:endParaRPr lang="es-CO" sz="1000" dirty="0" smtClean="0">
              <a:latin typeface="Futura Std Book" panose="020B0502020204020303" pitchFamily="34" charset="0"/>
            </a:endParaRPr>
          </a:p>
          <a:p>
            <a:pPr algn="just"/>
            <a:r>
              <a:rPr lang="es-CO" sz="1200" b="1" u="sng" dirty="0">
                <a:effectLst>
                  <a:outerShdw blurRad="38100" dist="38100" dir="2700000" algn="tl">
                    <a:srgbClr val="000000">
                      <a:alpha val="43137"/>
                    </a:srgbClr>
                  </a:outerShdw>
                </a:effectLst>
                <a:latin typeface="Futura Std Book" panose="020B0502020204020303" pitchFamily="34" charset="0"/>
              </a:rPr>
              <a:t>Coveñas</a:t>
            </a:r>
          </a:p>
          <a:p>
            <a:pPr algn="just"/>
            <a:r>
              <a:rPr lang="es-CO" sz="1000" b="1" dirty="0">
                <a:latin typeface="Futura Std Book" panose="020B0502020204020303" pitchFamily="34" charset="0"/>
              </a:rPr>
              <a:t>FNTP-027-2018 Promoción de destino Golfo de Morrosquillo y área de influencia</a:t>
            </a:r>
            <a:endParaRPr lang="es-CO" sz="1000" dirty="0">
              <a:latin typeface="Futura Std Book" panose="020B0502020204020303" pitchFamily="34" charset="0"/>
            </a:endParaRPr>
          </a:p>
          <a:p>
            <a:pPr algn="just"/>
            <a:r>
              <a:rPr lang="es-CO" sz="1000" b="1" dirty="0">
                <a:latin typeface="Futura Std Book" panose="020B0502020204020303" pitchFamily="34" charset="0"/>
              </a:rPr>
              <a:t>Proponente: </a:t>
            </a:r>
            <a:r>
              <a:rPr lang="es-CO" sz="1000" dirty="0">
                <a:latin typeface="Futura Std Book" panose="020B0502020204020303" pitchFamily="34" charset="0"/>
              </a:rPr>
              <a:t>Asociación de empresarios turísticos del Golfo de Morrosquillo – </a:t>
            </a:r>
            <a:r>
              <a:rPr lang="es-CO" sz="1000" dirty="0" err="1">
                <a:latin typeface="Futura Std Book" panose="020B0502020204020303" pitchFamily="34" charset="0"/>
              </a:rPr>
              <a:t>Asetur</a:t>
            </a:r>
            <a:r>
              <a:rPr lang="es-CO" sz="1000" dirty="0">
                <a:latin typeface="Futura Std Book" panose="020B0502020204020303" pitchFamily="34" charset="0"/>
              </a:rPr>
              <a:t> GM. </a:t>
            </a:r>
          </a:p>
          <a:p>
            <a:pPr algn="just"/>
            <a:r>
              <a:rPr lang="es-CO" sz="1000" b="1" dirty="0">
                <a:latin typeface="Futura Std Book" panose="020B0502020204020303" pitchFamily="34" charset="0"/>
              </a:rPr>
              <a:t>Valor: </a:t>
            </a:r>
            <a:r>
              <a:rPr lang="es-CO" sz="1000" dirty="0">
                <a:latin typeface="Futura Std Book" panose="020B0502020204020303" pitchFamily="34" charset="0"/>
              </a:rPr>
              <a:t>$189.146.625 (Fontur $151.317.300; contrapartida $37.829.325) (aproximado $75.658.650 para el departamento)</a:t>
            </a:r>
          </a:p>
          <a:p>
            <a:pPr algn="just"/>
            <a:r>
              <a:rPr lang="es-CO" sz="1000" b="1" u="sng" dirty="0">
                <a:solidFill>
                  <a:srgbClr val="6CB33F"/>
                </a:solidFill>
                <a:latin typeface="Futura Std Book" panose="020B0502020204020303" pitchFamily="34" charset="0"/>
              </a:rPr>
              <a:t>Estado:</a:t>
            </a:r>
            <a:r>
              <a:rPr lang="es-CO" sz="1000" u="sng" dirty="0">
                <a:solidFill>
                  <a:srgbClr val="6CB33F"/>
                </a:solidFill>
                <a:latin typeface="Futura Std Book" panose="020B0502020204020303" pitchFamily="34" charset="0"/>
              </a:rPr>
              <a:t> terminado</a:t>
            </a:r>
          </a:p>
          <a:p>
            <a:pPr algn="just"/>
            <a:r>
              <a:rPr lang="es-CO" sz="1000" b="1" dirty="0">
                <a:latin typeface="Futura Std Book" panose="020B0502020204020303" pitchFamily="34" charset="0"/>
              </a:rPr>
              <a:t>Avance físico: </a:t>
            </a:r>
            <a:r>
              <a:rPr lang="es-CO" sz="1000" dirty="0">
                <a:latin typeface="Futura Std Book" panose="020B0502020204020303" pitchFamily="34" charset="0"/>
              </a:rPr>
              <a:t>100% </a:t>
            </a:r>
          </a:p>
          <a:p>
            <a:pPr algn="just"/>
            <a:r>
              <a:rPr lang="es-CO" sz="1000" b="1" dirty="0">
                <a:latin typeface="Futura Std Book" panose="020B0502020204020303" pitchFamily="34" charset="0"/>
              </a:rPr>
              <a:t>Línea Estratégica</a:t>
            </a:r>
            <a:r>
              <a:rPr lang="es-CO" sz="1000" dirty="0">
                <a:latin typeface="Futura Std Book" panose="020B0502020204020303" pitchFamily="34" charset="0"/>
              </a:rPr>
              <a:t>: Promoción y Mercadeo</a:t>
            </a:r>
          </a:p>
          <a:p>
            <a:pPr algn="just"/>
            <a:r>
              <a:rPr lang="es-CO" sz="1000" b="1" dirty="0">
                <a:latin typeface="Futura Std Book" panose="020B0502020204020303" pitchFamily="34" charset="0"/>
              </a:rPr>
              <a:t>Informe:</a:t>
            </a:r>
            <a:endParaRPr lang="es-CO" sz="1000" dirty="0">
              <a:latin typeface="Futura Std Book" panose="020B0502020204020303" pitchFamily="34" charset="0"/>
            </a:endParaRPr>
          </a:p>
          <a:p>
            <a:pPr lvl="0" algn="just"/>
            <a:r>
              <a:rPr lang="es-CO" sz="1000" dirty="0">
                <a:latin typeface="Futura Std Book" panose="020B0502020204020303" pitchFamily="34" charset="0"/>
              </a:rPr>
              <a:t>Las primeras misiones comerciales se ejecutaron del 10 al 14 de septiembre de 2018, en Bogotá y Villavicencio, las segundas se realizaron del 24 al 28 de septiembre de 2018 en Bucaramanga y Cúcuta, las terceras se realizaron del 22 al 25 de octubre de 2018, dando por terminado el proyecto. </a:t>
            </a:r>
          </a:p>
          <a:p>
            <a:pPr lvl="0" algn="just"/>
            <a:r>
              <a:rPr lang="es-CO" sz="1000" dirty="0">
                <a:latin typeface="Futura Std Book" panose="020B0502020204020303" pitchFamily="34" charset="0"/>
              </a:rPr>
              <a:t>El proyecto cuenta con las siguientes actividades: 6 misiones comerciales a las ciudades de (Bogotá, Cali, Bucaramanga, Pereira, Cúcuta y Villavicencio). </a:t>
            </a:r>
          </a:p>
          <a:p>
            <a:pPr algn="just"/>
            <a:endParaRPr lang="es-CO" sz="1000" dirty="0">
              <a:latin typeface="Futura Std Book" panose="020B0502020204020303" pitchFamily="34" charset="0"/>
            </a:endParaRPr>
          </a:p>
        </p:txBody>
      </p:sp>
      <p:pic>
        <p:nvPicPr>
          <p:cNvPr id="5"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64077" y="170282"/>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6" name="24 CuadroTexto"/>
          <p:cNvSpPr txBox="1"/>
          <p:nvPr/>
        </p:nvSpPr>
        <p:spPr>
          <a:xfrm>
            <a:off x="99194" y="77843"/>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sp>
        <p:nvSpPr>
          <p:cNvPr id="2" name="Estrella de 5 puntas 1"/>
          <p:cNvSpPr/>
          <p:nvPr/>
        </p:nvSpPr>
        <p:spPr>
          <a:xfrm>
            <a:off x="61585" y="3626714"/>
            <a:ext cx="336884" cy="262898"/>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Marcador de número de diapositiva 2"/>
          <p:cNvSpPr>
            <a:spLocks noGrp="1"/>
          </p:cNvSpPr>
          <p:nvPr>
            <p:ph type="sldNum" sz="quarter" idx="12"/>
          </p:nvPr>
        </p:nvSpPr>
        <p:spPr/>
        <p:txBody>
          <a:bodyPr/>
          <a:lstStyle/>
          <a:p>
            <a:fld id="{D4592631-BB0D-4440-8A6C-1E72DCE6E35C}" type="slidenum">
              <a:rPr lang="en-US" smtClean="0"/>
              <a:t>2</a:t>
            </a:fld>
            <a:endParaRPr lang="en-US"/>
          </a:p>
        </p:txBody>
      </p:sp>
      <p:sp>
        <p:nvSpPr>
          <p:cNvPr id="8" name="CuadroTexto 7"/>
          <p:cNvSpPr txBox="1"/>
          <p:nvPr/>
        </p:nvSpPr>
        <p:spPr>
          <a:xfrm>
            <a:off x="5797296" y="587445"/>
            <a:ext cx="951559" cy="246221"/>
          </a:xfrm>
          <a:prstGeom prst="rect">
            <a:avLst/>
          </a:prstGeom>
          <a:noFill/>
        </p:spPr>
        <p:txBody>
          <a:bodyPr wrap="square" rtlCol="0">
            <a:spAutoFit/>
          </a:bodyPr>
          <a:lstStyle/>
          <a:p>
            <a:r>
              <a:rPr lang="es-CO" sz="1000" dirty="0" smtClean="0">
                <a:latin typeface="Futura Std Book" panose="020B0502020204020303" pitchFamily="34" charset="0"/>
              </a:rPr>
              <a:t>31-ene-2019</a:t>
            </a:r>
            <a:endParaRPr lang="es-CO" sz="1000" dirty="0">
              <a:latin typeface="Futura Std Book" panose="020B0502020204020303" pitchFamily="34" charset="0"/>
            </a:endParaRPr>
          </a:p>
        </p:txBody>
      </p:sp>
    </p:spTree>
    <p:extLst>
      <p:ext uri="{BB962C8B-B14F-4D97-AF65-F5344CB8AC3E}">
        <p14:creationId xmlns:p14="http://schemas.microsoft.com/office/powerpoint/2010/main" val="3062423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36078" y="1001472"/>
            <a:ext cx="5880501" cy="6494085"/>
          </a:xfrm>
          <a:prstGeom prst="rect">
            <a:avLst/>
          </a:prstGeom>
        </p:spPr>
        <p:txBody>
          <a:bodyPr wrap="square">
            <a:spAutoFit/>
          </a:bodyPr>
          <a:lstStyle/>
          <a:p>
            <a:pPr algn="just"/>
            <a:r>
              <a:rPr lang="es-CO" sz="1200" b="1" u="sng" dirty="0" smtClean="0">
                <a:effectLst>
                  <a:outerShdw blurRad="38100" dist="38100" dir="2700000" algn="tl">
                    <a:srgbClr val="000000">
                      <a:alpha val="43137"/>
                    </a:srgbClr>
                  </a:outerShdw>
                </a:effectLst>
                <a:latin typeface="Futura Std Book" panose="020B0502020204020303" pitchFamily="34" charset="0"/>
              </a:rPr>
              <a:t>Coveñas</a:t>
            </a:r>
            <a:r>
              <a:rPr lang="es-CO" sz="1200" b="1" u="sng" dirty="0">
                <a:effectLst>
                  <a:outerShdw blurRad="38100" dist="38100" dir="2700000" algn="tl">
                    <a:srgbClr val="000000">
                      <a:alpha val="43137"/>
                    </a:srgbClr>
                  </a:outerShdw>
                </a:effectLst>
                <a:latin typeface="Futura Std Book" panose="020B0502020204020303" pitchFamily="34" charset="0"/>
              </a:rPr>
              <a:t>, Santiago de Tolú,  </a:t>
            </a:r>
            <a:r>
              <a:rPr lang="es-CO" sz="1200" b="1" u="sng" dirty="0" smtClean="0">
                <a:effectLst>
                  <a:outerShdw blurRad="38100" dist="38100" dir="2700000" algn="tl">
                    <a:srgbClr val="000000">
                      <a:alpha val="43137"/>
                    </a:srgbClr>
                  </a:outerShdw>
                </a:effectLst>
                <a:latin typeface="Futura Std Book" panose="020B0502020204020303" pitchFamily="34" charset="0"/>
              </a:rPr>
              <a:t>Sincelejo</a:t>
            </a:r>
          </a:p>
          <a:p>
            <a:pPr algn="just"/>
            <a:r>
              <a:rPr lang="es-CO" sz="1000" b="1" dirty="0" smtClean="0">
                <a:latin typeface="Futura Std Book" panose="020B0502020204020303" pitchFamily="34" charset="0"/>
              </a:rPr>
              <a:t>FNTP-241-2017 </a:t>
            </a:r>
            <a:r>
              <a:rPr lang="es-CO" sz="1000" b="1" dirty="0">
                <a:latin typeface="Futura Std Book" panose="020B0502020204020303" pitchFamily="34" charset="0"/>
              </a:rPr>
              <a:t>Plan de capacitación 2018-2020 (Fase I)</a:t>
            </a:r>
          </a:p>
          <a:p>
            <a:pPr algn="just"/>
            <a:r>
              <a:rPr lang="es-CO" sz="1000" b="1" dirty="0">
                <a:latin typeface="Futura Std Book" panose="020B0502020204020303" pitchFamily="34" charset="0"/>
              </a:rPr>
              <a:t>Proponente: </a:t>
            </a:r>
            <a:r>
              <a:rPr lang="es-CO" sz="1000" dirty="0" smtClean="0">
                <a:latin typeface="Futura Std Book" panose="020B0502020204020303" pitchFamily="34" charset="0"/>
              </a:rPr>
              <a:t>Asociación Hotelera y Turística de Colombia </a:t>
            </a:r>
            <a:r>
              <a:rPr lang="es-CO" sz="1000" b="1" dirty="0" smtClean="0">
                <a:latin typeface="Futura Std Book" panose="020B0502020204020303" pitchFamily="34" charset="0"/>
              </a:rPr>
              <a:t>- </a:t>
            </a:r>
            <a:r>
              <a:rPr lang="es-CO" sz="1000" dirty="0" smtClean="0">
                <a:latin typeface="Futura Std Book" panose="020B0502020204020303" pitchFamily="34" charset="0"/>
              </a:rPr>
              <a:t>Cotelco </a:t>
            </a:r>
            <a:r>
              <a:rPr lang="es-CO" sz="1000" dirty="0" smtClean="0">
                <a:latin typeface="Futura Std Book" panose="020B0502020204020303" pitchFamily="34" charset="0"/>
              </a:rPr>
              <a:t>Nacional</a:t>
            </a:r>
            <a:endParaRPr lang="es-CO" sz="1000" dirty="0">
              <a:latin typeface="Futura Std Book" panose="020B0502020204020303" pitchFamily="34" charset="0"/>
            </a:endParaRPr>
          </a:p>
          <a:p>
            <a:pPr algn="just"/>
            <a:r>
              <a:rPr lang="es-CO" sz="1000" b="1" dirty="0">
                <a:latin typeface="Futura Std Book" panose="020B0502020204020303" pitchFamily="34" charset="0"/>
              </a:rPr>
              <a:t>Valor: </a:t>
            </a:r>
            <a:r>
              <a:rPr lang="es-CO" sz="1000" dirty="0">
                <a:latin typeface="Futura Std Book" panose="020B0502020204020303" pitchFamily="34" charset="0"/>
              </a:rPr>
              <a:t>$1.291.523.621 (Fontur $1.028.151.621; contrapartida $263.372.000) (aproximado $46.734.165 para el departamento)</a:t>
            </a:r>
          </a:p>
          <a:p>
            <a:pPr algn="just"/>
            <a:r>
              <a:rPr lang="es-CO" sz="1000" b="1" u="sng" dirty="0">
                <a:solidFill>
                  <a:srgbClr val="0093D0"/>
                </a:solidFill>
                <a:latin typeface="Futura Std Book" panose="020B0502020204020303" pitchFamily="34" charset="0"/>
              </a:rPr>
              <a:t>Estado:</a:t>
            </a:r>
            <a:r>
              <a:rPr lang="es-CO" sz="1000" u="sng" dirty="0">
                <a:solidFill>
                  <a:srgbClr val="0093D0"/>
                </a:solidFill>
                <a:latin typeface="Futura Std Book" panose="020B0502020204020303" pitchFamily="34" charset="0"/>
              </a:rPr>
              <a:t> en ejecución </a:t>
            </a:r>
          </a:p>
          <a:p>
            <a:pPr algn="just"/>
            <a:r>
              <a:rPr lang="es-CO" sz="1000" b="1" dirty="0">
                <a:latin typeface="Futura Std Book" panose="020B0502020204020303" pitchFamily="34" charset="0"/>
              </a:rPr>
              <a:t>Avance Físico: </a:t>
            </a:r>
            <a:r>
              <a:rPr lang="es-CO" sz="1000" dirty="0">
                <a:latin typeface="Futura Std Book" panose="020B0502020204020303" pitchFamily="34" charset="0"/>
              </a:rPr>
              <a:t>90%</a:t>
            </a:r>
          </a:p>
          <a:p>
            <a:pPr algn="just"/>
            <a:r>
              <a:rPr lang="es-CO" sz="1000" b="1" dirty="0" smtClean="0">
                <a:latin typeface="Futura Std Book" panose="020B0502020204020303" pitchFamily="34" charset="0"/>
              </a:rPr>
              <a:t>Gerencia</a:t>
            </a:r>
            <a:r>
              <a:rPr lang="es-CO" sz="1000" dirty="0" smtClean="0">
                <a:latin typeface="Futura Std Book" panose="020B0502020204020303" pitchFamily="34" charset="0"/>
              </a:rPr>
              <a:t>: </a:t>
            </a:r>
            <a:r>
              <a:rPr lang="es-CO" sz="1000" dirty="0">
                <a:latin typeface="Futura Std Book" panose="020B0502020204020303" pitchFamily="34" charset="0"/>
              </a:rPr>
              <a:t>Competitividad y Apoyo a las Regiones</a:t>
            </a:r>
          </a:p>
          <a:p>
            <a:pPr algn="just"/>
            <a:r>
              <a:rPr lang="es-CO" sz="1000" b="1" dirty="0">
                <a:latin typeface="Futura Std Book" panose="020B0502020204020303" pitchFamily="34" charset="0"/>
              </a:rPr>
              <a:t>Nota:</a:t>
            </a:r>
            <a:endParaRPr lang="es-CO" sz="1000" dirty="0">
              <a:latin typeface="Futura Std Book" panose="020B0502020204020303" pitchFamily="34" charset="0"/>
            </a:endParaRPr>
          </a:p>
          <a:p>
            <a:pPr lvl="0" algn="just"/>
            <a:r>
              <a:rPr lang="es-CO" sz="1000" dirty="0" smtClean="0">
                <a:latin typeface="Futura Std Book" panose="020B0502020204020303" pitchFamily="34" charset="0"/>
              </a:rPr>
              <a:t>Se </a:t>
            </a:r>
            <a:r>
              <a:rPr lang="es-CO" sz="1000" dirty="0">
                <a:latin typeface="Futura Std Book" panose="020B0502020204020303" pitchFamily="34" charset="0"/>
              </a:rPr>
              <a:t>tiene programadas capacitaciones en las siguientes ciudades a principios del año 2019: En Buga, Del 11 al 13 de febrero de 2019, En Valledupar, el 12 de febrero de 2019, En Cúcuta, Del 20 al 22 de febrero de 2019. En Medellín, Del 20 al 22 febrero de 2019. En Armenia, Del 6 al 8 de marzo de 2019. En Pereira, Del 7 al 9 de marzo de 2019. En Barrancabermeja, Del 20 al 22 de marzo de 2019. En Yopal, del 21 al 23 de marzo de 2019</a:t>
            </a:r>
          </a:p>
          <a:p>
            <a:pPr lvl="0" algn="just"/>
            <a:r>
              <a:rPr lang="es-CO" sz="1000" dirty="0">
                <a:latin typeface="Futura Std Book" panose="020B0502020204020303" pitchFamily="34" charset="0"/>
              </a:rPr>
              <a:t>Se impactarán prestadores turísticos con hasta 136 cursos de diferentes temáticas (40) a nivel nacional, específicamente en los siguientes departamentos: Antioquia, Atlántico, Boyacá, Caldas, Casanare, Bolívar, Cauca, Cesar, Huila, Magdalena, Meta, Nariño, Norte de Santander, Quindío, Risaralda, San Andrés, Santander, Sucre, Tolima, Valle del Cauca</a:t>
            </a:r>
            <a:r>
              <a:rPr lang="es-CO" sz="1000" dirty="0" smtClean="0">
                <a:latin typeface="Futura Std Book" panose="020B0502020204020303" pitchFamily="34" charset="0"/>
              </a:rPr>
              <a:t>.</a:t>
            </a:r>
          </a:p>
          <a:p>
            <a:pPr lvl="0" algn="just"/>
            <a:endParaRPr lang="es-CO" sz="1000" dirty="0">
              <a:latin typeface="Futura Std Book" panose="020B0502020204020303" pitchFamily="34" charset="0"/>
            </a:endParaRPr>
          </a:p>
          <a:p>
            <a:pPr algn="just"/>
            <a:r>
              <a:rPr lang="es-CO" sz="1200" b="1" u="sng" dirty="0">
                <a:effectLst>
                  <a:outerShdw blurRad="38100" dist="38100" dir="2700000" algn="tl">
                    <a:srgbClr val="000000">
                      <a:alpha val="43137"/>
                    </a:srgbClr>
                  </a:outerShdw>
                </a:effectLst>
                <a:latin typeface="Futura Std Book" panose="020B0502020204020303" pitchFamily="34" charset="0"/>
              </a:rPr>
              <a:t>Chalán, Colosó, Los Palmitos, Morroa, Ovejas, San Onofre, Tolú Viejo, San Antonio de Palmito (Montes de María)</a:t>
            </a:r>
          </a:p>
          <a:p>
            <a:pPr algn="just"/>
            <a:r>
              <a:rPr lang="es-CO" sz="1000" b="1" dirty="0">
                <a:latin typeface="Futura Std Book" panose="020B0502020204020303" pitchFamily="34" charset="0"/>
              </a:rPr>
              <a:t>FNTP-054-2017 Determinación de un modelo de gestión estratégica de Turismo, Paz y Convivencia para nuevos destinos y/o regiones</a:t>
            </a:r>
            <a:endParaRPr lang="es-CO" sz="1000" dirty="0">
              <a:latin typeface="Futura Std Book" panose="020B0502020204020303" pitchFamily="34" charset="0"/>
            </a:endParaRPr>
          </a:p>
          <a:p>
            <a:pPr algn="just"/>
            <a:r>
              <a:rPr lang="es-CO" sz="1000" b="1" dirty="0">
                <a:latin typeface="Futura Std Book" panose="020B0502020204020303" pitchFamily="34" charset="0"/>
              </a:rPr>
              <a:t>Proponente: </a:t>
            </a:r>
            <a:r>
              <a:rPr lang="es-CO" sz="1000" dirty="0">
                <a:latin typeface="Futura Std Book" panose="020B0502020204020303" pitchFamily="34" charset="0"/>
              </a:rPr>
              <a:t>MinCIT</a:t>
            </a:r>
          </a:p>
          <a:p>
            <a:pPr algn="just"/>
            <a:r>
              <a:rPr lang="es-CO" sz="1000" b="1" dirty="0">
                <a:latin typeface="Futura Std Book" panose="020B0502020204020303" pitchFamily="34" charset="0"/>
              </a:rPr>
              <a:t>Valor: </a:t>
            </a:r>
            <a:r>
              <a:rPr lang="es-CO" sz="1000" dirty="0">
                <a:latin typeface="Futura Std Book" panose="020B0502020204020303" pitchFamily="34" charset="0"/>
              </a:rPr>
              <a:t>$ 1.173.246.000 (aproximado $293.311.500 para el departamento)</a:t>
            </a:r>
          </a:p>
          <a:p>
            <a:pPr algn="just"/>
            <a:r>
              <a:rPr lang="es-CO" sz="1000" dirty="0">
                <a:latin typeface="Futura Std Book" panose="020B0502020204020303" pitchFamily="34" charset="0"/>
              </a:rPr>
              <a:t>Fontur: $ 694.246.000 vigencia 2017, $ 479.000.000 vigencia 2018 (aproximado $86.780.750 para el departamento)</a:t>
            </a:r>
          </a:p>
          <a:p>
            <a:pPr algn="just"/>
            <a:r>
              <a:rPr lang="es-CO" sz="1000" b="1" u="sng" dirty="0">
                <a:solidFill>
                  <a:srgbClr val="0093D0"/>
                </a:solidFill>
                <a:latin typeface="Futura Std Book" panose="020B0502020204020303" pitchFamily="34" charset="0"/>
              </a:rPr>
              <a:t>Estado:</a:t>
            </a:r>
            <a:r>
              <a:rPr lang="es-CO" sz="1000" u="sng" dirty="0">
                <a:solidFill>
                  <a:srgbClr val="0093D0"/>
                </a:solidFill>
                <a:latin typeface="Futura Std Book" panose="020B0502020204020303" pitchFamily="34" charset="0"/>
              </a:rPr>
              <a:t> en ejecución</a:t>
            </a:r>
          </a:p>
          <a:p>
            <a:pPr algn="just"/>
            <a:r>
              <a:rPr lang="es-CO" sz="1000" b="1" dirty="0">
                <a:latin typeface="Futura Std Book" panose="020B0502020204020303" pitchFamily="34" charset="0"/>
              </a:rPr>
              <a:t>Avance físico: </a:t>
            </a:r>
            <a:r>
              <a:rPr lang="es-CO" sz="1000" dirty="0">
                <a:latin typeface="Futura Std Book" panose="020B0502020204020303" pitchFamily="34" charset="0"/>
              </a:rPr>
              <a:t>95%</a:t>
            </a:r>
          </a:p>
          <a:p>
            <a:pPr algn="just"/>
            <a:r>
              <a:rPr lang="es-CO" sz="1000" b="1" dirty="0">
                <a:latin typeface="Futura Std Book" panose="020B0502020204020303" pitchFamily="34" charset="0"/>
              </a:rPr>
              <a:t>Gerencia: </a:t>
            </a:r>
            <a:r>
              <a:rPr lang="es-CO" sz="1000" dirty="0">
                <a:latin typeface="Futura Std Book" panose="020B0502020204020303" pitchFamily="34" charset="0"/>
              </a:rPr>
              <a:t>Competitividad y Apoyo a las Regiones</a:t>
            </a:r>
          </a:p>
          <a:p>
            <a:pPr algn="just"/>
            <a:r>
              <a:rPr lang="es-CO" sz="1000" b="1" dirty="0">
                <a:latin typeface="Futura Std Book" panose="020B0502020204020303" pitchFamily="34" charset="0"/>
              </a:rPr>
              <a:t>Nota:</a:t>
            </a:r>
            <a:endParaRPr lang="es-CO" sz="1000" dirty="0">
              <a:latin typeface="Futura Std Book" panose="020B0502020204020303" pitchFamily="34" charset="0"/>
            </a:endParaRPr>
          </a:p>
          <a:p>
            <a:pPr lvl="0" algn="just"/>
            <a:r>
              <a:rPr lang="es-CO" sz="1000" dirty="0">
                <a:latin typeface="Futura Std Book" panose="020B0502020204020303" pitchFamily="34" charset="0"/>
              </a:rPr>
              <a:t>En noviembre de 2018 se dio inicio a la fase de profundización de los modelos de gestión Co-creados en la primera etapa del proyecto. La consultoría se encuentra en consolidación de la información y trabajo de campo para el desarrollo de las etapas de experiencias turísticas, guiones y levantamiento de línea base.</a:t>
            </a:r>
          </a:p>
          <a:p>
            <a:pPr lvl="0" algn="just"/>
            <a:r>
              <a:rPr lang="es-CO" sz="1000" dirty="0">
                <a:latin typeface="Futura Std Book" panose="020B0502020204020303" pitchFamily="34" charset="0"/>
              </a:rPr>
              <a:t>Se estima en febrero de 2019 finalizar el proceso consolidación de información e iniciar y presentar en comité de seguimiento los resultados de la primera aproximación a las experiencias turísticas y a los guiones de los nuevos territorios.</a:t>
            </a:r>
          </a:p>
          <a:p>
            <a:pPr lvl="0" algn="just"/>
            <a:r>
              <a:rPr lang="es-CO" sz="1000" dirty="0">
                <a:latin typeface="Futura Std Book" panose="020B0502020204020303" pitchFamily="34" charset="0"/>
              </a:rPr>
              <a:t>El proyecto beneficiará a 4 destinos con un modelo de gestión estratégica en los departamentos de: Cauca, Caquetá, Montes de María (Bolívar), Sucre y Vichada.</a:t>
            </a:r>
          </a:p>
          <a:p>
            <a:pPr lvl="0" algn="just"/>
            <a:endParaRPr lang="es-CO" sz="1000" dirty="0">
              <a:latin typeface="Futura Std Book" panose="020B0502020204020303" pitchFamily="34" charset="0"/>
            </a:endParaRPr>
          </a:p>
        </p:txBody>
      </p:sp>
      <p:pic>
        <p:nvPicPr>
          <p:cNvPr id="5"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64077" y="170282"/>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6" name="24 CuadroTexto"/>
          <p:cNvSpPr txBox="1"/>
          <p:nvPr/>
        </p:nvSpPr>
        <p:spPr>
          <a:xfrm>
            <a:off x="99194" y="77843"/>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sp>
        <p:nvSpPr>
          <p:cNvPr id="7" name="Estrella de 5 puntas 6"/>
          <p:cNvSpPr/>
          <p:nvPr/>
        </p:nvSpPr>
        <p:spPr>
          <a:xfrm>
            <a:off x="126490" y="1203713"/>
            <a:ext cx="336884" cy="262898"/>
          </a:xfrm>
          <a:prstGeom prst="star5">
            <a:avLst/>
          </a:prstGeom>
          <a:solidFill>
            <a:srgbClr val="0093D0"/>
          </a:solidFill>
          <a:ln>
            <a:solidFill>
              <a:srgbClr val="0093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Estrella de 5 puntas 7"/>
          <p:cNvSpPr/>
          <p:nvPr/>
        </p:nvSpPr>
        <p:spPr>
          <a:xfrm>
            <a:off x="143799" y="4272222"/>
            <a:ext cx="336884" cy="262898"/>
          </a:xfrm>
          <a:prstGeom prst="star5">
            <a:avLst/>
          </a:prstGeom>
          <a:solidFill>
            <a:srgbClr val="0093D0"/>
          </a:solidFill>
          <a:ln>
            <a:solidFill>
              <a:srgbClr val="0093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Marcador de número de diapositiva 2"/>
          <p:cNvSpPr>
            <a:spLocks noGrp="1"/>
          </p:cNvSpPr>
          <p:nvPr>
            <p:ph type="sldNum" sz="quarter" idx="12"/>
          </p:nvPr>
        </p:nvSpPr>
        <p:spPr/>
        <p:txBody>
          <a:bodyPr/>
          <a:lstStyle/>
          <a:p>
            <a:fld id="{D4592631-BB0D-4440-8A6C-1E72DCE6E35C}" type="slidenum">
              <a:rPr lang="en-US" smtClean="0"/>
              <a:t>3</a:t>
            </a:fld>
            <a:endParaRPr lang="en-US"/>
          </a:p>
        </p:txBody>
      </p:sp>
      <p:sp>
        <p:nvSpPr>
          <p:cNvPr id="9" name="CuadroTexto 8"/>
          <p:cNvSpPr txBox="1"/>
          <p:nvPr/>
        </p:nvSpPr>
        <p:spPr>
          <a:xfrm>
            <a:off x="5797296" y="587445"/>
            <a:ext cx="951559" cy="246221"/>
          </a:xfrm>
          <a:prstGeom prst="rect">
            <a:avLst/>
          </a:prstGeom>
          <a:noFill/>
        </p:spPr>
        <p:txBody>
          <a:bodyPr wrap="square" rtlCol="0">
            <a:spAutoFit/>
          </a:bodyPr>
          <a:lstStyle/>
          <a:p>
            <a:r>
              <a:rPr lang="es-CO" sz="1000" dirty="0" smtClean="0">
                <a:latin typeface="Futura Std Book" panose="020B0502020204020303" pitchFamily="34" charset="0"/>
              </a:rPr>
              <a:t>31-ene-2019</a:t>
            </a:r>
            <a:endParaRPr lang="es-CO" sz="1000" dirty="0">
              <a:latin typeface="Futura Std Book" panose="020B0502020204020303" pitchFamily="34" charset="0"/>
            </a:endParaRPr>
          </a:p>
        </p:txBody>
      </p:sp>
    </p:spTree>
    <p:extLst>
      <p:ext uri="{BB962C8B-B14F-4D97-AF65-F5344CB8AC3E}">
        <p14:creationId xmlns:p14="http://schemas.microsoft.com/office/powerpoint/2010/main" val="1765957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339730" y="781679"/>
            <a:ext cx="6219787" cy="4971874"/>
          </a:xfrm>
          <a:prstGeom prst="rect">
            <a:avLst/>
          </a:prstGeom>
        </p:spPr>
        <p:txBody>
          <a:bodyPr wrap="square">
            <a:spAutoFit/>
          </a:bodyPr>
          <a:lstStyle/>
          <a:p>
            <a:pPr lvl="0" algn="just"/>
            <a:endParaRPr lang="es-CO" sz="1000" dirty="0" smtClean="0">
              <a:latin typeface="Futura Std Book" panose="020B0502020204020303" pitchFamily="34" charset="0"/>
            </a:endParaRPr>
          </a:p>
          <a:p>
            <a:pPr algn="just">
              <a:lnSpc>
                <a:spcPct val="107000"/>
              </a:lnSpc>
              <a:spcAft>
                <a:spcPts val="0"/>
              </a:spcAft>
            </a:pPr>
            <a:r>
              <a:rPr lang="es-CO" sz="1200" b="1" u="sng" dirty="0" smtClean="0">
                <a:effectLst>
                  <a:outerShdw blurRad="38100" dist="38100" dir="2700000" algn="tl">
                    <a:srgbClr val="000000">
                      <a:alpha val="43137"/>
                    </a:srgbClr>
                  </a:outerShdw>
                </a:effectLst>
                <a:latin typeface="Futura Std Book" panose="020B0502020204020303" pitchFamily="34" charset="0"/>
              </a:rPr>
              <a:t>Santiago de Tolú</a:t>
            </a:r>
          </a:p>
          <a:p>
            <a:pPr algn="just">
              <a:lnSpc>
                <a:spcPct val="107000"/>
              </a:lnSpc>
              <a:spcAft>
                <a:spcPts val="0"/>
              </a:spcAft>
            </a:pPr>
            <a:r>
              <a:rPr lang="es-CO" sz="1000" b="1" dirty="0" smtClean="0">
                <a:latin typeface="Futura Std Book" panose="020B0502020204020303" pitchFamily="34" charset="0"/>
              </a:rPr>
              <a:t>FNTP-280-2017 Diseño de producto turístico ruta turística Ciénaga de la Leche</a:t>
            </a:r>
            <a:endParaRPr lang="es-CO" sz="1000" dirty="0" smtClean="0">
              <a:latin typeface="Futura Std Book" panose="020B0502020204020303" pitchFamily="34" charset="0"/>
            </a:endParaRPr>
          </a:p>
          <a:p>
            <a:pPr algn="just"/>
            <a:r>
              <a:rPr lang="es-CO" sz="1000" b="1" dirty="0" smtClean="0">
                <a:latin typeface="Futura Std Book" panose="020B0502020204020303" pitchFamily="34" charset="0"/>
              </a:rPr>
              <a:t>Proponente: </a:t>
            </a:r>
            <a:r>
              <a:rPr lang="es-CO" sz="1000" dirty="0" smtClean="0">
                <a:latin typeface="Futura Std Book" panose="020B0502020204020303" pitchFamily="34" charset="0"/>
              </a:rPr>
              <a:t>Alcaldía de Santiago de Tolú</a:t>
            </a:r>
          </a:p>
          <a:p>
            <a:pPr algn="just"/>
            <a:r>
              <a:rPr lang="es-CO" sz="1000" b="1" dirty="0" smtClean="0">
                <a:latin typeface="Futura Std Book" panose="020B0502020204020303" pitchFamily="34" charset="0"/>
              </a:rPr>
              <a:t>Valor: </a:t>
            </a:r>
            <a:r>
              <a:rPr lang="es-CO" sz="1000" dirty="0" smtClean="0">
                <a:latin typeface="Futura Std Book" panose="020B0502020204020303" pitchFamily="34" charset="0"/>
              </a:rPr>
              <a:t>$175.665.000 (Fontur $139.860.000; contrapartida $35.805.000) </a:t>
            </a:r>
          </a:p>
          <a:p>
            <a:pPr algn="just"/>
            <a:r>
              <a:rPr lang="es-CO" sz="1000" b="1" u="sng" dirty="0" smtClean="0">
                <a:solidFill>
                  <a:srgbClr val="0093D0"/>
                </a:solidFill>
                <a:latin typeface="Futura Std Book" panose="020B0502020204020303" pitchFamily="34" charset="0"/>
              </a:rPr>
              <a:t>Estado:</a:t>
            </a:r>
            <a:r>
              <a:rPr lang="es-CO" sz="1000" u="sng" dirty="0" smtClean="0">
                <a:solidFill>
                  <a:srgbClr val="0093D0"/>
                </a:solidFill>
                <a:latin typeface="Futura Std Book" panose="020B0502020204020303" pitchFamily="34" charset="0"/>
              </a:rPr>
              <a:t> en ejecución</a:t>
            </a:r>
          </a:p>
          <a:p>
            <a:pPr algn="just"/>
            <a:r>
              <a:rPr lang="es-CO" sz="1000" b="1" dirty="0" smtClean="0">
                <a:latin typeface="Futura Std Book" panose="020B0502020204020303" pitchFamily="34" charset="0"/>
              </a:rPr>
              <a:t>Avance físico: </a:t>
            </a:r>
            <a:r>
              <a:rPr lang="es-CO" sz="1000" dirty="0" smtClean="0">
                <a:latin typeface="Futura Std Book" panose="020B0502020204020303" pitchFamily="34" charset="0"/>
              </a:rPr>
              <a:t>35%</a:t>
            </a:r>
          </a:p>
          <a:p>
            <a:pPr algn="just"/>
            <a:r>
              <a:rPr lang="es-CO" sz="1000" b="1" dirty="0" smtClean="0">
                <a:latin typeface="Futura Std Book" panose="020B0502020204020303" pitchFamily="34" charset="0"/>
              </a:rPr>
              <a:t>Gerencia: </a:t>
            </a:r>
            <a:r>
              <a:rPr lang="es-CO" sz="1000" dirty="0" smtClean="0">
                <a:latin typeface="Futura Std Book" panose="020B0502020204020303" pitchFamily="34" charset="0"/>
              </a:rPr>
              <a:t>Competitividad y Apoyo a las Regiones</a:t>
            </a:r>
          </a:p>
          <a:p>
            <a:pPr algn="just"/>
            <a:r>
              <a:rPr lang="es-CO" sz="1000" b="1" dirty="0" smtClean="0">
                <a:latin typeface="Futura Std Book" panose="020B0502020204020303" pitchFamily="34" charset="0"/>
              </a:rPr>
              <a:t>Nota:</a:t>
            </a:r>
            <a:endParaRPr lang="es-CO" sz="1000" dirty="0" smtClean="0">
              <a:latin typeface="Futura Std Book" panose="020B0502020204020303" pitchFamily="34" charset="0"/>
            </a:endParaRPr>
          </a:p>
          <a:p>
            <a:pPr lvl="0" algn="just"/>
            <a:r>
              <a:rPr lang="es-CO" sz="1000" dirty="0" smtClean="0">
                <a:latin typeface="Futura Std Book" panose="020B0502020204020303" pitchFamily="34" charset="0"/>
              </a:rPr>
              <a:t>En el mes de enero de 2019 el contrato estuvo suspendido, en ocasión la dificultad de obtener participación e información de planificación y gestión del parque por parte de CARSUCRE. 	</a:t>
            </a:r>
          </a:p>
          <a:p>
            <a:pPr lvl="0" algn="just"/>
            <a:r>
              <a:rPr lang="es-CO" sz="1000" dirty="0" smtClean="0">
                <a:latin typeface="Futura Std Book" panose="020B0502020204020303" pitchFamily="34" charset="0"/>
              </a:rPr>
              <a:t>En el mes de febrero de 2019 se estima reiniciar el contrato y proceder con las actividades de diseño de producto y de la ruta de la ciénaga. El proyecto buscar diseñar la ruta turística de la ciénaga de la Leche y los recursos turísticos del entorno inmediato y definir una estrategia de conservación.</a:t>
            </a:r>
          </a:p>
          <a:p>
            <a:pPr algn="just">
              <a:lnSpc>
                <a:spcPct val="107000"/>
              </a:lnSpc>
              <a:spcAft>
                <a:spcPts val="0"/>
              </a:spcAft>
            </a:pPr>
            <a:endParaRPr lang="es-CO" sz="1000" dirty="0">
              <a:latin typeface="Futura Std Book" panose="020B05020202040203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CO" sz="1200" b="1" u="sng" dirty="0">
                <a:effectLst>
                  <a:outerShdw blurRad="38100" dist="38100" dir="2700000" algn="tl">
                    <a:srgbClr val="000000">
                      <a:alpha val="43137"/>
                    </a:srgbClr>
                  </a:outerShdw>
                </a:effectLst>
                <a:latin typeface="Futura Std Book" panose="020B0502020204020303" pitchFamily="34" charset="0"/>
                <a:ea typeface="Calibri" panose="020F0502020204030204" pitchFamily="34" charset="0"/>
                <a:cs typeface="Times New Roman" panose="02020603050405020304" pitchFamily="18" charset="0"/>
              </a:rPr>
              <a:t>Sucre: todos los municipios</a:t>
            </a:r>
          </a:p>
          <a:p>
            <a:pPr algn="just"/>
            <a:r>
              <a:rPr lang="es-CO" sz="1000" b="1" dirty="0" smtClean="0">
                <a:solidFill>
                  <a:srgbClr val="000000"/>
                </a:solidFill>
                <a:latin typeface="Futura Std Book" panose="020B0502020204020303" pitchFamily="34" charset="0"/>
                <a:ea typeface="Calibri" panose="020F0502020204030204" pitchFamily="34" charset="0"/>
                <a:cs typeface="Times New Roman" panose="02020603050405020304" pitchFamily="18" charset="0"/>
              </a:rPr>
              <a:t>FNTP-129-2018 </a:t>
            </a:r>
            <a:r>
              <a:rPr lang="es-CO" sz="1000" b="1" dirty="0">
                <a:solidFill>
                  <a:srgbClr val="000000"/>
                </a:solidFill>
                <a:latin typeface="Futura Std Book" panose="020B0502020204020303" pitchFamily="34" charset="0"/>
                <a:ea typeface="Calibri" panose="020F0502020204030204" pitchFamily="34" charset="0"/>
                <a:cs typeface="Times New Roman" panose="02020603050405020304" pitchFamily="18" charset="0"/>
              </a:rPr>
              <a:t>Participación en la XXXVIII Vitrina Turística de Anato 2019 de los departamentos de Antioquia, Arauca, Atlántico, Bolívar, Boyacá, Caldas, Casanare, Cauca, Cesar, Córdoba, Cundinamarca (Bogotá) , Huila, La Guajira, Magdalena, Meta, Nariño, Norte de Santander, Quindío, Risaralda, San Andrés, Providencia y Santa Catalina, Santander, Sucre, Tolima, y Valle del Cauca</a:t>
            </a:r>
          </a:p>
          <a:p>
            <a:pPr algn="just"/>
            <a:r>
              <a:rPr lang="es-CO" sz="1000" b="1" dirty="0">
                <a:solidFill>
                  <a:srgbClr val="000000"/>
                </a:solidFill>
                <a:latin typeface="Futura Std Book" panose="020B0502020204020303" pitchFamily="34" charset="0"/>
                <a:ea typeface="Calibri" panose="020F0502020204030204" pitchFamily="34" charset="0"/>
                <a:cs typeface="Times New Roman" panose="02020603050405020304" pitchFamily="18" charset="0"/>
              </a:rPr>
              <a:t>Proponente: </a:t>
            </a:r>
            <a:r>
              <a:rPr lang="es-CO" sz="1000" dirty="0">
                <a:solidFill>
                  <a:srgbClr val="000000"/>
                </a:solidFill>
                <a:latin typeface="Futura Std Book" panose="020B0502020204020303" pitchFamily="34" charset="0"/>
                <a:ea typeface="Calibri" panose="020F0502020204030204" pitchFamily="34" charset="0"/>
                <a:cs typeface="Times New Roman" panose="02020603050405020304" pitchFamily="18" charset="0"/>
              </a:rPr>
              <a:t>MinCIT</a:t>
            </a:r>
            <a:endParaRPr lang="es-CO" sz="1000" dirty="0">
              <a:latin typeface="Futura Std Book" panose="020B0502020204020303" pitchFamily="34" charset="0"/>
              <a:ea typeface="Calibri" panose="020F0502020204030204" pitchFamily="34" charset="0"/>
              <a:cs typeface="Times New Roman" panose="02020603050405020304" pitchFamily="18" charset="0"/>
            </a:endParaRPr>
          </a:p>
          <a:p>
            <a:pPr algn="just"/>
            <a:r>
              <a:rPr lang="es-CO" sz="1000" b="1" dirty="0">
                <a:solidFill>
                  <a:srgbClr val="000000"/>
                </a:solidFill>
                <a:latin typeface="Futura Std Book" panose="020B0502020204020303" pitchFamily="34" charset="0"/>
                <a:ea typeface="Calibri" panose="020F0502020204030204" pitchFamily="34" charset="0"/>
                <a:cs typeface="Times New Roman" panose="02020603050405020304" pitchFamily="18" charset="0"/>
              </a:rPr>
              <a:t>Valor: </a:t>
            </a:r>
            <a:r>
              <a:rPr lang="es-CO" sz="1000" dirty="0">
                <a:solidFill>
                  <a:srgbClr val="000000"/>
                </a:solidFill>
                <a:latin typeface="Futura Std Book" panose="020B0502020204020303" pitchFamily="34" charset="0"/>
                <a:ea typeface="Calibri" panose="020F0502020204030204" pitchFamily="34" charset="0"/>
                <a:cs typeface="Times New Roman" panose="02020603050405020304" pitchFamily="18" charset="0"/>
              </a:rPr>
              <a:t>$3.194.885.106 (Fontur $1.597.442.553; contrapartida $1.597.442.553) (aproximado $35.741.412 para el departamento) </a:t>
            </a:r>
            <a:endParaRPr lang="es-CO" sz="1000" dirty="0">
              <a:latin typeface="Futura Std Book" panose="020B0502020204020303" pitchFamily="34" charset="0"/>
              <a:ea typeface="Calibri" panose="020F0502020204030204" pitchFamily="34" charset="0"/>
              <a:cs typeface="Times New Roman" panose="02020603050405020304" pitchFamily="18" charset="0"/>
            </a:endParaRPr>
          </a:p>
          <a:p>
            <a:pPr algn="just"/>
            <a:r>
              <a:rPr lang="es-CO" sz="1000" b="1" u="sng" dirty="0">
                <a:solidFill>
                  <a:srgbClr val="6CB33F"/>
                </a:solidFill>
                <a:latin typeface="Futura Std Book" panose="020B0502020204020303" pitchFamily="34" charset="0"/>
                <a:ea typeface="Futura Std Book" panose="020B0502020204020303" pitchFamily="34" charset="0"/>
                <a:cs typeface="Futura Std Book" panose="020B0502020204020303" pitchFamily="34" charset="0"/>
              </a:rPr>
              <a:t>Estado: </a:t>
            </a:r>
            <a:r>
              <a:rPr lang="es-CO" sz="1000" u="sng" dirty="0">
                <a:solidFill>
                  <a:srgbClr val="6CB33F"/>
                </a:solidFill>
                <a:latin typeface="Futura Std Book" panose="020B0502020204020303" pitchFamily="34" charset="0"/>
                <a:ea typeface="Futura Std Book" panose="020B0502020204020303" pitchFamily="34" charset="0"/>
                <a:cs typeface="Futura Std Book" panose="020B0502020204020303" pitchFamily="34" charset="0"/>
              </a:rPr>
              <a:t>contratado </a:t>
            </a:r>
            <a:endParaRPr lang="es-CO" sz="1000" u="sng" dirty="0">
              <a:solidFill>
                <a:srgbClr val="6CB33F"/>
              </a:solidFill>
              <a:latin typeface="Futura Std Book" panose="020B0502020204020303" pitchFamily="34" charset="0"/>
              <a:ea typeface="Calibri" panose="020F0502020204030204" pitchFamily="34" charset="0"/>
              <a:cs typeface="Times New Roman" panose="02020603050405020304" pitchFamily="18" charset="0"/>
            </a:endParaRPr>
          </a:p>
          <a:p>
            <a:pPr algn="just"/>
            <a:r>
              <a:rPr lang="es-CO" sz="1000" b="1" dirty="0">
                <a:solidFill>
                  <a:srgbClr val="000000"/>
                </a:solidFill>
                <a:latin typeface="Futura Std Book" panose="020B0502020204020303" pitchFamily="34" charset="0"/>
                <a:ea typeface="Futura Std Book" panose="020B0502020204020303" pitchFamily="34" charset="0"/>
                <a:cs typeface="Futura Std Book" panose="020B0502020204020303" pitchFamily="34" charset="0"/>
              </a:rPr>
              <a:t>Avance: </a:t>
            </a:r>
            <a:r>
              <a:rPr lang="es-CO" sz="1000" dirty="0">
                <a:solidFill>
                  <a:srgbClr val="000000"/>
                </a:solidFill>
                <a:latin typeface="Futura Std Book" panose="020B0502020204020303" pitchFamily="34" charset="0"/>
                <a:ea typeface="Futura Std Book" panose="020B0502020204020303" pitchFamily="34" charset="0"/>
                <a:cs typeface="Futura Std Book" panose="020B0502020204020303" pitchFamily="34" charset="0"/>
              </a:rPr>
              <a:t>0%</a:t>
            </a:r>
            <a:endParaRPr lang="es-CO" sz="1000" dirty="0">
              <a:latin typeface="Futura Std Book" panose="020B0502020204020303" pitchFamily="34" charset="0"/>
              <a:ea typeface="Calibri" panose="020F0502020204030204" pitchFamily="34" charset="0"/>
              <a:cs typeface="Times New Roman" panose="02020603050405020304" pitchFamily="18" charset="0"/>
            </a:endParaRPr>
          </a:p>
          <a:p>
            <a:pPr algn="just"/>
            <a:r>
              <a:rPr lang="es-CO" sz="1000" b="1" dirty="0" smtClean="0">
                <a:solidFill>
                  <a:srgbClr val="000000"/>
                </a:solidFill>
                <a:latin typeface="Futura Std Book" panose="020B0502020204020303" pitchFamily="34" charset="0"/>
                <a:ea typeface="Futura Std Book" panose="020B0502020204020303" pitchFamily="34" charset="0"/>
                <a:cs typeface="Futura Std Book" panose="020B0502020204020303" pitchFamily="34" charset="0"/>
              </a:rPr>
              <a:t>Gerencia:</a:t>
            </a:r>
            <a:r>
              <a:rPr lang="es-CO" sz="1000" dirty="0" smtClean="0">
                <a:solidFill>
                  <a:srgbClr val="000000"/>
                </a:solidFill>
                <a:latin typeface="Futura Std Book" panose="020B0502020204020303" pitchFamily="34" charset="0"/>
                <a:ea typeface="Futura Std Book" panose="020B0502020204020303" pitchFamily="34" charset="0"/>
                <a:cs typeface="Futura Std Book" panose="020B0502020204020303" pitchFamily="34" charset="0"/>
              </a:rPr>
              <a:t> </a:t>
            </a:r>
            <a:r>
              <a:rPr lang="es-CO" sz="1000" dirty="0">
                <a:solidFill>
                  <a:srgbClr val="000000"/>
                </a:solidFill>
                <a:latin typeface="Futura Std Book" panose="020B0502020204020303" pitchFamily="34" charset="0"/>
                <a:ea typeface="Futura Std Book" panose="020B0502020204020303" pitchFamily="34" charset="0"/>
                <a:cs typeface="Futura Std Book" panose="020B0502020204020303" pitchFamily="34" charset="0"/>
              </a:rPr>
              <a:t>Promoción y Mercadeo</a:t>
            </a:r>
            <a:endParaRPr lang="es-CO" sz="1000" dirty="0">
              <a:latin typeface="Futura Std Book" panose="020B0502020204020303" pitchFamily="34" charset="0"/>
              <a:ea typeface="Calibri" panose="020F0502020204030204" pitchFamily="34" charset="0"/>
              <a:cs typeface="Times New Roman" panose="02020603050405020304" pitchFamily="18" charset="0"/>
            </a:endParaRPr>
          </a:p>
          <a:p>
            <a:pPr algn="just"/>
            <a:r>
              <a:rPr lang="es-CO" sz="1000" b="1" dirty="0">
                <a:latin typeface="Futura Std Book" panose="020B0502020204020303" pitchFamily="34" charset="0"/>
              </a:rPr>
              <a:t>Nota:</a:t>
            </a:r>
            <a:endParaRPr lang="es-CO" sz="1000" dirty="0">
              <a:latin typeface="Futura Std Book" panose="020B0502020204020303" pitchFamily="34" charset="0"/>
            </a:endParaRPr>
          </a:p>
          <a:p>
            <a:pPr indent="-342900" algn="just">
              <a:buFont typeface="Symbol" panose="05050102010706020507" pitchFamily="18" charset="2"/>
              <a:buChar char=""/>
            </a:pPr>
            <a:r>
              <a:rPr lang="es-CO" sz="1000" dirty="0" smtClean="0">
                <a:solidFill>
                  <a:srgbClr val="000000"/>
                </a:solidFill>
                <a:latin typeface="Futura Std Book" panose="020B0502020204020303" pitchFamily="34" charset="0"/>
                <a:ea typeface="Times New Roman" panose="02020603050405020304" pitchFamily="18" charset="0"/>
                <a:cs typeface="Arial" panose="020B0604020202020204" pitchFamily="34" charset="0"/>
              </a:rPr>
              <a:t>El </a:t>
            </a:r>
            <a:r>
              <a:rPr lang="es-CO" sz="1000" dirty="0">
                <a:solidFill>
                  <a:srgbClr val="000000"/>
                </a:solidFill>
                <a:latin typeface="Futura Std Book" panose="020B0502020204020303" pitchFamily="34" charset="0"/>
                <a:ea typeface="Times New Roman" panose="02020603050405020304" pitchFamily="18" charset="0"/>
                <a:cs typeface="Arial" panose="020B0604020202020204" pitchFamily="34" charset="0"/>
              </a:rPr>
              <a:t>evento se llevará a cabo del 27 de febrero al 1 de marzo de 2019 </a:t>
            </a:r>
          </a:p>
          <a:p>
            <a:pPr indent="-342900" algn="just">
              <a:buFont typeface="Symbol" panose="05050102010706020507" pitchFamily="18" charset="2"/>
              <a:buChar char=""/>
            </a:pPr>
            <a:r>
              <a:rPr lang="es-CO" sz="1000" dirty="0">
                <a:solidFill>
                  <a:srgbClr val="000000"/>
                </a:solidFill>
                <a:latin typeface="Futura Std Book" panose="020B0502020204020303" pitchFamily="34" charset="0"/>
                <a:ea typeface="Times New Roman" panose="02020603050405020304" pitchFamily="18" charset="0"/>
                <a:cs typeface="Arial" panose="020B0604020202020204" pitchFamily="34" charset="0"/>
              </a:rPr>
              <a:t>Se realizó contrato con Corferias para arrendamiento de área de 54 metros cuadrados para stand del departamento en la Vitrina Turística de Anato; se está en espera de firma por parte del contratista</a:t>
            </a:r>
            <a:r>
              <a:rPr lang="es-CO" sz="1000" dirty="0" smtClean="0">
                <a:solidFill>
                  <a:srgbClr val="000000"/>
                </a:solidFill>
                <a:latin typeface="Futura Std Book" panose="020B0502020204020303" pitchFamily="34" charset="0"/>
                <a:ea typeface="Times New Roman" panose="02020603050405020304" pitchFamily="18" charset="0"/>
                <a:cs typeface="Arial" panose="020B0604020202020204" pitchFamily="34" charset="0"/>
              </a:rPr>
              <a:t>.</a:t>
            </a:r>
            <a:r>
              <a:rPr lang="es-CO" sz="1000" dirty="0">
                <a:latin typeface="Futura Std Book" panose="020B0502020204020303" pitchFamily="34" charset="0"/>
              </a:rPr>
              <a:t> </a:t>
            </a:r>
          </a:p>
        </p:txBody>
      </p:sp>
      <p:pic>
        <p:nvPicPr>
          <p:cNvPr id="6"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64077" y="170282"/>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7" name="24 CuadroTexto"/>
          <p:cNvSpPr txBox="1"/>
          <p:nvPr/>
        </p:nvSpPr>
        <p:spPr>
          <a:xfrm>
            <a:off x="99194" y="77843"/>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sp>
        <p:nvSpPr>
          <p:cNvPr id="9" name="Estrella de 5 puntas 8"/>
          <p:cNvSpPr/>
          <p:nvPr/>
        </p:nvSpPr>
        <p:spPr>
          <a:xfrm>
            <a:off x="99194" y="3267616"/>
            <a:ext cx="336884" cy="262898"/>
          </a:xfrm>
          <a:prstGeom prst="star5">
            <a:avLst/>
          </a:prstGeom>
          <a:solidFill>
            <a:srgbClr val="6CB33F"/>
          </a:solidFill>
          <a:ln>
            <a:solidFill>
              <a:srgbClr val="6CB3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Marcador de número de diapositiva 1"/>
          <p:cNvSpPr>
            <a:spLocks noGrp="1"/>
          </p:cNvSpPr>
          <p:nvPr>
            <p:ph type="sldNum" sz="quarter" idx="12"/>
          </p:nvPr>
        </p:nvSpPr>
        <p:spPr/>
        <p:txBody>
          <a:bodyPr/>
          <a:lstStyle/>
          <a:p>
            <a:fld id="{D4592631-BB0D-4440-8A6C-1E72DCE6E35C}" type="slidenum">
              <a:rPr lang="en-US" smtClean="0"/>
              <a:t>4</a:t>
            </a:fld>
            <a:endParaRPr lang="en-US"/>
          </a:p>
        </p:txBody>
      </p:sp>
      <p:sp>
        <p:nvSpPr>
          <p:cNvPr id="10" name="CuadroTexto 9"/>
          <p:cNvSpPr txBox="1"/>
          <p:nvPr/>
        </p:nvSpPr>
        <p:spPr>
          <a:xfrm>
            <a:off x="5797296" y="587445"/>
            <a:ext cx="951559" cy="246221"/>
          </a:xfrm>
          <a:prstGeom prst="rect">
            <a:avLst/>
          </a:prstGeom>
          <a:noFill/>
        </p:spPr>
        <p:txBody>
          <a:bodyPr wrap="square" rtlCol="0">
            <a:spAutoFit/>
          </a:bodyPr>
          <a:lstStyle/>
          <a:p>
            <a:r>
              <a:rPr lang="es-CO" sz="1000" dirty="0" smtClean="0">
                <a:latin typeface="Futura Std Book" panose="020B0502020204020303" pitchFamily="34" charset="0"/>
              </a:rPr>
              <a:t>31-ene-2019</a:t>
            </a:r>
            <a:endParaRPr lang="es-CO" sz="1000" dirty="0">
              <a:latin typeface="Futura Std Book" panose="020B0502020204020303" pitchFamily="34" charset="0"/>
            </a:endParaRPr>
          </a:p>
        </p:txBody>
      </p:sp>
    </p:spTree>
    <p:extLst>
      <p:ext uri="{BB962C8B-B14F-4D97-AF65-F5344CB8AC3E}">
        <p14:creationId xmlns:p14="http://schemas.microsoft.com/office/powerpoint/2010/main" val="1550106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uadroTexto 31"/>
          <p:cNvSpPr txBox="1"/>
          <p:nvPr/>
        </p:nvSpPr>
        <p:spPr>
          <a:xfrm>
            <a:off x="5862313" y="604096"/>
            <a:ext cx="1278407" cy="246221"/>
          </a:xfrm>
          <a:prstGeom prst="rect">
            <a:avLst/>
          </a:prstGeom>
          <a:noFill/>
        </p:spPr>
        <p:txBody>
          <a:bodyPr wrap="square" rtlCol="0">
            <a:spAutoFit/>
          </a:bodyPr>
          <a:lstStyle/>
          <a:p>
            <a:r>
              <a:rPr lang="es-ES" sz="1000" dirty="0" smtClean="0">
                <a:latin typeface="Futura Std Book" panose="020B0502020204020303" pitchFamily="34" charset="0"/>
              </a:rPr>
              <a:t>31 ene 2019</a:t>
            </a:r>
            <a:endParaRPr lang="en-US" sz="1000" dirty="0">
              <a:latin typeface="Futura Std Book" panose="020B0502020204020303" pitchFamily="34" charset="0"/>
            </a:endParaRPr>
          </a:p>
        </p:txBody>
      </p:sp>
      <p:pic>
        <p:nvPicPr>
          <p:cNvPr id="41" name="Imagen 40"/>
          <p:cNvPicPr>
            <a:picLocks noChangeAspect="1"/>
          </p:cNvPicPr>
          <p:nvPr/>
        </p:nvPicPr>
        <p:blipFill>
          <a:blip r:embed="rId3"/>
          <a:stretch>
            <a:fillRect/>
          </a:stretch>
        </p:blipFill>
        <p:spPr>
          <a:xfrm>
            <a:off x="867150" y="904249"/>
            <a:ext cx="5171591" cy="7607856"/>
          </a:xfrm>
          <a:prstGeom prst="rect">
            <a:avLst/>
          </a:prstGeom>
          <a:ln>
            <a:noFill/>
          </a:ln>
        </p:spPr>
      </p:pic>
      <p:pic>
        <p:nvPicPr>
          <p:cNvPr id="49" name="Picture 2" descr="G:\Ministerio CIT\Trabajo MinCIT 2017 - 2018\PNG\Logos\Fontu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64077" y="170282"/>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50" name="24 CuadroTexto"/>
          <p:cNvSpPr txBox="1"/>
          <p:nvPr/>
        </p:nvSpPr>
        <p:spPr>
          <a:xfrm>
            <a:off x="99194" y="77843"/>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sp>
        <p:nvSpPr>
          <p:cNvPr id="2" name="Elipse 1"/>
          <p:cNvSpPr/>
          <p:nvPr/>
        </p:nvSpPr>
        <p:spPr>
          <a:xfrm>
            <a:off x="1192947" y="4012770"/>
            <a:ext cx="156411" cy="168443"/>
          </a:xfrm>
          <a:prstGeom prst="ellipse">
            <a:avLst/>
          </a:prstGeom>
          <a:solidFill>
            <a:srgbClr val="0093D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Elipse 18"/>
          <p:cNvSpPr/>
          <p:nvPr/>
        </p:nvSpPr>
        <p:spPr>
          <a:xfrm>
            <a:off x="4122640" y="4337623"/>
            <a:ext cx="156411" cy="168443"/>
          </a:xfrm>
          <a:prstGeom prst="ellipse">
            <a:avLst/>
          </a:prstGeom>
          <a:solidFill>
            <a:srgbClr val="0093D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Elipse 19"/>
          <p:cNvSpPr/>
          <p:nvPr/>
        </p:nvSpPr>
        <p:spPr>
          <a:xfrm>
            <a:off x="2488662" y="3505680"/>
            <a:ext cx="156411" cy="168443"/>
          </a:xfrm>
          <a:prstGeom prst="ellipse">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1" name="Elipse 20"/>
          <p:cNvSpPr/>
          <p:nvPr/>
        </p:nvSpPr>
        <p:spPr>
          <a:xfrm>
            <a:off x="2735051" y="3298897"/>
            <a:ext cx="156411" cy="168443"/>
          </a:xfrm>
          <a:prstGeom prst="ellipse">
            <a:avLst/>
          </a:prstGeom>
          <a:solidFill>
            <a:srgbClr val="0093D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 name="Elipse 21"/>
          <p:cNvSpPr/>
          <p:nvPr/>
        </p:nvSpPr>
        <p:spPr>
          <a:xfrm>
            <a:off x="1734920" y="3479371"/>
            <a:ext cx="156411" cy="168443"/>
          </a:xfrm>
          <a:prstGeom prst="ellipse">
            <a:avLst/>
          </a:prstGeom>
          <a:solidFill>
            <a:srgbClr val="0093D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3" name="Elipse 22"/>
          <p:cNvSpPr/>
          <p:nvPr/>
        </p:nvSpPr>
        <p:spPr>
          <a:xfrm>
            <a:off x="1259737" y="3739322"/>
            <a:ext cx="156411" cy="168443"/>
          </a:xfrm>
          <a:prstGeom prst="ellipse">
            <a:avLst/>
          </a:prstGeom>
          <a:solidFill>
            <a:srgbClr val="6CB33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Marcador de número de diapositiva 2"/>
          <p:cNvSpPr>
            <a:spLocks noGrp="1"/>
          </p:cNvSpPr>
          <p:nvPr>
            <p:ph type="sldNum" sz="quarter" idx="12"/>
          </p:nvPr>
        </p:nvSpPr>
        <p:spPr/>
        <p:txBody>
          <a:bodyPr/>
          <a:lstStyle/>
          <a:p>
            <a:fld id="{D4592631-BB0D-4440-8A6C-1E72DCE6E35C}" type="slidenum">
              <a:rPr lang="en-US" smtClean="0"/>
              <a:t>5</a:t>
            </a:fld>
            <a:endParaRPr lang="en-US"/>
          </a:p>
        </p:txBody>
      </p:sp>
      <p:sp>
        <p:nvSpPr>
          <p:cNvPr id="14" name="CuadroTexto 13"/>
          <p:cNvSpPr txBox="1"/>
          <p:nvPr/>
        </p:nvSpPr>
        <p:spPr>
          <a:xfrm>
            <a:off x="5273111" y="1462139"/>
            <a:ext cx="1631192" cy="276999"/>
          </a:xfrm>
          <a:prstGeom prst="rect">
            <a:avLst/>
          </a:prstGeom>
          <a:noFill/>
        </p:spPr>
        <p:txBody>
          <a:bodyPr wrap="square" rtlCol="0">
            <a:spAutoFit/>
          </a:bodyPr>
          <a:lstStyle/>
          <a:p>
            <a:pPr>
              <a:buClr>
                <a:srgbClr val="6CB33F"/>
              </a:buClr>
            </a:pPr>
            <a:r>
              <a:rPr lang="es-MX" sz="1200" dirty="0" smtClean="0">
                <a:latin typeface="Futura Std Book" panose="020B0502020204020303" pitchFamily="34" charset="0"/>
              </a:rPr>
              <a:t>Promoción </a:t>
            </a:r>
            <a:r>
              <a:rPr lang="es-MX" sz="1200" dirty="0" smtClean="0">
                <a:latin typeface="Futura Std Book" panose="020B0502020204020303" pitchFamily="34" charset="0"/>
              </a:rPr>
              <a:t>(P)</a:t>
            </a:r>
            <a:endParaRPr lang="es-MX" sz="1200" dirty="0">
              <a:latin typeface="Futura Std Book" panose="020B0502020204020303" pitchFamily="34" charset="0"/>
            </a:endParaRPr>
          </a:p>
        </p:txBody>
      </p:sp>
      <p:sp>
        <p:nvSpPr>
          <p:cNvPr id="15" name="Elipse 14"/>
          <p:cNvSpPr/>
          <p:nvPr/>
        </p:nvSpPr>
        <p:spPr>
          <a:xfrm>
            <a:off x="5106079" y="1258179"/>
            <a:ext cx="123705" cy="145689"/>
          </a:xfrm>
          <a:prstGeom prst="ellipse">
            <a:avLst/>
          </a:prstGeom>
          <a:solidFill>
            <a:srgbClr val="0093D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Rectángulo 15"/>
          <p:cNvSpPr/>
          <p:nvPr/>
        </p:nvSpPr>
        <p:spPr>
          <a:xfrm>
            <a:off x="5167932" y="1192525"/>
            <a:ext cx="1782860" cy="276999"/>
          </a:xfrm>
          <a:prstGeom prst="rect">
            <a:avLst/>
          </a:prstGeom>
        </p:spPr>
        <p:txBody>
          <a:bodyPr wrap="none">
            <a:spAutoFit/>
          </a:bodyPr>
          <a:lstStyle/>
          <a:p>
            <a:pPr>
              <a:buClr>
                <a:srgbClr val="0093D0"/>
              </a:buClr>
            </a:pPr>
            <a:r>
              <a:rPr lang="es-MX" sz="1200" dirty="0">
                <a:latin typeface="Futura Std Book" panose="020B0502020204020303" pitchFamily="34" charset="0"/>
              </a:rPr>
              <a:t>Competitividad (C)       </a:t>
            </a:r>
          </a:p>
        </p:txBody>
      </p:sp>
      <p:sp>
        <p:nvSpPr>
          <p:cNvPr id="17" name="Elipse 16"/>
          <p:cNvSpPr/>
          <p:nvPr/>
        </p:nvSpPr>
        <p:spPr>
          <a:xfrm>
            <a:off x="5117811" y="1521075"/>
            <a:ext cx="123705" cy="145689"/>
          </a:xfrm>
          <a:prstGeom prst="ellipse">
            <a:avLst/>
          </a:prstGeom>
          <a:solidFill>
            <a:srgbClr val="6CB33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Elipse 17"/>
          <p:cNvSpPr/>
          <p:nvPr/>
        </p:nvSpPr>
        <p:spPr>
          <a:xfrm>
            <a:off x="5113240" y="1764952"/>
            <a:ext cx="156411" cy="168443"/>
          </a:xfrm>
          <a:prstGeom prst="ellipse">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CuadroTexto 23"/>
          <p:cNvSpPr txBox="1"/>
          <p:nvPr/>
        </p:nvSpPr>
        <p:spPr>
          <a:xfrm>
            <a:off x="5223145" y="1711761"/>
            <a:ext cx="1631192" cy="276999"/>
          </a:xfrm>
          <a:prstGeom prst="rect">
            <a:avLst/>
          </a:prstGeom>
          <a:noFill/>
        </p:spPr>
        <p:txBody>
          <a:bodyPr wrap="square" rtlCol="0">
            <a:spAutoFit/>
          </a:bodyPr>
          <a:lstStyle/>
          <a:p>
            <a:pPr>
              <a:buClr>
                <a:srgbClr val="6CB33F"/>
              </a:buClr>
            </a:pPr>
            <a:r>
              <a:rPr lang="es-MX" sz="1200" dirty="0">
                <a:latin typeface="Futura Std Book" panose="020B0502020204020303" pitchFamily="34" charset="0"/>
              </a:rPr>
              <a:t> </a:t>
            </a:r>
            <a:r>
              <a:rPr lang="es-MX" sz="1200" dirty="0" smtClean="0">
                <a:latin typeface="Futura Std Book" panose="020B0502020204020303" pitchFamily="34" charset="0"/>
              </a:rPr>
              <a:t>Infraestructura</a:t>
            </a:r>
            <a:r>
              <a:rPr lang="es-MX" sz="1200" dirty="0" smtClean="0">
                <a:latin typeface="Futura Std Book" panose="020B0502020204020303" pitchFamily="34" charset="0"/>
              </a:rPr>
              <a:t> (I)</a:t>
            </a:r>
            <a:endParaRPr lang="es-MX" sz="1200" dirty="0">
              <a:latin typeface="Futura Std Book" panose="020B0502020204020303" pitchFamily="34" charset="0"/>
            </a:endParaRPr>
          </a:p>
        </p:txBody>
      </p:sp>
    </p:spTree>
    <p:extLst>
      <p:ext uri="{BB962C8B-B14F-4D97-AF65-F5344CB8AC3E}">
        <p14:creationId xmlns:p14="http://schemas.microsoft.com/office/powerpoint/2010/main" val="3330544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64077" y="170282"/>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29" name="Título 2"/>
          <p:cNvSpPr txBox="1">
            <a:spLocks/>
          </p:cNvSpPr>
          <p:nvPr/>
        </p:nvSpPr>
        <p:spPr>
          <a:xfrm>
            <a:off x="74815" y="686541"/>
            <a:ext cx="3727970" cy="336977"/>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2200" b="1" dirty="0" smtClean="0">
                <a:effectLst>
                  <a:outerShdw blurRad="38100" dist="38100" dir="2700000" algn="tl">
                    <a:srgbClr val="000000">
                      <a:alpha val="43137"/>
                    </a:srgbClr>
                  </a:outerShdw>
                </a:effectLst>
                <a:latin typeface="Futura Std Book" panose="020B0502020204020303" pitchFamily="34" charset="0"/>
              </a:rPr>
              <a:t>Contribución Parafiscal</a:t>
            </a:r>
            <a:endParaRPr lang="es-CO" sz="2200" b="1" dirty="0">
              <a:solidFill>
                <a:srgbClr val="FFC425"/>
              </a:solidFill>
              <a:effectLst>
                <a:outerShdw blurRad="38100" dist="38100" dir="2700000" algn="tl">
                  <a:srgbClr val="000000">
                    <a:alpha val="43137"/>
                  </a:srgbClr>
                </a:outerShdw>
              </a:effectLst>
              <a:latin typeface="Futura Std Book" panose="020B0502020204020303" pitchFamily="34" charset="0"/>
            </a:endParaRPr>
          </a:p>
        </p:txBody>
      </p:sp>
      <p:sp>
        <p:nvSpPr>
          <p:cNvPr id="32" name="Título 2"/>
          <p:cNvSpPr txBox="1">
            <a:spLocks/>
          </p:cNvSpPr>
          <p:nvPr/>
        </p:nvSpPr>
        <p:spPr>
          <a:xfrm>
            <a:off x="-298970" y="3288385"/>
            <a:ext cx="3727970" cy="336977"/>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2200" b="1" dirty="0" smtClean="0">
                <a:effectLst>
                  <a:outerShdw blurRad="38100" dist="38100" dir="2700000" algn="tl">
                    <a:srgbClr val="000000">
                      <a:alpha val="43137"/>
                    </a:srgbClr>
                  </a:outerShdw>
                </a:effectLst>
                <a:latin typeface="Futura Std Book" panose="020B0502020204020303" pitchFamily="34" charset="0"/>
              </a:rPr>
              <a:t>Programas </a:t>
            </a:r>
            <a:r>
              <a:rPr lang="es-CO" sz="2200" b="1" dirty="0" err="1" smtClean="0">
                <a:effectLst>
                  <a:outerShdw blurRad="38100" dist="38100" dir="2700000" algn="tl">
                    <a:srgbClr val="000000">
                      <a:alpha val="43137"/>
                    </a:srgbClr>
                  </a:outerShdw>
                </a:effectLst>
                <a:latin typeface="Futura Std Book" panose="020B0502020204020303" pitchFamily="34" charset="0"/>
              </a:rPr>
              <a:t>Fontur</a:t>
            </a:r>
            <a:endParaRPr lang="es-CO" sz="2200" b="1" dirty="0">
              <a:solidFill>
                <a:srgbClr val="FFC425"/>
              </a:solidFill>
              <a:effectLst>
                <a:outerShdw blurRad="38100" dist="38100" dir="2700000" algn="tl">
                  <a:srgbClr val="000000">
                    <a:alpha val="43137"/>
                  </a:srgbClr>
                </a:outerShdw>
              </a:effectLst>
              <a:latin typeface="Futura Std Book" panose="020B0502020204020303" pitchFamily="34" charset="0"/>
            </a:endParaRPr>
          </a:p>
        </p:txBody>
      </p:sp>
      <p:pic>
        <p:nvPicPr>
          <p:cNvPr id="36" name="Imagen 35">
            <a:hlinkClick r:id="" action="ppaction://noaction"/>
          </p:cNvPr>
          <p:cNvPicPr>
            <a:picLocks noChangeAspect="1"/>
          </p:cNvPicPr>
          <p:nvPr/>
        </p:nvPicPr>
        <p:blipFill rotWithShape="1">
          <a:blip r:embed="rId3" cstate="print">
            <a:extLst>
              <a:ext uri="{28A0092B-C50C-407E-A947-70E740481C1C}">
                <a14:useLocalDpi xmlns:a14="http://schemas.microsoft.com/office/drawing/2010/main" val="0"/>
              </a:ext>
            </a:extLst>
          </a:blip>
          <a:srcRect l="4931" r="28375" b="56686"/>
          <a:stretch/>
        </p:blipFill>
        <p:spPr>
          <a:xfrm>
            <a:off x="443027" y="7530120"/>
            <a:ext cx="1092918" cy="419938"/>
          </a:xfrm>
          <a:prstGeom prst="rect">
            <a:avLst/>
          </a:prstGeom>
        </p:spPr>
      </p:pic>
      <p:graphicFrame>
        <p:nvGraphicFramePr>
          <p:cNvPr id="14" name="Tabla 13"/>
          <p:cNvGraphicFramePr>
            <a:graphicFrameLocks noGrp="1"/>
          </p:cNvGraphicFramePr>
          <p:nvPr>
            <p:extLst>
              <p:ext uri="{D42A27DB-BD31-4B8C-83A1-F6EECF244321}">
                <p14:modId xmlns:p14="http://schemas.microsoft.com/office/powerpoint/2010/main" val="631694876"/>
              </p:ext>
            </p:extLst>
          </p:nvPr>
        </p:nvGraphicFramePr>
        <p:xfrm>
          <a:off x="1022172" y="2408742"/>
          <a:ext cx="4433630" cy="760848"/>
        </p:xfrm>
        <a:graphic>
          <a:graphicData uri="http://schemas.openxmlformats.org/drawingml/2006/table">
            <a:tbl>
              <a:tblPr/>
              <a:tblGrid>
                <a:gridCol w="1340698"/>
                <a:gridCol w="1023518"/>
                <a:gridCol w="899346"/>
                <a:gridCol w="1170068"/>
              </a:tblGrid>
              <a:tr h="307495">
                <a:tc>
                  <a:txBody>
                    <a:bodyPr/>
                    <a:lstStyle/>
                    <a:p>
                      <a:pPr algn="ctr" rtl="0" fontAlgn="ctr"/>
                      <a:r>
                        <a:rPr lang="es-MX" sz="900" b="1" i="0" u="none" strike="noStrike" dirty="0">
                          <a:solidFill>
                            <a:srgbClr val="000000"/>
                          </a:solidFill>
                          <a:effectLst/>
                          <a:latin typeface="Futura Std Book" panose="020B0502020204020303" pitchFamily="34" charset="0"/>
                        </a:rPr>
                        <a:t>Departamento /</a:t>
                      </a:r>
                      <a:br>
                        <a:rPr lang="es-MX" sz="900" b="1" i="0" u="none" strike="noStrike" dirty="0">
                          <a:solidFill>
                            <a:srgbClr val="000000"/>
                          </a:solidFill>
                          <a:effectLst/>
                          <a:latin typeface="Futura Std Book" panose="020B0502020204020303" pitchFamily="34" charset="0"/>
                        </a:rPr>
                      </a:br>
                      <a:r>
                        <a:rPr lang="es-MX" sz="900" b="1" i="0" u="none" strike="noStrike" dirty="0">
                          <a:solidFill>
                            <a:srgbClr val="000000"/>
                          </a:solidFill>
                          <a:effectLst/>
                          <a:latin typeface="Futura Std Book" panose="020B0502020204020303" pitchFamily="34" charset="0"/>
                        </a:rPr>
                        <a:t>Municipio</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MX" sz="900" b="1" i="0" u="none" strike="noStrike">
                          <a:solidFill>
                            <a:srgbClr val="000000"/>
                          </a:solidFill>
                          <a:effectLst/>
                          <a:latin typeface="Futura Std Book" panose="020B0502020204020303" pitchFamily="34" charset="0"/>
                        </a:rPr>
                        <a:t>2017</a:t>
                      </a:r>
                      <a:br>
                        <a:rPr lang="es-MX" sz="900" b="1" i="0" u="none" strike="noStrike">
                          <a:solidFill>
                            <a:srgbClr val="000000"/>
                          </a:solidFill>
                          <a:effectLst/>
                          <a:latin typeface="Futura Std Book" panose="020B0502020204020303" pitchFamily="34" charset="0"/>
                        </a:rPr>
                      </a:br>
                      <a:r>
                        <a:rPr lang="es-MX" sz="900" b="1" i="0" u="none" strike="noStrike">
                          <a:solidFill>
                            <a:srgbClr val="000000"/>
                          </a:solidFill>
                          <a:effectLst/>
                          <a:latin typeface="Futura Std Book" panose="020B0502020204020303" pitchFamily="34" charset="0"/>
                        </a:rPr>
                        <a:t>ene-dic</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MX" sz="900" b="1" i="0" u="none" strike="noStrike" dirty="0">
                          <a:solidFill>
                            <a:srgbClr val="000000"/>
                          </a:solidFill>
                          <a:effectLst/>
                          <a:latin typeface="Futura Std Book" panose="020B0502020204020303" pitchFamily="34" charset="0"/>
                        </a:rPr>
                        <a:t>2018</a:t>
                      </a:r>
                      <a:br>
                        <a:rPr lang="es-MX" sz="900" b="1" i="0" u="none" strike="noStrike" dirty="0">
                          <a:solidFill>
                            <a:srgbClr val="000000"/>
                          </a:solidFill>
                          <a:effectLst/>
                          <a:latin typeface="Futura Std Book" panose="020B0502020204020303" pitchFamily="34" charset="0"/>
                        </a:rPr>
                      </a:br>
                      <a:r>
                        <a:rPr lang="es-MX" sz="900" b="1" i="0" u="none" strike="noStrike" dirty="0">
                          <a:solidFill>
                            <a:srgbClr val="000000"/>
                          </a:solidFill>
                          <a:effectLst/>
                          <a:latin typeface="Futura Std Book" panose="020B0502020204020303" pitchFamily="34" charset="0"/>
                        </a:rPr>
                        <a:t>ene-dic</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MX" sz="900" b="1" i="0" u="none" strike="noStrike">
                          <a:solidFill>
                            <a:srgbClr val="000000"/>
                          </a:solidFill>
                          <a:effectLst/>
                          <a:latin typeface="Futura Std Book" panose="020B0502020204020303" pitchFamily="34" charset="0"/>
                        </a:rPr>
                        <a:t>Variación %</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3747">
                <a:tc>
                  <a:txBody>
                    <a:bodyPr/>
                    <a:lstStyle/>
                    <a:p>
                      <a:pPr algn="l" fontAlgn="ctr"/>
                      <a:r>
                        <a:rPr lang="es-MX" sz="900" b="1" i="0" u="none" strike="noStrike">
                          <a:solidFill>
                            <a:srgbClr val="000000"/>
                          </a:solidFill>
                          <a:effectLst/>
                          <a:latin typeface="Futura Std Book" panose="020B0502020204020303" pitchFamily="34" charset="0"/>
                        </a:rPr>
                        <a:t>Sucre</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auto"/>
                      <a:r>
                        <a:rPr lang="es-MX" sz="900" b="1" i="0" u="none" strike="noStrike" dirty="0">
                          <a:solidFill>
                            <a:srgbClr val="000000"/>
                          </a:solidFill>
                          <a:effectLst/>
                          <a:latin typeface="Futura Std Book" panose="020B0502020204020303" pitchFamily="34" charset="0"/>
                        </a:rPr>
                        <a:t>$</a:t>
                      </a:r>
                      <a:r>
                        <a:rPr lang="es-MX" sz="900" b="1" i="0" u="none" strike="noStrike" dirty="0" smtClean="0">
                          <a:solidFill>
                            <a:srgbClr val="000000"/>
                          </a:solidFill>
                          <a:effectLst/>
                          <a:latin typeface="Futura Std Book" panose="020B0502020204020303" pitchFamily="34" charset="0"/>
                        </a:rPr>
                        <a:t>73 mlls</a:t>
                      </a:r>
                      <a:endParaRPr lang="es-MX" sz="900" b="1" i="0" u="none" strike="noStrike" dirty="0">
                        <a:solidFill>
                          <a:srgbClr val="000000"/>
                        </a:solidFill>
                        <a:effectLst/>
                        <a:latin typeface="Futura Std Book" panose="020B0502020204020303" pitchFamily="34" charset="0"/>
                      </a:endParaRPr>
                    </a:p>
                  </a:txBody>
                  <a:tcPr marL="8699" marR="8699" marT="86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auto"/>
                      <a:r>
                        <a:rPr lang="es-MX" sz="900" b="1" i="0" u="none" strike="noStrike" dirty="0">
                          <a:solidFill>
                            <a:srgbClr val="000000"/>
                          </a:solidFill>
                          <a:effectLst/>
                          <a:latin typeface="Futura Std Book" panose="020B0502020204020303" pitchFamily="34" charset="0"/>
                        </a:rPr>
                        <a:t>$</a:t>
                      </a:r>
                      <a:r>
                        <a:rPr lang="es-MX" sz="900" b="1" i="0" u="none" strike="noStrike" dirty="0" smtClean="0">
                          <a:solidFill>
                            <a:srgbClr val="000000"/>
                          </a:solidFill>
                          <a:effectLst/>
                          <a:latin typeface="Futura Std Book" panose="020B0502020204020303" pitchFamily="34" charset="0"/>
                        </a:rPr>
                        <a:t>93 mlls</a:t>
                      </a:r>
                      <a:endParaRPr lang="es-MX" sz="900" b="1" i="0" u="none" strike="noStrike" dirty="0">
                        <a:solidFill>
                          <a:srgbClr val="000000"/>
                        </a:solidFill>
                        <a:effectLst/>
                        <a:latin typeface="Futura Std Book" panose="020B0502020204020303" pitchFamily="34" charset="0"/>
                      </a:endParaRPr>
                    </a:p>
                  </a:txBody>
                  <a:tcPr marL="8699" marR="8699" marT="86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s-MX" sz="900" b="1" i="0" u="none" strike="noStrike" dirty="0" smtClean="0">
                          <a:solidFill>
                            <a:srgbClr val="000000"/>
                          </a:solidFill>
                          <a:effectLst/>
                          <a:latin typeface="Futura Std Book" panose="020B0502020204020303" pitchFamily="34" charset="0"/>
                        </a:rPr>
                        <a:t>27%</a:t>
                      </a:r>
                      <a:endParaRPr lang="es-MX" sz="900" b="1" i="0" u="none" strike="noStrike" dirty="0">
                        <a:solidFill>
                          <a:srgbClr val="000000"/>
                        </a:solidFill>
                        <a:effectLst/>
                        <a:latin typeface="Futura Std Book" panose="020B0502020204020303" pitchFamily="34" charset="0"/>
                      </a:endParaRP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r>
              <a:tr h="145655">
                <a:tc>
                  <a:txBody>
                    <a:bodyPr/>
                    <a:lstStyle/>
                    <a:p>
                      <a:pPr algn="l" fontAlgn="ctr"/>
                      <a:r>
                        <a:rPr lang="es-MX" sz="900" b="0" i="0" u="none" strike="noStrike">
                          <a:solidFill>
                            <a:srgbClr val="000000"/>
                          </a:solidFill>
                          <a:effectLst/>
                          <a:latin typeface="Futura Std Book" panose="020B0502020204020303" pitchFamily="34" charset="0"/>
                        </a:rPr>
                        <a:t>Sincelejo</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auto"/>
                      <a:r>
                        <a:rPr lang="es-MX" sz="900" b="0" i="0" u="none" strike="noStrike" dirty="0">
                          <a:solidFill>
                            <a:srgbClr val="000000"/>
                          </a:solidFill>
                          <a:effectLst/>
                          <a:latin typeface="Futura Std Book" panose="020B0502020204020303" pitchFamily="34" charset="0"/>
                        </a:rPr>
                        <a:t>$</a:t>
                      </a:r>
                      <a:r>
                        <a:rPr lang="es-MX" sz="900" b="0" i="0" u="none" strike="noStrike" dirty="0" smtClean="0">
                          <a:solidFill>
                            <a:srgbClr val="000000"/>
                          </a:solidFill>
                          <a:effectLst/>
                          <a:latin typeface="Futura Std Book" panose="020B0502020204020303" pitchFamily="34" charset="0"/>
                        </a:rPr>
                        <a:t>24 mlls</a:t>
                      </a:r>
                      <a:endParaRPr lang="es-MX" sz="900" b="0" i="0" u="none" strike="noStrike" dirty="0">
                        <a:solidFill>
                          <a:srgbClr val="000000"/>
                        </a:solidFill>
                        <a:effectLst/>
                        <a:latin typeface="Futura Std Book" panose="020B0502020204020303" pitchFamily="34" charset="0"/>
                      </a:endParaRPr>
                    </a:p>
                  </a:txBody>
                  <a:tcPr marL="8699" marR="8699" marT="86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auto"/>
                      <a:r>
                        <a:rPr lang="es-MX" sz="900" b="0" i="0" u="none" strike="noStrike" dirty="0">
                          <a:solidFill>
                            <a:srgbClr val="000000"/>
                          </a:solidFill>
                          <a:effectLst/>
                          <a:latin typeface="Futura Std Book" panose="020B0502020204020303" pitchFamily="34" charset="0"/>
                        </a:rPr>
                        <a:t>$</a:t>
                      </a:r>
                      <a:r>
                        <a:rPr lang="es-MX" sz="900" b="0" i="0" u="none" strike="noStrike" dirty="0" smtClean="0">
                          <a:solidFill>
                            <a:srgbClr val="000000"/>
                          </a:solidFill>
                          <a:effectLst/>
                          <a:latin typeface="Futura Std Book" panose="020B0502020204020303" pitchFamily="34" charset="0"/>
                        </a:rPr>
                        <a:t>38 mlls</a:t>
                      </a:r>
                      <a:endParaRPr lang="es-MX" sz="900" b="0" i="0" u="none" strike="noStrike" dirty="0">
                        <a:solidFill>
                          <a:srgbClr val="000000"/>
                        </a:solidFill>
                        <a:effectLst/>
                        <a:latin typeface="Futura Std Book" panose="020B0502020204020303" pitchFamily="34" charset="0"/>
                      </a:endParaRPr>
                    </a:p>
                  </a:txBody>
                  <a:tcPr marL="8699" marR="8699" marT="86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MX" sz="900" b="0" i="0" u="none" strike="noStrike" dirty="0">
                          <a:solidFill>
                            <a:srgbClr val="000000"/>
                          </a:solidFill>
                          <a:effectLst/>
                          <a:latin typeface="Futura Std Book" panose="020B0502020204020303" pitchFamily="34" charset="0"/>
                        </a:rPr>
                        <a:t>56</a:t>
                      </a:r>
                      <a:r>
                        <a:rPr lang="es-MX" sz="900" b="0" i="0" u="none" strike="noStrike" dirty="0" smtClean="0">
                          <a:solidFill>
                            <a:srgbClr val="000000"/>
                          </a:solidFill>
                          <a:effectLst/>
                          <a:latin typeface="Futura Std Book" panose="020B0502020204020303" pitchFamily="34" charset="0"/>
                        </a:rPr>
                        <a:t>%</a:t>
                      </a:r>
                      <a:endParaRPr lang="es-MX" sz="900" b="0" i="0" u="none" strike="noStrike" dirty="0">
                        <a:solidFill>
                          <a:srgbClr val="000000"/>
                        </a:solidFill>
                        <a:effectLst/>
                        <a:latin typeface="Futura Std Book" panose="020B0502020204020303" pitchFamily="34" charset="0"/>
                      </a:endParaRP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3747">
                <a:tc>
                  <a:txBody>
                    <a:bodyPr/>
                    <a:lstStyle/>
                    <a:p>
                      <a:pPr algn="l" fontAlgn="ctr"/>
                      <a:r>
                        <a:rPr lang="es-MX" sz="900" b="0" i="0" u="none" strike="noStrike">
                          <a:solidFill>
                            <a:srgbClr val="000000"/>
                          </a:solidFill>
                          <a:effectLst/>
                          <a:latin typeface="Futura Std Book" panose="020B0502020204020303" pitchFamily="34" charset="0"/>
                        </a:rPr>
                        <a:t>Coveñas</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auto"/>
                      <a:r>
                        <a:rPr lang="es-MX" sz="900" b="1" i="0" u="none" strike="noStrike" dirty="0">
                          <a:solidFill>
                            <a:srgbClr val="000000"/>
                          </a:solidFill>
                          <a:effectLst/>
                          <a:latin typeface="Futura Std Book" panose="020B0502020204020303" pitchFamily="34" charset="0"/>
                        </a:rPr>
                        <a:t>$</a:t>
                      </a:r>
                      <a:r>
                        <a:rPr lang="es-MX" sz="900" b="1" i="0" u="none" strike="noStrike" dirty="0" smtClean="0">
                          <a:solidFill>
                            <a:srgbClr val="000000"/>
                          </a:solidFill>
                          <a:effectLst/>
                          <a:latin typeface="Futura Std Book" panose="020B0502020204020303" pitchFamily="34" charset="0"/>
                        </a:rPr>
                        <a:t>16 mlls</a:t>
                      </a:r>
                      <a:endParaRPr lang="es-MX" sz="900" b="1" i="0" u="none" strike="noStrike" dirty="0">
                        <a:solidFill>
                          <a:srgbClr val="000000"/>
                        </a:solidFill>
                        <a:effectLst/>
                        <a:latin typeface="Futura Std Book" panose="020B0502020204020303" pitchFamily="34" charset="0"/>
                      </a:endParaRPr>
                    </a:p>
                  </a:txBody>
                  <a:tcPr marL="8699" marR="8699" marT="86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auto"/>
                      <a:r>
                        <a:rPr lang="es-MX" sz="900" b="1" i="0" u="none" strike="noStrike" dirty="0">
                          <a:solidFill>
                            <a:srgbClr val="000000"/>
                          </a:solidFill>
                          <a:effectLst/>
                          <a:latin typeface="Futura Std Book" panose="020B0502020204020303" pitchFamily="34" charset="0"/>
                        </a:rPr>
                        <a:t>$</a:t>
                      </a:r>
                      <a:r>
                        <a:rPr lang="es-MX" sz="900" b="1" i="0" u="none" strike="noStrike" dirty="0" smtClean="0">
                          <a:solidFill>
                            <a:srgbClr val="000000"/>
                          </a:solidFill>
                          <a:effectLst/>
                          <a:latin typeface="Futura Std Book" panose="020B0502020204020303" pitchFamily="34" charset="0"/>
                        </a:rPr>
                        <a:t>23 mlls</a:t>
                      </a:r>
                      <a:endParaRPr lang="es-MX" sz="900" b="1" i="0" u="none" strike="noStrike" dirty="0">
                        <a:solidFill>
                          <a:srgbClr val="000000"/>
                        </a:solidFill>
                        <a:effectLst/>
                        <a:latin typeface="Futura Std Book" panose="020B0502020204020303" pitchFamily="34" charset="0"/>
                      </a:endParaRPr>
                    </a:p>
                  </a:txBody>
                  <a:tcPr marL="8699" marR="8699" marT="86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MX" sz="900" b="0" i="0" u="none" strike="noStrike" dirty="0">
                          <a:solidFill>
                            <a:srgbClr val="000000"/>
                          </a:solidFill>
                          <a:effectLst/>
                          <a:latin typeface="Futura Std Book" panose="020B0502020204020303" pitchFamily="34" charset="0"/>
                        </a:rPr>
                        <a:t>49%</a:t>
                      </a:r>
                    </a:p>
                  </a:txBody>
                  <a:tcPr marL="8699" marR="8699" marT="86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2" name="Rectángulo 1"/>
          <p:cNvSpPr/>
          <p:nvPr/>
        </p:nvSpPr>
        <p:spPr>
          <a:xfrm>
            <a:off x="0" y="1154782"/>
            <a:ext cx="3429000" cy="646331"/>
          </a:xfrm>
          <a:prstGeom prst="rect">
            <a:avLst/>
          </a:prstGeom>
        </p:spPr>
        <p:txBody>
          <a:bodyPr>
            <a:spAutoFit/>
          </a:bodyPr>
          <a:lstStyle/>
          <a:p>
            <a:pPr algn="ctr"/>
            <a:r>
              <a:rPr lang="es-CO" b="1" dirty="0" smtClean="0">
                <a:latin typeface="Futura Std Book" panose="020B0502020204020303" pitchFamily="34" charset="0"/>
              </a:rPr>
              <a:t>Recaudo Nacional</a:t>
            </a:r>
          </a:p>
          <a:p>
            <a:pPr algn="ctr"/>
            <a:r>
              <a:rPr lang="es-CO" b="1" dirty="0" smtClean="0">
                <a:latin typeface="Futura Std Book" panose="020B0502020204020303" pitchFamily="34" charset="0"/>
              </a:rPr>
              <a:t> $76.418 mlls</a:t>
            </a:r>
            <a:endParaRPr lang="es-CO" b="1" dirty="0">
              <a:latin typeface="Futura Std Book" panose="020B0502020204020303" pitchFamily="34" charset="0"/>
            </a:endParaRPr>
          </a:p>
        </p:txBody>
      </p:sp>
      <p:sp>
        <p:nvSpPr>
          <p:cNvPr id="3" name="Rectángulo 2"/>
          <p:cNvSpPr/>
          <p:nvPr/>
        </p:nvSpPr>
        <p:spPr>
          <a:xfrm>
            <a:off x="3238987" y="1146161"/>
            <a:ext cx="3429000" cy="954107"/>
          </a:xfrm>
          <a:prstGeom prst="rect">
            <a:avLst/>
          </a:prstGeom>
        </p:spPr>
        <p:txBody>
          <a:bodyPr>
            <a:spAutoFit/>
          </a:bodyPr>
          <a:lstStyle/>
          <a:p>
            <a:pPr algn="ctr"/>
            <a:r>
              <a:rPr lang="es-CO" b="1" dirty="0" smtClean="0">
                <a:latin typeface="Futura Std Book" panose="020B0502020204020303" pitchFamily="34" charset="0"/>
              </a:rPr>
              <a:t>Recaudo Departamental </a:t>
            </a:r>
          </a:p>
          <a:p>
            <a:pPr algn="ctr"/>
            <a:r>
              <a:rPr lang="es-CO" b="1" dirty="0" smtClean="0">
                <a:latin typeface="Futura Std Book" panose="020B0502020204020303" pitchFamily="34" charset="0"/>
              </a:rPr>
              <a:t> Sucre: $93 mlls</a:t>
            </a:r>
          </a:p>
          <a:p>
            <a:pPr algn="ctr"/>
            <a:r>
              <a:rPr lang="es-CO" b="1" dirty="0" smtClean="0">
                <a:latin typeface="Futura Std Book" panose="020B0502020204020303" pitchFamily="34" charset="0"/>
              </a:rPr>
              <a:t> </a:t>
            </a:r>
            <a:r>
              <a:rPr lang="es-CO" sz="2000" b="1" dirty="0" smtClean="0">
                <a:latin typeface="Futura Std Book" panose="020B0502020204020303" pitchFamily="34" charset="0"/>
              </a:rPr>
              <a:t>0.12%</a:t>
            </a:r>
            <a:endParaRPr lang="es-CO" sz="2000" b="1" dirty="0">
              <a:latin typeface="Futura Std Book" panose="020B0502020204020303" pitchFamily="34" charset="0"/>
            </a:endParaRPr>
          </a:p>
        </p:txBody>
      </p:sp>
      <p:sp>
        <p:nvSpPr>
          <p:cNvPr id="4" name="Rectángulo 3"/>
          <p:cNvSpPr/>
          <p:nvPr/>
        </p:nvSpPr>
        <p:spPr>
          <a:xfrm>
            <a:off x="272943" y="3933836"/>
            <a:ext cx="6333059" cy="2677656"/>
          </a:xfrm>
          <a:prstGeom prst="rect">
            <a:avLst/>
          </a:prstGeom>
        </p:spPr>
        <p:txBody>
          <a:bodyPr wrap="square">
            <a:spAutoFit/>
          </a:bodyPr>
          <a:lstStyle/>
          <a:p>
            <a:pPr algn="just"/>
            <a:r>
              <a:rPr lang="es-CO" sz="1200" dirty="0" smtClean="0">
                <a:latin typeface="Futura Std Book" panose="020B0502020204020303" pitchFamily="34" charset="0"/>
              </a:rPr>
              <a:t>	Red Nacional de PIT: </a:t>
            </a:r>
            <a:r>
              <a:rPr lang="es-CO" sz="1200" b="1" dirty="0" smtClean="0">
                <a:latin typeface="Futura Std Book" panose="020B0502020204020303" pitchFamily="34" charset="0"/>
              </a:rPr>
              <a:t>112</a:t>
            </a:r>
            <a:r>
              <a:rPr lang="es-CO" sz="1200" dirty="0" smtClean="0">
                <a:latin typeface="Futura Std Book" panose="020B0502020204020303" pitchFamily="34" charset="0"/>
              </a:rPr>
              <a:t> puntos instalados a nivel nacional</a:t>
            </a:r>
          </a:p>
          <a:p>
            <a:pPr algn="just"/>
            <a:r>
              <a:rPr lang="es-CO" sz="1200" dirty="0" smtClean="0">
                <a:latin typeface="Futura Std Book" panose="020B0502020204020303" pitchFamily="34" charset="0"/>
              </a:rPr>
              <a:t>	Sucre: 2 PIT</a:t>
            </a:r>
          </a:p>
          <a:p>
            <a:endParaRPr lang="es-CO" sz="1200" dirty="0" smtClean="0">
              <a:latin typeface="Futura Std Book" panose="020B0502020204020303" pitchFamily="34" charset="0"/>
            </a:endParaRPr>
          </a:p>
          <a:p>
            <a:r>
              <a:rPr lang="es-CO" sz="1200" b="1" dirty="0" smtClean="0">
                <a:latin typeface="Futura Std Book" panose="020B0502020204020303" pitchFamily="34" charset="0"/>
              </a:rPr>
              <a:t>Sincelejo (1)</a:t>
            </a:r>
            <a:endParaRPr lang="es-CO" sz="1200" dirty="0" smtClean="0">
              <a:latin typeface="Futura Std Book" panose="020B0502020204020303" pitchFamily="34" charset="0"/>
            </a:endParaRPr>
          </a:p>
          <a:p>
            <a:r>
              <a:rPr lang="es-CO" sz="1200" dirty="0" smtClean="0">
                <a:latin typeface="Futura Std Book" panose="020B0502020204020303" pitchFamily="34" charset="0"/>
              </a:rPr>
              <a:t>Ubicación: PIT exterior Plaza Majagual</a:t>
            </a:r>
          </a:p>
          <a:p>
            <a:r>
              <a:rPr lang="es-CO" sz="1200" dirty="0" smtClean="0">
                <a:latin typeface="Futura Std Book" panose="020B0502020204020303" pitchFamily="34" charset="0"/>
              </a:rPr>
              <a:t>Estado del PIT: cerrado por finalización contrato de trabajo informador(a).</a:t>
            </a:r>
          </a:p>
          <a:p>
            <a:r>
              <a:rPr lang="es-CO" sz="1200" dirty="0" smtClean="0">
                <a:latin typeface="Futura Std Book" panose="020B0502020204020303" pitchFamily="34" charset="0"/>
              </a:rPr>
              <a:t>Fecha de instalación: noviembre de 2013</a:t>
            </a:r>
          </a:p>
          <a:p>
            <a:r>
              <a:rPr lang="es-CO" sz="1200" dirty="0" smtClean="0">
                <a:latin typeface="Futura Std Book" panose="020B0502020204020303" pitchFamily="34" charset="0"/>
              </a:rPr>
              <a:t>Valor inversión: $45 </a:t>
            </a:r>
            <a:r>
              <a:rPr lang="es-CO" sz="1200" dirty="0" err="1" smtClean="0">
                <a:latin typeface="Futura Std Book" panose="020B0502020204020303" pitchFamily="34" charset="0"/>
              </a:rPr>
              <a:t>mlls</a:t>
            </a:r>
            <a:endParaRPr lang="es-CO" sz="1200" dirty="0" smtClean="0">
              <a:latin typeface="Futura Std Book" panose="020B0502020204020303" pitchFamily="34" charset="0"/>
            </a:endParaRPr>
          </a:p>
          <a:p>
            <a:endParaRPr lang="es-CO" sz="1200" dirty="0" smtClean="0">
              <a:latin typeface="Futura Std Book" panose="020B0502020204020303" pitchFamily="34" charset="0"/>
            </a:endParaRPr>
          </a:p>
          <a:p>
            <a:r>
              <a:rPr lang="es-CO" sz="1200" b="1" dirty="0" smtClean="0">
                <a:latin typeface="Futura Std Book" panose="020B0502020204020303" pitchFamily="34" charset="0"/>
              </a:rPr>
              <a:t>Santiago de Tolú (1)</a:t>
            </a:r>
            <a:endParaRPr lang="es-CO" sz="1200" dirty="0" smtClean="0">
              <a:latin typeface="Futura Std Book" panose="020B0502020204020303" pitchFamily="34" charset="0"/>
            </a:endParaRPr>
          </a:p>
          <a:p>
            <a:r>
              <a:rPr lang="es-CO" sz="1200" dirty="0" smtClean="0">
                <a:latin typeface="Futura Std Book" panose="020B0502020204020303" pitchFamily="34" charset="0"/>
              </a:rPr>
              <a:t>Ubicación: PIT local Terminal de Transportes </a:t>
            </a:r>
          </a:p>
          <a:p>
            <a:r>
              <a:rPr lang="es-CO" sz="1200" dirty="0" smtClean="0">
                <a:latin typeface="Futura Std Book" panose="020B0502020204020303" pitchFamily="34" charset="0"/>
              </a:rPr>
              <a:t>Estado del PT: en funcionamiento, sin novedad</a:t>
            </a:r>
          </a:p>
          <a:p>
            <a:r>
              <a:rPr lang="es-CO" sz="1200" dirty="0" smtClean="0">
                <a:latin typeface="Futura Std Book" panose="020B0502020204020303" pitchFamily="34" charset="0"/>
              </a:rPr>
              <a:t>Fecha de instalación: septiembre de 2013</a:t>
            </a:r>
          </a:p>
          <a:p>
            <a:r>
              <a:rPr lang="es-CO" sz="1200" dirty="0" smtClean="0">
                <a:latin typeface="Futura Std Book" panose="020B0502020204020303" pitchFamily="34" charset="0"/>
              </a:rPr>
              <a:t>Valor inversión: $49 </a:t>
            </a:r>
            <a:r>
              <a:rPr lang="es-CO" sz="1200" dirty="0" err="1" smtClean="0">
                <a:latin typeface="Futura Std Book" panose="020B0502020204020303" pitchFamily="34" charset="0"/>
              </a:rPr>
              <a:t>mlls</a:t>
            </a:r>
            <a:endParaRPr lang="es-CO" sz="1200" dirty="0">
              <a:latin typeface="Futura Std Book" panose="020B0502020204020303" pitchFamily="34" charset="0"/>
            </a:endParaRPr>
          </a:p>
        </p:txBody>
      </p:sp>
      <p:sp>
        <p:nvSpPr>
          <p:cNvPr id="5" name="Rectángulo 4"/>
          <p:cNvSpPr/>
          <p:nvPr/>
        </p:nvSpPr>
        <p:spPr>
          <a:xfrm>
            <a:off x="458897" y="7104632"/>
            <a:ext cx="6209090" cy="1200329"/>
          </a:xfrm>
          <a:prstGeom prst="rect">
            <a:avLst/>
          </a:prstGeom>
        </p:spPr>
        <p:txBody>
          <a:bodyPr wrap="square">
            <a:spAutoFit/>
          </a:bodyPr>
          <a:lstStyle/>
          <a:p>
            <a:pPr marL="1543050" lvl="3" indent="-171450">
              <a:buFont typeface="Wingdings" panose="05000000000000000000" pitchFamily="2" charset="2"/>
              <a:buChar char="ü"/>
            </a:pPr>
            <a:r>
              <a:rPr lang="es-ES" sz="1200" b="1" dirty="0" smtClean="0">
                <a:latin typeface="Futura Std Book" panose="020B0502020204020303" pitchFamily="34" charset="0"/>
              </a:rPr>
              <a:t>Aliados</a:t>
            </a:r>
            <a:r>
              <a:rPr lang="es-ES" sz="1200" dirty="0" smtClean="0">
                <a:latin typeface="Futura Std Book" panose="020B0502020204020303" pitchFamily="34" charset="0"/>
              </a:rPr>
              <a:t>, empresas aliadas que ofrecen beneficios</a:t>
            </a:r>
          </a:p>
          <a:p>
            <a:r>
              <a:rPr lang="es-ES" sz="1200" dirty="0" smtClean="0">
                <a:latin typeface="Futura Std Book" panose="020B0502020204020303" pitchFamily="34" charset="0"/>
              </a:rPr>
              <a:t>     		Nacional: 985</a:t>
            </a:r>
          </a:p>
          <a:p>
            <a:r>
              <a:rPr lang="es-ES" sz="1200" dirty="0" smtClean="0">
                <a:latin typeface="Futura Std Book" panose="020B0502020204020303" pitchFamily="34" charset="0"/>
              </a:rPr>
              <a:t>     		Sucre: 5</a:t>
            </a:r>
          </a:p>
          <a:p>
            <a:pPr marL="1543050" lvl="3" indent="-171450" algn="just">
              <a:buFont typeface="Wingdings" panose="05000000000000000000" pitchFamily="2" charset="2"/>
              <a:buChar char="ü"/>
            </a:pPr>
            <a:r>
              <a:rPr lang="es-ES" sz="1200" b="1" dirty="0" smtClean="0">
                <a:latin typeface="Futura Std Book" panose="020B0502020204020303" pitchFamily="34" charset="0"/>
              </a:rPr>
              <a:t>Jóvenes</a:t>
            </a:r>
            <a:r>
              <a:rPr lang="es-ES" sz="1200" dirty="0" smtClean="0">
                <a:latin typeface="Futura Std Book" panose="020B0502020204020303" pitchFamily="34" charset="0"/>
              </a:rPr>
              <a:t> inscritos beneficiarios del programa Tarjeta Joven</a:t>
            </a:r>
            <a:endParaRPr lang="es-CO" sz="1200" dirty="0" smtClean="0"/>
          </a:p>
          <a:p>
            <a:pPr algn="just"/>
            <a:r>
              <a:rPr lang="es-ES" sz="1200" dirty="0" smtClean="0">
                <a:latin typeface="Futura Std Book" panose="020B0502020204020303" pitchFamily="34" charset="0"/>
              </a:rPr>
              <a:t>           		Nacional :262.903 </a:t>
            </a:r>
          </a:p>
          <a:p>
            <a:pPr algn="just"/>
            <a:r>
              <a:rPr lang="es-ES" sz="1200" dirty="0" smtClean="0">
                <a:latin typeface="Futura Std Book" panose="020B0502020204020303" pitchFamily="34" charset="0"/>
              </a:rPr>
              <a:t>           		Sucre: 1.827</a:t>
            </a:r>
            <a:endParaRPr lang="es-ES" sz="1200" dirty="0">
              <a:latin typeface="Futura Std Book" panose="020B0502020204020303" pitchFamily="34" charset="0"/>
            </a:endParaRPr>
          </a:p>
        </p:txBody>
      </p:sp>
      <p:pic>
        <p:nvPicPr>
          <p:cNvPr id="21" name="30 Imagen">
            <a:hlinkClick r:id="" action="ppaction://noaction"/>
          </p:cNvPr>
          <p:cNvPicPr>
            <a:picLocks noChangeAspect="1"/>
          </p:cNvPicPr>
          <p:nvPr/>
        </p:nvPicPr>
        <p:blipFill>
          <a:blip r:embed="rId4" cstate="print">
            <a:extLst>
              <a:ext uri="{BEBA8EAE-BF5A-486C-A8C5-ECC9F3942E4B}">
                <a14:imgProps xmlns:a14="http://schemas.microsoft.com/office/drawing/2010/main">
                  <a14:imgLayer r:embed="rId5">
                    <a14:imgEffect>
                      <a14:backgroundRemoval t="0" b="100000" l="0" r="100000">
                        <a14:foregroundMark x1="53564" y1="52818" x2="53564" y2="52818"/>
                        <a14:foregroundMark x1="54582" y1="25678" x2="46232" y2="25678"/>
                        <a14:foregroundMark x1="37475" y1="39457" x2="56415" y2="39666"/>
                        <a14:foregroundMark x1="50305" y1="76827" x2="48676" y2="42797"/>
                        <a14:foregroundMark x1="15886" y1="26931" x2="15886" y2="26931"/>
                        <a14:foregroundMark x1="58248" y1="91232" x2="58248" y2="91232"/>
                        <a14:foregroundMark x1="84929" y1="76200" x2="84929" y2="76200"/>
                        <a14:foregroundMark x1="47047" y1="10021" x2="47047" y2="10021"/>
                        <a14:foregroundMark x1="31976" y1="13152" x2="31976" y2="13152"/>
                        <a14:foregroundMark x1="18737" y1="21086" x2="18737" y2="21086"/>
                        <a14:foregroundMark x1="85743" y1="25052" x2="85743" y2="25052"/>
                        <a14:foregroundMark x1="84929" y1="35699" x2="84929" y2="35699"/>
                        <a14:foregroundMark x1="89613" y1="40710" x2="89613" y2="40710"/>
                        <a14:foregroundMark x1="88187" y1="43006" x2="88187" y2="43006"/>
                        <a14:foregroundMark x1="90835" y1="41754" x2="90835" y2="41754"/>
                        <a14:foregroundMark x1="82892" y1="32359" x2="82892" y2="32359"/>
                        <a14:foregroundMark x1="79633" y1="25261" x2="79633" y2="25261"/>
                        <a14:foregroundMark x1="74134" y1="15658" x2="74134" y2="15658"/>
                        <a14:foregroundMark x1="72098" y1="16701" x2="72098" y2="16701"/>
                        <a14:foregroundMark x1="62933" y1="8977" x2="62933" y2="8977"/>
                        <a14:foregroundMark x1="65988" y1="12526" x2="65988" y2="12526"/>
                        <a14:foregroundMark x1="68635" y1="15866" x2="68635" y2="15866"/>
                        <a14:foregroundMark x1="55193" y1="12317" x2="55193" y2="12317"/>
                        <a14:foregroundMark x1="45214" y1="9395" x2="45214" y2="9395"/>
                        <a14:foregroundMark x1="42770" y1="11065" x2="42770" y2="11065"/>
                        <a14:foregroundMark x1="36456" y1="11900" x2="36456" y2="11900"/>
                        <a14:foregroundMark x1="22200" y1="16075" x2="22200" y2="16075"/>
                        <a14:foregroundMark x1="9165" y1="36326" x2="11609" y2="29228"/>
                        <a14:foregroundMark x1="10183" y1="43424" x2="12220" y2="37787"/>
                        <a14:foregroundMark x1="14257" y1="28392" x2="21385" y2="21294"/>
                        <a14:foregroundMark x1="25255" y1="18998" x2="35031" y2="13570"/>
                        <a14:foregroundMark x1="78615" y1="82046" x2="87984" y2="68894"/>
                        <a14:foregroundMark x1="68432" y1="88935" x2="76986" y2="83925"/>
                        <a14:foregroundMark x1="57230" y1="92693" x2="65784" y2="90188"/>
                        <a14:foregroundMark x1="46843" y1="92276" x2="55193" y2="92067"/>
                        <a14:foregroundMark x1="44807" y1="88309" x2="44807" y2="88309"/>
                        <a14:foregroundMark x1="15071" y1="74739" x2="15071" y2="74739"/>
                        <a14:foregroundMark x1="12831" y1="71399" x2="24236" y2="81420"/>
                        <a14:foregroundMark x1="14868" y1="68894" x2="11405" y2="70772"/>
                        <a14:foregroundMark x1="26884" y1="84760" x2="35234" y2="87683"/>
                      </a14:backgroundRemoval>
                    </a14:imgEffect>
                  </a14:imgLayer>
                </a14:imgProps>
              </a:ext>
              <a:ext uri="{28A0092B-C50C-407E-A947-70E740481C1C}">
                <a14:useLocalDpi xmlns:a14="http://schemas.microsoft.com/office/drawing/2010/main" val="0"/>
              </a:ext>
            </a:extLst>
          </a:blip>
          <a:srcRect/>
          <a:stretch>
            <a:fillRect/>
          </a:stretch>
        </p:blipFill>
        <p:spPr bwMode="auto">
          <a:xfrm>
            <a:off x="443027" y="4017331"/>
            <a:ext cx="460356" cy="471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arcador de número de diapositiva 5"/>
          <p:cNvSpPr>
            <a:spLocks noGrp="1"/>
          </p:cNvSpPr>
          <p:nvPr>
            <p:ph type="sldNum" sz="quarter" idx="12"/>
          </p:nvPr>
        </p:nvSpPr>
        <p:spPr/>
        <p:txBody>
          <a:bodyPr/>
          <a:lstStyle/>
          <a:p>
            <a:fld id="{D4592631-BB0D-4440-8A6C-1E72DCE6E35C}" type="slidenum">
              <a:rPr lang="en-US" smtClean="0"/>
              <a:t>6</a:t>
            </a:fld>
            <a:endParaRPr lang="en-US"/>
          </a:p>
        </p:txBody>
      </p:sp>
      <p:sp>
        <p:nvSpPr>
          <p:cNvPr id="7" name="Rectángulo 6"/>
          <p:cNvSpPr/>
          <p:nvPr/>
        </p:nvSpPr>
        <p:spPr>
          <a:xfrm>
            <a:off x="203691" y="3704287"/>
            <a:ext cx="6471561" cy="276999"/>
          </a:xfrm>
          <a:prstGeom prst="rect">
            <a:avLst/>
          </a:prstGeom>
        </p:spPr>
        <p:txBody>
          <a:bodyPr wrap="square">
            <a:spAutoFit/>
          </a:bodyPr>
          <a:lstStyle/>
          <a:p>
            <a:r>
              <a:rPr lang="es-CO" sz="1200" b="1" u="sng" dirty="0">
                <a:latin typeface="Futura Std Book" panose="020B0502020204020303" pitchFamily="34" charset="0"/>
              </a:rPr>
              <a:t>1. Red Nacional de Puntos de Información Turística </a:t>
            </a:r>
            <a:endParaRPr lang="es-CO" sz="1200" dirty="0"/>
          </a:p>
        </p:txBody>
      </p:sp>
      <p:sp>
        <p:nvSpPr>
          <p:cNvPr id="8" name="Rectángulo 7"/>
          <p:cNvSpPr/>
          <p:nvPr/>
        </p:nvSpPr>
        <p:spPr>
          <a:xfrm>
            <a:off x="-1135164" y="6831146"/>
            <a:ext cx="4249300" cy="276999"/>
          </a:xfrm>
          <a:prstGeom prst="rect">
            <a:avLst/>
          </a:prstGeom>
        </p:spPr>
        <p:txBody>
          <a:bodyPr wrap="square">
            <a:spAutoFit/>
          </a:bodyPr>
          <a:lstStyle/>
          <a:p>
            <a:pPr lvl="3"/>
            <a:r>
              <a:rPr lang="es-ES" sz="1200" b="1" u="sng" dirty="0">
                <a:latin typeface="Futura Std Book" panose="020B0502020204020303" pitchFamily="34" charset="0"/>
              </a:rPr>
              <a:t>2. Tarjeta Joven</a:t>
            </a:r>
          </a:p>
        </p:txBody>
      </p:sp>
      <p:sp>
        <p:nvSpPr>
          <p:cNvPr id="15" name="CuadroTexto 14"/>
          <p:cNvSpPr txBox="1"/>
          <p:nvPr/>
        </p:nvSpPr>
        <p:spPr>
          <a:xfrm>
            <a:off x="5808990" y="608206"/>
            <a:ext cx="951559" cy="246221"/>
          </a:xfrm>
          <a:prstGeom prst="rect">
            <a:avLst/>
          </a:prstGeom>
          <a:noFill/>
        </p:spPr>
        <p:txBody>
          <a:bodyPr wrap="square" rtlCol="0">
            <a:spAutoFit/>
          </a:bodyPr>
          <a:lstStyle/>
          <a:p>
            <a:r>
              <a:rPr lang="es-CO" sz="1000" dirty="0" smtClean="0">
                <a:latin typeface="Futura Std Book" panose="020B0502020204020303" pitchFamily="34" charset="0"/>
              </a:rPr>
              <a:t>31-ene-2019</a:t>
            </a:r>
            <a:endParaRPr lang="es-CO" sz="1000" dirty="0">
              <a:latin typeface="Futura Std Book" panose="020B0502020204020303" pitchFamily="34" charset="0"/>
            </a:endParaRPr>
          </a:p>
        </p:txBody>
      </p:sp>
      <p:sp>
        <p:nvSpPr>
          <p:cNvPr id="17" name="24 CuadroTexto"/>
          <p:cNvSpPr txBox="1"/>
          <p:nvPr/>
        </p:nvSpPr>
        <p:spPr>
          <a:xfrm>
            <a:off x="86564" y="114264"/>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spTree>
    <p:extLst>
      <p:ext uri="{BB962C8B-B14F-4D97-AF65-F5344CB8AC3E}">
        <p14:creationId xmlns:p14="http://schemas.microsoft.com/office/powerpoint/2010/main" val="425331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500" fill="hold"/>
                                        <p:tgtEl>
                                          <p:spTgt spid="36"/>
                                        </p:tgtEl>
                                        <p:attrNameLst>
                                          <p:attrName>ppt_w</p:attrName>
                                        </p:attrNameLst>
                                      </p:cBhvr>
                                      <p:tavLst>
                                        <p:tav tm="0">
                                          <p:val>
                                            <p:fltVal val="0"/>
                                          </p:val>
                                        </p:tav>
                                        <p:tav tm="100000">
                                          <p:val>
                                            <p:strVal val="#ppt_w"/>
                                          </p:val>
                                        </p:tav>
                                      </p:tavLst>
                                    </p:anim>
                                    <p:anim calcmode="lin" valueType="num">
                                      <p:cBhvr>
                                        <p:cTn id="8" dur="500" fill="hold"/>
                                        <p:tgtEl>
                                          <p:spTgt spid="36"/>
                                        </p:tgtEl>
                                        <p:attrNameLst>
                                          <p:attrName>ppt_h</p:attrName>
                                        </p:attrNameLst>
                                      </p:cBhvr>
                                      <p:tavLst>
                                        <p:tav tm="0">
                                          <p:val>
                                            <p:fltVal val="0"/>
                                          </p:val>
                                        </p:tav>
                                        <p:tav tm="100000">
                                          <p:val>
                                            <p:strVal val="#ppt_h"/>
                                          </p:val>
                                        </p:tav>
                                      </p:tavLst>
                                    </p:anim>
                                    <p:animEffect transition="in" filter="fade">
                                      <p:cBhvr>
                                        <p:cTn id="9" dur="500"/>
                                        <p:tgtEl>
                                          <p:spTgt spid="36"/>
                                        </p:tgtEl>
                                      </p:cBhvr>
                                    </p:animEffect>
                                  </p:childTnLst>
                                </p:cTn>
                              </p:par>
                              <p:par>
                                <p:cTn id="10" presetID="53" presetClass="entr" presetSubtype="16" fill="hold" nodeType="with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p:cTn id="12" dur="500" fill="hold"/>
                                        <p:tgtEl>
                                          <p:spTgt spid="21"/>
                                        </p:tgtEl>
                                        <p:attrNameLst>
                                          <p:attrName>ppt_w</p:attrName>
                                        </p:attrNameLst>
                                      </p:cBhvr>
                                      <p:tavLst>
                                        <p:tav tm="0">
                                          <p:val>
                                            <p:fltVal val="0"/>
                                          </p:val>
                                        </p:tav>
                                        <p:tav tm="100000">
                                          <p:val>
                                            <p:strVal val="#ppt_w"/>
                                          </p:val>
                                        </p:tav>
                                      </p:tavLst>
                                    </p:anim>
                                    <p:anim calcmode="lin" valueType="num">
                                      <p:cBhvr>
                                        <p:cTn id="13" dur="500" fill="hold"/>
                                        <p:tgtEl>
                                          <p:spTgt spid="21"/>
                                        </p:tgtEl>
                                        <p:attrNameLst>
                                          <p:attrName>ppt_h</p:attrName>
                                        </p:attrNameLst>
                                      </p:cBhvr>
                                      <p:tavLst>
                                        <p:tav tm="0">
                                          <p:val>
                                            <p:fltVal val="0"/>
                                          </p:val>
                                        </p:tav>
                                        <p:tav tm="100000">
                                          <p:val>
                                            <p:strVal val="#ppt_h"/>
                                          </p:val>
                                        </p:tav>
                                      </p:tavLst>
                                    </p:anim>
                                    <p:animEffect transition="in" filter="fade">
                                      <p:cBhvr>
                                        <p:cTn id="1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ángulo 106"/>
          <p:cNvSpPr/>
          <p:nvPr/>
        </p:nvSpPr>
        <p:spPr>
          <a:xfrm>
            <a:off x="205146" y="983298"/>
            <a:ext cx="6256088" cy="7940635"/>
          </a:xfrm>
          <a:prstGeom prst="rect">
            <a:avLst/>
          </a:prstGeom>
        </p:spPr>
        <p:txBody>
          <a:bodyPr wrap="square">
            <a:spAutoFit/>
          </a:bodyPr>
          <a:lstStyle/>
          <a:p>
            <a:pPr marL="228600" lvl="0" indent="-228600">
              <a:buAutoNum type="arabicPeriod"/>
            </a:pPr>
            <a:r>
              <a:rPr lang="es-CO" sz="1000" u="sng" dirty="0" smtClean="0">
                <a:effectLst>
                  <a:outerShdw blurRad="38100" dist="38100" dir="2700000" algn="tl">
                    <a:srgbClr val="000000">
                      <a:alpha val="43137"/>
                    </a:srgbClr>
                  </a:outerShdw>
                </a:effectLst>
                <a:latin typeface="Futura Std Book" panose="020B0502020204020303" pitchFamily="34" charset="0"/>
              </a:rPr>
              <a:t>Plan </a:t>
            </a:r>
            <a:r>
              <a:rPr lang="es-CO" sz="1000" u="sng" dirty="0">
                <a:effectLst>
                  <a:outerShdw blurRad="38100" dist="38100" dir="2700000" algn="tl">
                    <a:srgbClr val="000000">
                      <a:alpha val="43137"/>
                    </a:srgbClr>
                  </a:outerShdw>
                </a:effectLst>
                <a:latin typeface="Futura Std Book" panose="020B0502020204020303" pitchFamily="34" charset="0"/>
              </a:rPr>
              <a:t>sectorial de turismo 2018-2022 “</a:t>
            </a:r>
            <a:r>
              <a:rPr lang="es-CO" sz="1000" i="1" u="sng" dirty="0">
                <a:effectLst>
                  <a:outerShdw blurRad="38100" dist="38100" dir="2700000" algn="tl">
                    <a:srgbClr val="000000">
                      <a:alpha val="43137"/>
                    </a:srgbClr>
                  </a:outerShdw>
                </a:effectLst>
                <a:latin typeface="Futura Std Book" panose="020B0502020204020303" pitchFamily="34" charset="0"/>
              </a:rPr>
              <a:t>Por un Turismo que construye País</a:t>
            </a:r>
            <a:r>
              <a:rPr lang="es-CO" sz="1000" u="sng" dirty="0" smtClean="0">
                <a:effectLst>
                  <a:outerShdw blurRad="38100" dist="38100" dir="2700000" algn="tl">
                    <a:srgbClr val="000000">
                      <a:alpha val="43137"/>
                    </a:srgbClr>
                  </a:outerShdw>
                </a:effectLst>
                <a:latin typeface="Futura Std Book" panose="020B0502020204020303" pitchFamily="34" charset="0"/>
              </a:rPr>
              <a:t>”</a:t>
            </a:r>
          </a:p>
          <a:p>
            <a:pPr lvl="0"/>
            <a:r>
              <a:rPr lang="es-CO" sz="1000" dirty="0" smtClean="0">
                <a:effectLst>
                  <a:outerShdw blurRad="38100" dist="38100" dir="2700000" algn="tl">
                    <a:srgbClr val="000000">
                      <a:alpha val="43137"/>
                    </a:srgbClr>
                  </a:outerShdw>
                </a:effectLst>
                <a:latin typeface="Futura Std Book" panose="020B0502020204020303" pitchFamily="34" charset="0"/>
              </a:rPr>
              <a:t> </a:t>
            </a: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endParaRPr lang="es-CO" sz="1000" dirty="0">
              <a:latin typeface="Futura Std Book" panose="020B0502020204020303" pitchFamily="34" charset="0"/>
            </a:endParaRPr>
          </a:p>
          <a:p>
            <a:pPr lvl="0"/>
            <a:endParaRPr lang="es-CO" sz="1000" dirty="0" smtClean="0">
              <a:latin typeface="Futura Std Book" panose="020B0502020204020303" pitchFamily="34" charset="0"/>
            </a:endParaRPr>
          </a:p>
          <a:p>
            <a:pPr lvl="0" algn="just"/>
            <a:r>
              <a:rPr lang="es-CO" sz="1000" u="sng" dirty="0" smtClean="0">
                <a:effectLst>
                  <a:outerShdw blurRad="38100" dist="38100" dir="2700000" algn="tl">
                    <a:srgbClr val="000000">
                      <a:alpha val="43137"/>
                    </a:srgbClr>
                  </a:outerShdw>
                </a:effectLst>
                <a:latin typeface="Futura Std Book" panose="020B0502020204020303" pitchFamily="34" charset="0"/>
              </a:rPr>
              <a:t>2. Corredores Turísticos - Estrategia </a:t>
            </a:r>
            <a:r>
              <a:rPr lang="es-CO" sz="1000" u="sng" dirty="0">
                <a:effectLst>
                  <a:outerShdw blurRad="38100" dist="38100" dir="2700000" algn="tl">
                    <a:srgbClr val="000000">
                      <a:alpha val="43137"/>
                    </a:srgbClr>
                  </a:outerShdw>
                </a:effectLst>
                <a:latin typeface="Futura Std Book" panose="020B0502020204020303" pitchFamily="34" charset="0"/>
              </a:rPr>
              <a:t>Nacional de Corredor Golfo de </a:t>
            </a:r>
            <a:r>
              <a:rPr lang="es-CO" sz="1000" u="sng" dirty="0" err="1">
                <a:effectLst>
                  <a:outerShdw blurRad="38100" dist="38100" dir="2700000" algn="tl">
                    <a:srgbClr val="000000">
                      <a:alpha val="43137"/>
                    </a:srgbClr>
                  </a:outerShdw>
                </a:effectLst>
                <a:latin typeface="Futura Std Book" panose="020B0502020204020303" pitchFamily="34" charset="0"/>
              </a:rPr>
              <a:t>Morrosquillo</a:t>
            </a:r>
            <a:r>
              <a:rPr lang="es-CO" sz="1000" u="sng" dirty="0">
                <a:effectLst>
                  <a:outerShdw blurRad="38100" dist="38100" dir="2700000" algn="tl">
                    <a:srgbClr val="000000">
                      <a:alpha val="43137"/>
                    </a:srgbClr>
                  </a:outerShdw>
                </a:effectLst>
                <a:latin typeface="Futura Std Book" panose="020B0502020204020303" pitchFamily="34" charset="0"/>
              </a:rPr>
              <a:t> y </a:t>
            </a:r>
            <a:r>
              <a:rPr lang="es-CO" sz="1000" u="sng" dirty="0" smtClean="0">
                <a:effectLst>
                  <a:outerShdw blurRad="38100" dist="38100" dir="2700000" algn="tl">
                    <a:srgbClr val="000000">
                      <a:alpha val="43137"/>
                    </a:srgbClr>
                  </a:outerShdw>
                </a:effectLst>
                <a:latin typeface="Futura Std Book" panose="020B0502020204020303" pitchFamily="34" charset="0"/>
              </a:rPr>
              <a:t>Sabana</a:t>
            </a:r>
          </a:p>
          <a:p>
            <a:pPr marL="171450" lvl="0" indent="-171450" algn="just">
              <a:buFont typeface="Wingdings" panose="05000000000000000000" pitchFamily="2" charset="2"/>
              <a:buChar char="ü"/>
            </a:pPr>
            <a:r>
              <a:rPr lang="es-CO" sz="1000" dirty="0" smtClean="0">
                <a:latin typeface="Futura Std Book" panose="020B0502020204020303" pitchFamily="34" charset="0"/>
              </a:rPr>
              <a:t>FNTP-280-2017 Diseño de producto turístico ruta turística Ciénaga de la leche.</a:t>
            </a:r>
            <a:r>
              <a:rPr lang="es-MX" sz="1000" dirty="0" smtClean="0">
                <a:latin typeface="Futura Std Book" panose="020B0502020204020303" pitchFamily="34" charset="0"/>
              </a:rPr>
              <a:t> </a:t>
            </a:r>
            <a:r>
              <a:rPr lang="es-CO" sz="1000" dirty="0" smtClean="0">
                <a:latin typeface="Futura Std Book" panose="020B0502020204020303" pitchFamily="34" charset="0"/>
              </a:rPr>
              <a:t>Proponente: Alcaldía de Santiago de Tolú. Valor total: $175.665.000 (Fontur $139.860.000, contrapartida $35.805.000). Estado: en ejecución.</a:t>
            </a:r>
          </a:p>
          <a:p>
            <a:pPr marL="171450" indent="-171450" algn="just">
              <a:buFont typeface="Wingdings" panose="05000000000000000000" pitchFamily="2" charset="2"/>
              <a:buChar char="ü"/>
            </a:pPr>
            <a:r>
              <a:rPr lang="es-CO" sz="1000" dirty="0">
                <a:latin typeface="Futura Std Book" panose="020B0502020204020303" pitchFamily="34" charset="0"/>
              </a:rPr>
              <a:t>FNTP-199-2014 Construcción del Parque Ecoturístico de </a:t>
            </a:r>
            <a:r>
              <a:rPr lang="es-CO" sz="1000" dirty="0" err="1">
                <a:latin typeface="Futura Std Book" panose="020B0502020204020303" pitchFamily="34" charset="0"/>
              </a:rPr>
              <a:t>Colosó</a:t>
            </a:r>
            <a:r>
              <a:rPr lang="es-MX" sz="1000" dirty="0">
                <a:latin typeface="Futura Std Book" panose="020B0502020204020303" pitchFamily="34" charset="0"/>
              </a:rPr>
              <a:t>. </a:t>
            </a:r>
            <a:r>
              <a:rPr lang="es-CO" sz="1000" dirty="0">
                <a:latin typeface="Futura Std Book" panose="020B0502020204020303" pitchFamily="34" charset="0"/>
              </a:rPr>
              <a:t>Proponente: MinCIT.</a:t>
            </a:r>
            <a:r>
              <a:rPr lang="es-MX" sz="1000" dirty="0">
                <a:latin typeface="Futura Std Book" panose="020B0502020204020303" pitchFamily="34" charset="0"/>
              </a:rPr>
              <a:t> </a:t>
            </a:r>
            <a:r>
              <a:rPr lang="es-CO" sz="1000" dirty="0">
                <a:latin typeface="Futura Std Book" panose="020B0502020204020303" pitchFamily="34" charset="0"/>
              </a:rPr>
              <a:t>Valor total: $5.851.320.858,94. Estado: Suspendido</a:t>
            </a:r>
            <a:endParaRPr lang="es-MX" sz="1000" dirty="0">
              <a:latin typeface="Futura Std Book" panose="020B0502020204020303" pitchFamily="34" charset="0"/>
            </a:endParaRPr>
          </a:p>
          <a:p>
            <a:pPr lvl="0" algn="just"/>
            <a:r>
              <a:rPr lang="es-CO" sz="1000" u="sng" dirty="0" smtClean="0">
                <a:latin typeface="Futura Std Book" panose="020B0502020204020303" pitchFamily="34" charset="0"/>
              </a:rPr>
              <a:t>También </a:t>
            </a:r>
            <a:r>
              <a:rPr lang="es-CO" sz="1000" u="sng" dirty="0">
                <a:latin typeface="Futura Std Book" panose="020B0502020204020303" pitchFamily="34" charset="0"/>
              </a:rPr>
              <a:t>impacta Sucre</a:t>
            </a:r>
            <a:endParaRPr lang="es-MX" sz="1000" u="sng" dirty="0">
              <a:latin typeface="Futura Std Book" panose="020B0502020204020303" pitchFamily="34" charset="0"/>
            </a:endParaRPr>
          </a:p>
          <a:p>
            <a:pPr marL="171450" indent="-171450" algn="just">
              <a:buFont typeface="Wingdings" panose="05000000000000000000" pitchFamily="2" charset="2"/>
              <a:buChar char="ü"/>
            </a:pPr>
            <a:r>
              <a:rPr lang="es-CO" sz="1000" dirty="0" smtClean="0">
                <a:latin typeface="Futura Std Book" panose="020B0502020204020303" pitchFamily="34" charset="0"/>
              </a:rPr>
              <a:t>FNTP-056-2017 Guiones temáticos, descriptivos e interpretativos a partir de los productos de alto valor de los 12 corredores turísticos. Proponente: MinCIT. Valor total: $477.012.291</a:t>
            </a:r>
            <a:r>
              <a:rPr lang="es-MX" sz="1000" dirty="0" smtClean="0">
                <a:latin typeface="Futura Std Book" panose="020B0502020204020303" pitchFamily="34" charset="0"/>
              </a:rPr>
              <a:t>. Estado: en ejecución.</a:t>
            </a:r>
          </a:p>
          <a:p>
            <a:pPr marL="171450" lvl="0" indent="-171450" algn="just">
              <a:buFont typeface="Wingdings" panose="05000000000000000000" pitchFamily="2" charset="2"/>
              <a:buChar char="ü"/>
            </a:pPr>
            <a:r>
              <a:rPr lang="es-CO" sz="1000" dirty="0" smtClean="0">
                <a:latin typeface="Futura Std Book" panose="020B0502020204020303" pitchFamily="34" charset="0"/>
              </a:rPr>
              <a:t>FNTP-068-2017 Actualización del inventario turístico de los municipios que conforman los 12 corredores turísticos.</a:t>
            </a:r>
            <a:r>
              <a:rPr lang="es-MX" sz="1000" dirty="0" smtClean="0">
                <a:latin typeface="Futura Std Book" panose="020B0502020204020303" pitchFamily="34" charset="0"/>
              </a:rPr>
              <a:t> </a:t>
            </a:r>
            <a:r>
              <a:rPr lang="es-CO" sz="1000" dirty="0" smtClean="0">
                <a:latin typeface="Futura Std Book" panose="020B0502020204020303" pitchFamily="34" charset="0"/>
              </a:rPr>
              <a:t>Proponente: MinCIT</a:t>
            </a:r>
            <a:r>
              <a:rPr lang="es-MX" sz="1000" dirty="0" smtClean="0">
                <a:latin typeface="Futura Std Book" panose="020B0502020204020303" pitchFamily="34" charset="0"/>
              </a:rPr>
              <a:t>. </a:t>
            </a:r>
            <a:r>
              <a:rPr lang="es-CO" sz="1000" dirty="0" smtClean="0">
                <a:latin typeface="Futura Std Book" panose="020B0502020204020303" pitchFamily="34" charset="0"/>
              </a:rPr>
              <a:t>Valor total: $3.272.379.117. Estado: en ejecución.</a:t>
            </a:r>
            <a:endParaRPr lang="es-MX" sz="1000" u="sng" dirty="0" smtClean="0">
              <a:latin typeface="Futura Std Book" panose="020B0502020204020303" pitchFamily="34" charset="0"/>
            </a:endParaRPr>
          </a:p>
          <a:p>
            <a:pPr marL="171450" indent="-171450" algn="just">
              <a:buFont typeface="Wingdings" panose="05000000000000000000" pitchFamily="2" charset="2"/>
              <a:buChar char="ü"/>
            </a:pPr>
            <a:r>
              <a:rPr lang="es-CO" sz="1000" dirty="0" smtClean="0">
                <a:latin typeface="Futura Std Book" panose="020B0502020204020303" pitchFamily="34" charset="0"/>
              </a:rPr>
              <a:t>FNTP-049-2017 </a:t>
            </a:r>
            <a:r>
              <a:rPr lang="es-CO" sz="1000" dirty="0">
                <a:latin typeface="Futura Std Book" panose="020B0502020204020303" pitchFamily="34" charset="0"/>
              </a:rPr>
              <a:t>Asistencia técnica de soporte y mejoramiento a 113 instituciones educativas que forman parte del programa Colegios Amigos del Turismo. (Coveñas: Institución Educativa Ismael Contreras </a:t>
            </a:r>
            <a:r>
              <a:rPr lang="es-CO" sz="1000" dirty="0" smtClean="0">
                <a:latin typeface="Futura Std Book" panose="020B0502020204020303" pitchFamily="34" charset="0"/>
              </a:rPr>
              <a:t>Meneses)</a:t>
            </a:r>
            <a:r>
              <a:rPr lang="es-MX" sz="1000" dirty="0" smtClean="0">
                <a:latin typeface="Futura Std Book" panose="020B0502020204020303" pitchFamily="34" charset="0"/>
              </a:rPr>
              <a:t>. </a:t>
            </a:r>
            <a:r>
              <a:rPr lang="es-CO" sz="1000" dirty="0" smtClean="0">
                <a:latin typeface="Futura Std Book" panose="020B0502020204020303" pitchFamily="34" charset="0"/>
              </a:rPr>
              <a:t>Proponente</a:t>
            </a:r>
            <a:r>
              <a:rPr lang="es-CO" sz="1000" dirty="0">
                <a:latin typeface="Futura Std Book" panose="020B0502020204020303" pitchFamily="34" charset="0"/>
              </a:rPr>
              <a:t>: </a:t>
            </a:r>
            <a:r>
              <a:rPr lang="es-CO" sz="1000" dirty="0" smtClean="0">
                <a:latin typeface="Futura Std Book" panose="020B0502020204020303" pitchFamily="34" charset="0"/>
              </a:rPr>
              <a:t>MinCIT.</a:t>
            </a:r>
            <a:r>
              <a:rPr lang="es-MX" sz="1000" dirty="0">
                <a:latin typeface="Futura Std Book" panose="020B0502020204020303" pitchFamily="34" charset="0"/>
              </a:rPr>
              <a:t> </a:t>
            </a:r>
            <a:r>
              <a:rPr lang="es-CO" sz="1000" dirty="0" smtClean="0">
                <a:latin typeface="Futura Std Book" panose="020B0502020204020303" pitchFamily="34" charset="0"/>
              </a:rPr>
              <a:t>Valor total $1.121.730.956. Estado: Terminado.</a:t>
            </a:r>
            <a:endParaRPr lang="es-MX" sz="1000" u="sng" dirty="0">
              <a:latin typeface="Futura Std Book" panose="020B0502020204020303" pitchFamily="34" charset="0"/>
            </a:endParaRPr>
          </a:p>
          <a:p>
            <a:pPr algn="just"/>
            <a:r>
              <a:rPr lang="es-CO" sz="1000" dirty="0">
                <a:latin typeface="Futura Std Book" panose="020B0502020204020303" pitchFamily="34" charset="0"/>
              </a:rPr>
              <a:t> </a:t>
            </a:r>
            <a:endParaRPr lang="es-MX" sz="1000" dirty="0">
              <a:latin typeface="Futura Std Book" panose="020B0502020204020303" pitchFamily="34" charset="0"/>
            </a:endParaRPr>
          </a:p>
          <a:p>
            <a:pPr lvl="0" algn="just"/>
            <a:r>
              <a:rPr lang="es-CO" sz="1000" u="sng" dirty="0" smtClean="0">
                <a:effectLst>
                  <a:outerShdw blurRad="38100" dist="38100" dir="2700000" algn="tl">
                    <a:srgbClr val="000000">
                      <a:alpha val="43137"/>
                    </a:srgbClr>
                  </a:outerShdw>
                </a:effectLst>
                <a:latin typeface="Futura Std Book" panose="020B0502020204020303" pitchFamily="34" charset="0"/>
              </a:rPr>
              <a:t>3. Política Local</a:t>
            </a:r>
          </a:p>
          <a:p>
            <a:pPr lvl="0" algn="just"/>
            <a:r>
              <a:rPr lang="es-CO" sz="1000" dirty="0" smtClean="0">
                <a:latin typeface="Futura Std Book" panose="020B0502020204020303" pitchFamily="34" charset="0"/>
              </a:rPr>
              <a:t>Plan </a:t>
            </a:r>
            <a:r>
              <a:rPr lang="es-CO" sz="1000" dirty="0">
                <a:latin typeface="Futura Std Book" panose="020B0502020204020303" pitchFamily="34" charset="0"/>
              </a:rPr>
              <a:t>de Desarrollo </a:t>
            </a:r>
            <a:r>
              <a:rPr lang="es-CO" sz="1000" dirty="0" smtClean="0">
                <a:latin typeface="Futura Std Book" panose="020B0502020204020303" pitchFamily="34" charset="0"/>
              </a:rPr>
              <a:t>Departamental - denominado “</a:t>
            </a:r>
            <a:r>
              <a:rPr lang="es-CO" sz="1000" i="1" dirty="0" smtClean="0">
                <a:latin typeface="Futura Std Book" panose="020B0502020204020303" pitchFamily="34" charset="0"/>
              </a:rPr>
              <a:t>Sucre </a:t>
            </a:r>
            <a:r>
              <a:rPr lang="es-CO" sz="1000" i="1" dirty="0">
                <a:latin typeface="Futura Std Book" panose="020B0502020204020303" pitchFamily="34" charset="0"/>
              </a:rPr>
              <a:t>progresa en paz</a:t>
            </a:r>
            <a:r>
              <a:rPr lang="es-CO" sz="1000" dirty="0" smtClean="0">
                <a:latin typeface="Futura Std Book" panose="020B0502020204020303" pitchFamily="34" charset="0"/>
              </a:rPr>
              <a:t>”, vigencia 2016-2019</a:t>
            </a:r>
            <a:endParaRPr lang="es-MX" sz="1000" dirty="0">
              <a:latin typeface="Futura Std Book" panose="020B0502020204020303" pitchFamily="34" charset="0"/>
            </a:endParaRPr>
          </a:p>
          <a:p>
            <a:pPr algn="just"/>
            <a:r>
              <a:rPr lang="es-CO" sz="1000" dirty="0">
                <a:latin typeface="Futura Std Book" panose="020B0502020204020303" pitchFamily="34" charset="0"/>
              </a:rPr>
              <a:t>Línea Estratégica </a:t>
            </a:r>
            <a:r>
              <a:rPr lang="es-CO" sz="1000" i="1" dirty="0">
                <a:latin typeface="Futura Std Book" panose="020B0502020204020303" pitchFamily="34" charset="0"/>
              </a:rPr>
              <a:t>Sucre turístico y </a:t>
            </a:r>
            <a:r>
              <a:rPr lang="es-CO" sz="1000" i="1" dirty="0" smtClean="0">
                <a:latin typeface="Futura Std Book" panose="020B0502020204020303" pitchFamily="34" charset="0"/>
              </a:rPr>
              <a:t>atractivo.</a:t>
            </a:r>
            <a:endParaRPr lang="es-MX" sz="1000" dirty="0">
              <a:latin typeface="Futura Std Book" panose="020B0502020204020303" pitchFamily="34" charset="0"/>
            </a:endParaRPr>
          </a:p>
          <a:p>
            <a:pPr algn="just"/>
            <a:r>
              <a:rPr lang="es-CO" sz="1000" dirty="0">
                <a:latin typeface="Futura Std Book" panose="020B0502020204020303" pitchFamily="34" charset="0"/>
              </a:rPr>
              <a:t> </a:t>
            </a:r>
            <a:endParaRPr lang="es-MX" sz="1000" dirty="0">
              <a:latin typeface="Futura Std Book" panose="020B0502020204020303" pitchFamily="34" charset="0"/>
            </a:endParaRPr>
          </a:p>
          <a:p>
            <a:pPr lvl="0" algn="just"/>
            <a:r>
              <a:rPr lang="es-CO" sz="1000" dirty="0" smtClean="0">
                <a:latin typeface="Futura Std Book" panose="020B0502020204020303" pitchFamily="34" charset="0"/>
              </a:rPr>
              <a:t>Plan </a:t>
            </a:r>
            <a:r>
              <a:rPr lang="es-CO" sz="1000" dirty="0">
                <a:latin typeface="Futura Std Book" panose="020B0502020204020303" pitchFamily="34" charset="0"/>
              </a:rPr>
              <a:t>de Desarrollo Turístico </a:t>
            </a:r>
            <a:r>
              <a:rPr lang="es-CO" sz="1000" dirty="0" smtClean="0">
                <a:latin typeface="Futura Std Book" panose="020B0502020204020303" pitchFamily="34" charset="0"/>
              </a:rPr>
              <a:t>Departamental: en </a:t>
            </a:r>
            <a:r>
              <a:rPr lang="es-CO" sz="1000" dirty="0">
                <a:latin typeface="Futura Std Book" panose="020B0502020204020303" pitchFamily="34" charset="0"/>
              </a:rPr>
              <a:t>construcción </a:t>
            </a:r>
            <a:r>
              <a:rPr lang="es-CO" sz="1000" dirty="0" smtClean="0">
                <a:latin typeface="Futura Std Book" panose="020B0502020204020303" pitchFamily="34" charset="0"/>
              </a:rPr>
              <a:t>la actualización por </a:t>
            </a:r>
            <a:r>
              <a:rPr lang="es-CO" sz="1000" dirty="0">
                <a:latin typeface="Futura Std Book" panose="020B0502020204020303" pitchFamily="34" charset="0"/>
              </a:rPr>
              <a:t>parte de la Gobernación, con el acompañamiento del MinCIT y el Fontur</a:t>
            </a:r>
            <a:r>
              <a:rPr lang="es-CO" sz="1000" dirty="0" smtClean="0">
                <a:latin typeface="Futura Std Book" panose="020B0502020204020303" pitchFamily="34" charset="0"/>
              </a:rPr>
              <a:t>.</a:t>
            </a:r>
          </a:p>
          <a:p>
            <a:pPr algn="just"/>
            <a:endParaRPr lang="es-CO" sz="1000" dirty="0">
              <a:latin typeface="Futura Std Book" panose="020B0502020204020303" pitchFamily="34" charset="0"/>
            </a:endParaRPr>
          </a:p>
        </p:txBody>
      </p:sp>
      <p:pic>
        <p:nvPicPr>
          <p:cNvPr id="26"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64077" y="170282"/>
            <a:ext cx="1796472" cy="379882"/>
          </a:xfrm>
          <a:prstGeom prst="rect">
            <a:avLst/>
          </a:prstGeom>
          <a:noFill/>
          <a:extLst>
            <a:ext uri="{909E8E84-426E-40DD-AFC4-6F175D3DCCD1}">
              <a14:hiddenFill xmlns:a14="http://schemas.microsoft.com/office/drawing/2010/main">
                <a:solidFill>
                  <a:srgbClr val="FFFFFF"/>
                </a:solidFill>
              </a14:hiddenFill>
            </a:ext>
          </a:extLst>
        </p:spPr>
      </p:pic>
      <p:sp>
        <p:nvSpPr>
          <p:cNvPr id="29" name="Título 2"/>
          <p:cNvSpPr txBox="1">
            <a:spLocks/>
          </p:cNvSpPr>
          <p:nvPr/>
        </p:nvSpPr>
        <p:spPr>
          <a:xfrm>
            <a:off x="-87557" y="646321"/>
            <a:ext cx="3727970" cy="336977"/>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2200" b="1" dirty="0" smtClean="0">
                <a:effectLst>
                  <a:outerShdw blurRad="38100" dist="38100" dir="2700000" algn="tl">
                    <a:srgbClr val="000000">
                      <a:alpha val="43137"/>
                    </a:srgbClr>
                  </a:outerShdw>
                </a:effectLst>
                <a:latin typeface="Futura Std Book" panose="020B0502020204020303" pitchFamily="34" charset="0"/>
              </a:rPr>
              <a:t>Políticas de Turismo</a:t>
            </a:r>
            <a:endParaRPr lang="es-CO" sz="2200" b="1" dirty="0">
              <a:solidFill>
                <a:srgbClr val="FFC425"/>
              </a:solidFill>
              <a:effectLst>
                <a:outerShdw blurRad="38100" dist="38100" dir="2700000" algn="tl">
                  <a:srgbClr val="000000">
                    <a:alpha val="43137"/>
                  </a:srgbClr>
                </a:outerShdw>
              </a:effectLst>
              <a:latin typeface="Futura Std Book" panose="020B0502020204020303" pitchFamily="34" charset="0"/>
            </a:endParaRPr>
          </a:p>
        </p:txBody>
      </p:sp>
      <p:graphicFrame>
        <p:nvGraphicFramePr>
          <p:cNvPr id="8" name="Tabla 7"/>
          <p:cNvGraphicFramePr>
            <a:graphicFrameLocks noGrp="1"/>
          </p:cNvGraphicFramePr>
          <p:nvPr>
            <p:extLst>
              <p:ext uri="{D42A27DB-BD31-4B8C-83A1-F6EECF244321}">
                <p14:modId xmlns:p14="http://schemas.microsoft.com/office/powerpoint/2010/main" val="3255479123"/>
              </p:ext>
            </p:extLst>
          </p:nvPr>
        </p:nvGraphicFramePr>
        <p:xfrm>
          <a:off x="373850" y="1320276"/>
          <a:ext cx="5918679" cy="3819860"/>
        </p:xfrm>
        <a:graphic>
          <a:graphicData uri="http://schemas.openxmlformats.org/drawingml/2006/table">
            <a:tbl>
              <a:tblPr firstRow="1" firstCol="1" bandRow="1">
                <a:tableStyleId>{5A111915-BE36-4E01-A7E5-04B1672EAD32}</a:tableStyleId>
              </a:tblPr>
              <a:tblGrid>
                <a:gridCol w="1834258"/>
                <a:gridCol w="2755351"/>
                <a:gridCol w="1329070"/>
              </a:tblGrid>
              <a:tr h="145468">
                <a:tc gridSpan="3">
                  <a:txBody>
                    <a:bodyPr/>
                    <a:lstStyle/>
                    <a:p>
                      <a:pPr marL="457200" algn="ctr">
                        <a:lnSpc>
                          <a:spcPct val="107000"/>
                        </a:lnSpc>
                        <a:spcAft>
                          <a:spcPts val="800"/>
                        </a:spcAft>
                      </a:pPr>
                      <a:r>
                        <a:rPr lang="es-CO" sz="900" dirty="0">
                          <a:effectLst/>
                          <a:latin typeface="Futura Std Book" panose="020B0502020204020303" pitchFamily="34" charset="0"/>
                        </a:rPr>
                        <a:t>SUCRE</a:t>
                      </a:r>
                      <a:endParaRPr lang="es-MX" sz="900" dirty="0">
                        <a:solidFill>
                          <a:schemeClr val="bg1"/>
                        </a:solidFill>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hMerge="1">
                  <a:txBody>
                    <a:bodyPr/>
                    <a:lstStyle/>
                    <a:p>
                      <a:endParaRPr lang="es-MX"/>
                    </a:p>
                  </a:txBody>
                  <a:tcPr/>
                </a:tc>
                <a:tc hMerge="1">
                  <a:txBody>
                    <a:bodyPr/>
                    <a:lstStyle/>
                    <a:p>
                      <a:endParaRPr lang="es-MX"/>
                    </a:p>
                  </a:txBody>
                  <a:tcPr/>
                </a:tc>
              </a:tr>
              <a:tr h="264129">
                <a:tc>
                  <a:txBody>
                    <a:bodyPr/>
                    <a:lstStyle/>
                    <a:p>
                      <a:pPr marL="0" algn="ctr">
                        <a:lnSpc>
                          <a:spcPct val="100000"/>
                        </a:lnSpc>
                        <a:spcAft>
                          <a:spcPts val="0"/>
                        </a:spcAft>
                      </a:pPr>
                      <a:r>
                        <a:rPr lang="es-CO" sz="900" b="1" dirty="0" smtClean="0">
                          <a:solidFill>
                            <a:schemeClr val="bg1"/>
                          </a:solidFill>
                          <a:effectLst/>
                          <a:latin typeface="Futura Std Book" panose="020B0502020204020303" pitchFamily="34" charset="0"/>
                        </a:rPr>
                        <a:t>PILAR </a:t>
                      </a:r>
                      <a:r>
                        <a:rPr lang="es-CO" sz="900" b="1" dirty="0">
                          <a:solidFill>
                            <a:schemeClr val="bg1"/>
                          </a:solidFill>
                          <a:effectLst/>
                          <a:latin typeface="Futura Std Book" panose="020B0502020204020303" pitchFamily="34" charset="0"/>
                        </a:rPr>
                        <a:t>PLAN </a:t>
                      </a:r>
                      <a:r>
                        <a:rPr lang="es-CO" sz="900" b="1" dirty="0" smtClean="0">
                          <a:solidFill>
                            <a:schemeClr val="bg1"/>
                          </a:solidFill>
                          <a:effectLst/>
                          <a:latin typeface="Futura Std Book" panose="020B0502020204020303" pitchFamily="34" charset="0"/>
                        </a:rPr>
                        <a:t>SECTORIAL</a:t>
                      </a:r>
                      <a:endParaRPr lang="es-MX" sz="900" b="1" dirty="0">
                        <a:solidFill>
                          <a:schemeClr val="bg1"/>
                        </a:solidFill>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nchor="ctr">
                    <a:solidFill>
                      <a:schemeClr val="accent5">
                        <a:lumMod val="50000"/>
                      </a:schemeClr>
                    </a:solidFill>
                  </a:tcPr>
                </a:tc>
                <a:tc>
                  <a:txBody>
                    <a:bodyPr/>
                    <a:lstStyle/>
                    <a:p>
                      <a:pPr marL="0" algn="ctr" defTabSz="685800" rtl="0" eaLnBrk="1" latinLnBrk="0" hangingPunct="1">
                        <a:lnSpc>
                          <a:spcPct val="100000"/>
                        </a:lnSpc>
                        <a:spcAft>
                          <a:spcPts val="0"/>
                        </a:spcAft>
                      </a:pPr>
                      <a:r>
                        <a:rPr lang="es-CO" sz="900" b="1" kern="1200" dirty="0">
                          <a:solidFill>
                            <a:schemeClr val="bg1"/>
                          </a:solidFill>
                          <a:effectLst/>
                          <a:latin typeface="Futura Std Book" panose="020B0502020204020303" pitchFamily="34" charset="0"/>
                        </a:rPr>
                        <a:t> </a:t>
                      </a:r>
                      <a:r>
                        <a:rPr lang="es-CO" sz="900" b="1" kern="1200" dirty="0" smtClean="0">
                          <a:solidFill>
                            <a:schemeClr val="bg1"/>
                          </a:solidFill>
                          <a:effectLst/>
                          <a:latin typeface="Futura Std Book" panose="020B0502020204020303" pitchFamily="34" charset="0"/>
                        </a:rPr>
                        <a:t>INICIATIVA</a:t>
                      </a:r>
                      <a:endParaRPr lang="es-MX" sz="900" b="1" kern="1200" dirty="0">
                        <a:solidFill>
                          <a:schemeClr val="bg1"/>
                        </a:solidFill>
                        <a:effectLst/>
                        <a:latin typeface="Futura Std Book" panose="020B0502020204020303" pitchFamily="34" charset="0"/>
                        <a:ea typeface="+mn-ea"/>
                        <a:cs typeface="+mn-cs"/>
                      </a:endParaRPr>
                    </a:p>
                  </a:txBody>
                  <a:tcPr marL="62593" marR="62593" marT="0" marB="0" anchor="ctr">
                    <a:solidFill>
                      <a:schemeClr val="accent5">
                        <a:lumMod val="50000"/>
                      </a:schemeClr>
                    </a:solidFill>
                  </a:tcPr>
                </a:tc>
                <a:tc>
                  <a:txBody>
                    <a:bodyPr/>
                    <a:lstStyle/>
                    <a:p>
                      <a:pPr marL="0" algn="ctr" defTabSz="685800" rtl="0" eaLnBrk="1" latinLnBrk="0" hangingPunct="1">
                        <a:lnSpc>
                          <a:spcPct val="100000"/>
                        </a:lnSpc>
                        <a:spcAft>
                          <a:spcPts val="0"/>
                        </a:spcAft>
                      </a:pPr>
                      <a:r>
                        <a:rPr lang="es-CO" sz="900" b="1" kern="1200" dirty="0">
                          <a:solidFill>
                            <a:schemeClr val="bg1"/>
                          </a:solidFill>
                          <a:effectLst/>
                          <a:latin typeface="Futura Std Book" panose="020B0502020204020303" pitchFamily="34" charset="0"/>
                        </a:rPr>
                        <a:t> </a:t>
                      </a:r>
                      <a:r>
                        <a:rPr lang="es-CO" sz="900" b="1" kern="1200" dirty="0" smtClean="0">
                          <a:solidFill>
                            <a:schemeClr val="bg1"/>
                          </a:solidFill>
                          <a:effectLst/>
                          <a:latin typeface="Futura Std Book" panose="020B0502020204020303" pitchFamily="34" charset="0"/>
                        </a:rPr>
                        <a:t>MUNICIPIO</a:t>
                      </a:r>
                      <a:endParaRPr lang="es-MX" sz="900" b="1" kern="1200" dirty="0">
                        <a:solidFill>
                          <a:schemeClr val="bg1"/>
                        </a:solidFill>
                        <a:effectLst/>
                        <a:latin typeface="Futura Std Book" panose="020B0502020204020303" pitchFamily="34" charset="0"/>
                        <a:ea typeface="+mn-ea"/>
                        <a:cs typeface="+mn-cs"/>
                      </a:endParaRPr>
                    </a:p>
                  </a:txBody>
                  <a:tcPr marL="62593" marR="62593" marT="0" marB="0" anchor="ctr">
                    <a:solidFill>
                      <a:schemeClr val="accent5">
                        <a:lumMod val="50000"/>
                      </a:schemeClr>
                    </a:solidFill>
                  </a:tcPr>
                </a:tc>
              </a:tr>
              <a:tr h="478147">
                <a:tc>
                  <a:txBody>
                    <a:bodyPr/>
                    <a:lstStyle/>
                    <a:p>
                      <a:pPr marL="0" algn="just">
                        <a:lnSpc>
                          <a:spcPct val="100000"/>
                        </a:lnSpc>
                        <a:spcAft>
                          <a:spcPts val="0"/>
                        </a:spcAft>
                      </a:pPr>
                      <a:r>
                        <a:rPr lang="es-CO" sz="1000" b="0" dirty="0" smtClean="0">
                          <a:effectLst/>
                          <a:latin typeface="Futura Std Book" panose="020B0502020204020303" pitchFamily="34" charset="0"/>
                        </a:rPr>
                        <a:t>Generación de condiciones institucional para impulso al sector turismo</a:t>
                      </a:r>
                      <a:endParaRPr lang="es-MX" sz="1000" b="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marL="0" algn="just">
                        <a:lnSpc>
                          <a:spcPct val="100000"/>
                        </a:lnSpc>
                        <a:spcAft>
                          <a:spcPts val="0"/>
                        </a:spcAft>
                      </a:pPr>
                      <a:r>
                        <a:rPr lang="es-CO" sz="1000" dirty="0">
                          <a:effectLst/>
                          <a:latin typeface="Futura Std Book" panose="020B0502020204020303" pitchFamily="34" charset="0"/>
                        </a:rPr>
                        <a:t>Promoción del destino a partir de los productos de alto valor SOL Y PLAYA</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Coveñas</a:t>
                      </a:r>
                      <a:endParaRPr lang="es-MX" sz="1000" dirty="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Tolú</a:t>
                      </a:r>
                      <a:endParaRPr lang="es-MX" sz="1000" dirty="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San Onofre</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r>
              <a:tr h="478147">
                <a:tc>
                  <a:txBody>
                    <a:bodyPr/>
                    <a:lstStyle/>
                    <a:p>
                      <a:pPr marL="0" algn="just" defTabSz="685800" rtl="0" eaLnBrk="1" latinLnBrk="0" hangingPunct="1">
                        <a:lnSpc>
                          <a:spcPct val="100000"/>
                        </a:lnSpc>
                        <a:spcAft>
                          <a:spcPts val="0"/>
                        </a:spcAft>
                      </a:pPr>
                      <a:r>
                        <a:rPr lang="es-CO" sz="1000" b="0" kern="1200" dirty="0" smtClean="0">
                          <a:effectLst/>
                          <a:latin typeface="Futura Std Book" panose="020B0502020204020303" pitchFamily="34" charset="0"/>
                        </a:rPr>
                        <a:t>Gestión integral de destinos y fortalecimiento de la oferta turística</a:t>
                      </a:r>
                      <a:endParaRPr lang="es-MX" sz="1000" b="0" kern="1200" dirty="0">
                        <a:solidFill>
                          <a:schemeClr val="tx1"/>
                        </a:solidFill>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marL="0" algn="just">
                        <a:lnSpc>
                          <a:spcPct val="100000"/>
                        </a:lnSpc>
                        <a:spcAft>
                          <a:spcPts val="0"/>
                        </a:spcAft>
                      </a:pPr>
                      <a:r>
                        <a:rPr lang="es-CO" sz="1000" dirty="0">
                          <a:effectLst/>
                          <a:latin typeface="Futura Std Book" panose="020B0502020204020303" pitchFamily="34" charset="0"/>
                        </a:rPr>
                        <a:t>Estudio de ordenamiento de playas para el golfo de </a:t>
                      </a:r>
                      <a:r>
                        <a:rPr lang="es-CO" sz="1000" dirty="0" err="1">
                          <a:effectLst/>
                          <a:latin typeface="Futura Std Book" panose="020B0502020204020303" pitchFamily="34" charset="0"/>
                        </a:rPr>
                        <a:t>Morrosquillo</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marL="342900" lvl="0" indent="-342900">
                        <a:lnSpc>
                          <a:spcPct val="107000"/>
                        </a:lnSpc>
                        <a:spcAft>
                          <a:spcPts val="0"/>
                        </a:spcAft>
                        <a:buFont typeface="Symbol" panose="05050102010706020507" pitchFamily="18" charset="2"/>
                        <a:buChar char=""/>
                      </a:pPr>
                      <a:r>
                        <a:rPr lang="es-CO" sz="1000">
                          <a:effectLst/>
                          <a:latin typeface="Futura Std Book" panose="020B0502020204020303" pitchFamily="34" charset="0"/>
                        </a:rPr>
                        <a:t>Coveñas</a:t>
                      </a:r>
                      <a:endParaRPr lang="es-MX" sz="100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a:effectLst/>
                          <a:latin typeface="Futura Std Book" panose="020B0502020204020303" pitchFamily="34" charset="0"/>
                        </a:rPr>
                        <a:t>Tolú</a:t>
                      </a:r>
                      <a:endParaRPr lang="es-MX" sz="100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a:effectLst/>
                          <a:latin typeface="Futura Std Book" panose="020B0502020204020303" pitchFamily="34" charset="0"/>
                        </a:rPr>
                        <a:t>San Onofre</a:t>
                      </a:r>
                      <a:endParaRPr lang="es-MX" sz="100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r>
              <a:tr h="1042687">
                <a:tc>
                  <a:txBody>
                    <a:bodyPr/>
                    <a:lstStyle/>
                    <a:p>
                      <a:pPr marL="0" algn="just" defTabSz="685800" rtl="0" eaLnBrk="1" latinLnBrk="0" hangingPunct="1">
                        <a:lnSpc>
                          <a:spcPct val="100000"/>
                        </a:lnSpc>
                        <a:spcAft>
                          <a:spcPts val="0"/>
                        </a:spcAft>
                      </a:pPr>
                      <a:r>
                        <a:rPr lang="es-CO" sz="1000" b="0" kern="1200" dirty="0" smtClean="0">
                          <a:effectLst/>
                          <a:latin typeface="Futura Std Book" panose="020B0502020204020303" pitchFamily="34" charset="0"/>
                        </a:rPr>
                        <a:t>Mas inversión, mejor infraestructura y conectividad para el turismo</a:t>
                      </a:r>
                      <a:endParaRPr lang="es-MX" sz="1000" b="0" kern="1200" dirty="0">
                        <a:solidFill>
                          <a:schemeClr val="tx1"/>
                        </a:solidFill>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a:spcAft>
                          <a:spcPts val="0"/>
                        </a:spcAft>
                      </a:pPr>
                      <a:r>
                        <a:rPr lang="es-CO" sz="1000" dirty="0">
                          <a:effectLst/>
                          <a:latin typeface="Futura Std Book" panose="020B0502020204020303" pitchFamily="34" charset="0"/>
                        </a:rPr>
                        <a:t>Obra de infraestructura turística de la </a:t>
                      </a:r>
                      <a:r>
                        <a:rPr lang="es-CO" sz="1000" dirty="0" smtClean="0">
                          <a:effectLst/>
                          <a:latin typeface="Futura Std Book" panose="020B0502020204020303" pitchFamily="34" charset="0"/>
                        </a:rPr>
                        <a:t>c</a:t>
                      </a:r>
                      <a:r>
                        <a:rPr lang="es-ES_tradnl" sz="1000" dirty="0" err="1" smtClean="0">
                          <a:effectLst/>
                          <a:latin typeface="Futura Std Book" panose="020B0502020204020303" pitchFamily="34" charset="0"/>
                        </a:rPr>
                        <a:t>onstrucción</a:t>
                      </a:r>
                      <a:r>
                        <a:rPr lang="es-ES_tradnl" sz="1000" dirty="0" smtClean="0">
                          <a:effectLst/>
                          <a:latin typeface="Futura Std Book" panose="020B0502020204020303" pitchFamily="34" charset="0"/>
                        </a:rPr>
                        <a:t> </a:t>
                      </a:r>
                      <a:r>
                        <a:rPr lang="es-ES_tradnl" sz="1000" dirty="0">
                          <a:effectLst/>
                          <a:latin typeface="Futura Std Book" panose="020B0502020204020303" pitchFamily="34" charset="0"/>
                        </a:rPr>
                        <a:t>de dos embarcaderos en el Golfo de </a:t>
                      </a:r>
                      <a:r>
                        <a:rPr lang="es-ES_tradnl" sz="1000" dirty="0" err="1">
                          <a:effectLst/>
                          <a:latin typeface="Futura Std Book" panose="020B0502020204020303" pitchFamily="34" charset="0"/>
                        </a:rPr>
                        <a:t>Morrosquillo</a:t>
                      </a:r>
                      <a:endParaRPr lang="es-MX" sz="1000" dirty="0">
                        <a:effectLst/>
                        <a:latin typeface="Futura Std Book" panose="020B0502020204020303" pitchFamily="34" charset="0"/>
                      </a:endParaRPr>
                    </a:p>
                    <a:p>
                      <a:pPr>
                        <a:spcAft>
                          <a:spcPts val="0"/>
                        </a:spcAft>
                      </a:pPr>
                      <a:r>
                        <a:rPr lang="es-ES_tradnl" sz="1000" dirty="0">
                          <a:effectLst/>
                          <a:latin typeface="Futura Std Book" panose="020B0502020204020303" pitchFamily="34" charset="0"/>
                        </a:rPr>
                        <a:t>Estudios y diseños para parque temático en Montería</a:t>
                      </a:r>
                      <a:endParaRPr lang="es-MX" sz="1000" dirty="0">
                        <a:effectLst/>
                        <a:latin typeface="Futura Std Book" panose="020B0502020204020303" pitchFamily="34" charset="0"/>
                      </a:endParaRPr>
                    </a:p>
                    <a:p>
                      <a:pPr>
                        <a:spcAft>
                          <a:spcPts val="0"/>
                        </a:spcAft>
                      </a:pPr>
                      <a:r>
                        <a:rPr lang="es-ES_tradnl" sz="1000" dirty="0">
                          <a:effectLst/>
                          <a:latin typeface="Futura Std Book" panose="020B0502020204020303" pitchFamily="34" charset="0"/>
                        </a:rPr>
                        <a:t>Estudios y diseños de la construcción de sendero turístico </a:t>
                      </a:r>
                      <a:r>
                        <a:rPr lang="es-ES_tradnl" sz="1000" dirty="0" smtClean="0">
                          <a:effectLst/>
                          <a:latin typeface="Futura Std Book" panose="020B0502020204020303" pitchFamily="34" charset="0"/>
                        </a:rPr>
                        <a:t>(ciénaga </a:t>
                      </a:r>
                      <a:r>
                        <a:rPr lang="es-ES_tradnl" sz="1000" dirty="0">
                          <a:effectLst/>
                          <a:latin typeface="Futura Std Book" panose="020B0502020204020303" pitchFamily="34" charset="0"/>
                        </a:rPr>
                        <a:t>de la leche</a:t>
                      </a:r>
                      <a:r>
                        <a:rPr lang="es-ES_tradnl" sz="1000" dirty="0" smtClean="0">
                          <a:effectLst/>
                          <a:latin typeface="Futura Std Book" panose="020B0502020204020303" pitchFamily="34" charset="0"/>
                        </a:rPr>
                        <a:t>)</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Tolú</a:t>
                      </a:r>
                      <a:endParaRPr lang="es-MX" sz="1000" dirty="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San Onofre</a:t>
                      </a:r>
                      <a:endParaRPr lang="es-MX" sz="1000" dirty="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Montería</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r>
              <a:tr h="446866">
                <a:tc>
                  <a:txBody>
                    <a:bodyPr/>
                    <a:lstStyle/>
                    <a:p>
                      <a:pPr marL="0" algn="just" defTabSz="685800" rtl="0" eaLnBrk="1" latinLnBrk="0" hangingPunct="1">
                        <a:lnSpc>
                          <a:spcPct val="100000"/>
                        </a:lnSpc>
                        <a:spcAft>
                          <a:spcPts val="0"/>
                        </a:spcAft>
                      </a:pPr>
                      <a:r>
                        <a:rPr lang="es-CO" sz="1000" b="0" kern="1200" dirty="0" smtClean="0">
                          <a:effectLst/>
                          <a:latin typeface="Futura Std Book" panose="020B0502020204020303" pitchFamily="34" charset="0"/>
                        </a:rPr>
                        <a:t>Innovación y desarrollo empresarial en el sector turismo</a:t>
                      </a:r>
                      <a:endParaRPr lang="es-MX" sz="1000" b="0" kern="1200" dirty="0">
                        <a:solidFill>
                          <a:schemeClr val="tx1"/>
                        </a:solidFill>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a:spcAft>
                          <a:spcPts val="0"/>
                        </a:spcAft>
                      </a:pPr>
                      <a:r>
                        <a:rPr lang="es-ES_tradnl" sz="1000" dirty="0">
                          <a:effectLst/>
                          <a:latin typeface="Futura Std Book" panose="020B0502020204020303" pitchFamily="34" charset="0"/>
                        </a:rPr>
                        <a:t>N/A</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a:spcAft>
                          <a:spcPts val="0"/>
                        </a:spcAft>
                      </a:pPr>
                      <a:r>
                        <a:rPr lang="es-ES_tradnl" sz="1000" dirty="0">
                          <a:effectLst/>
                          <a:latin typeface="Futura Std Book" panose="020B0502020204020303" pitchFamily="34" charset="0"/>
                        </a:rPr>
                        <a:t>N/A</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r>
              <a:tr h="478147">
                <a:tc>
                  <a:txBody>
                    <a:bodyPr/>
                    <a:lstStyle/>
                    <a:p>
                      <a:pPr marL="0" algn="just" defTabSz="685800" rtl="0" eaLnBrk="1" latinLnBrk="0" hangingPunct="1">
                        <a:lnSpc>
                          <a:spcPct val="100000"/>
                        </a:lnSpc>
                        <a:spcAft>
                          <a:spcPts val="0"/>
                        </a:spcAft>
                      </a:pPr>
                      <a:r>
                        <a:rPr lang="es-CO" sz="1000" b="0" kern="1200" dirty="0" smtClean="0">
                          <a:effectLst/>
                          <a:latin typeface="Futura Std Book" panose="020B0502020204020303" pitchFamily="34" charset="0"/>
                        </a:rPr>
                        <a:t>Fortalecimiento del capital humano para la competitividad del turismo</a:t>
                      </a:r>
                      <a:endParaRPr lang="es-MX" sz="1000" b="0" kern="1200" dirty="0" smtClean="0">
                        <a:effectLst/>
                        <a:latin typeface="Futura Std Book" panose="020B0502020204020303" pitchFamily="34" charset="0"/>
                      </a:endParaRPr>
                    </a:p>
                  </a:txBody>
                  <a:tcPr marL="62593" marR="62593" marT="0" marB="0"/>
                </a:tc>
                <a:tc>
                  <a:txBody>
                    <a:bodyPr/>
                    <a:lstStyle/>
                    <a:p>
                      <a:pPr>
                        <a:spcAft>
                          <a:spcPts val="0"/>
                        </a:spcAft>
                      </a:pPr>
                      <a:r>
                        <a:rPr lang="es-ES_tradnl" sz="1000" dirty="0">
                          <a:effectLst/>
                          <a:latin typeface="Futura Std Book" panose="020B0502020204020303" pitchFamily="34" charset="0"/>
                        </a:rPr>
                        <a:t>Fortalecimiento de capacidades para las comunidades </a:t>
                      </a:r>
                      <a:r>
                        <a:rPr lang="es-ES_tradnl" sz="1000" dirty="0" err="1">
                          <a:effectLst/>
                          <a:latin typeface="Futura Std Book" panose="020B0502020204020303" pitchFamily="34" charset="0"/>
                        </a:rPr>
                        <a:t>sinueses</a:t>
                      </a:r>
                      <a:r>
                        <a:rPr lang="es-ES_tradnl" sz="1000" dirty="0">
                          <a:effectLst/>
                          <a:latin typeface="Futura Std Book" panose="020B0502020204020303" pitchFamily="34" charset="0"/>
                        </a:rPr>
                        <a:t> y </a:t>
                      </a:r>
                      <a:r>
                        <a:rPr lang="es-ES_tradnl" sz="1000" dirty="0" err="1">
                          <a:effectLst/>
                          <a:latin typeface="Futura Std Book" panose="020B0502020204020303" pitchFamily="34" charset="0"/>
                        </a:rPr>
                        <a:t>palenqueras</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marL="342900" lvl="0" indent="-342900">
                        <a:lnSpc>
                          <a:spcPct val="107000"/>
                        </a:lnSpc>
                        <a:spcAft>
                          <a:spcPts val="800"/>
                        </a:spcAft>
                        <a:buFont typeface="Symbol" panose="05050102010706020507" pitchFamily="18" charset="2"/>
                        <a:buChar char=""/>
                      </a:pPr>
                      <a:r>
                        <a:rPr lang="es-CO" sz="1000" dirty="0">
                          <a:effectLst/>
                          <a:latin typeface="Futura Std Book" panose="020B0502020204020303" pitchFamily="34" charset="0"/>
                        </a:rPr>
                        <a:t>Subregión Montes de </a:t>
                      </a:r>
                      <a:r>
                        <a:rPr lang="es-CO" sz="1000" dirty="0" smtClean="0">
                          <a:effectLst/>
                          <a:latin typeface="Futura Std Book" panose="020B0502020204020303" pitchFamily="34" charset="0"/>
                        </a:rPr>
                        <a:t>María</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r>
              <a:tr h="417370">
                <a:tc>
                  <a:txBody>
                    <a:bodyPr/>
                    <a:lstStyle/>
                    <a:p>
                      <a:pPr marL="0" algn="just" defTabSz="685800" rtl="0" eaLnBrk="1" latinLnBrk="0" hangingPunct="1">
                        <a:lnSpc>
                          <a:spcPct val="100000"/>
                        </a:lnSpc>
                        <a:spcAft>
                          <a:spcPts val="0"/>
                        </a:spcAft>
                      </a:pPr>
                      <a:r>
                        <a:rPr lang="es-CO" sz="1000" b="0" kern="1200" dirty="0" smtClean="0">
                          <a:effectLst/>
                          <a:latin typeface="Futura Std Book" panose="020B0502020204020303" pitchFamily="34" charset="0"/>
                        </a:rPr>
                        <a:t>Impulso al turismo interior</a:t>
                      </a:r>
                      <a:endParaRPr lang="es-MX" sz="1000" b="0" kern="1200" dirty="0">
                        <a:solidFill>
                          <a:schemeClr val="tx1"/>
                        </a:solidFill>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c>
                  <a:txBody>
                    <a:bodyPr/>
                    <a:lstStyle/>
                    <a:p>
                      <a:pPr>
                        <a:spcAft>
                          <a:spcPts val="0"/>
                        </a:spcAft>
                      </a:pPr>
                      <a:r>
                        <a:rPr lang="es-ES_tradnl" sz="1000" dirty="0">
                          <a:effectLst/>
                          <a:latin typeface="Futura Std Book" panose="020B0502020204020303" pitchFamily="34" charset="0"/>
                        </a:rPr>
                        <a:t>Promoción de fiestas y festivales (20 de enero y </a:t>
                      </a:r>
                      <a:r>
                        <a:rPr lang="es-ES_tradnl" sz="1000" dirty="0" err="1">
                          <a:effectLst/>
                          <a:latin typeface="Futura Std Book" panose="020B0502020204020303" pitchFamily="34" charset="0"/>
                        </a:rPr>
                        <a:t>Sirenato</a:t>
                      </a:r>
                      <a:r>
                        <a:rPr lang="es-ES_tradnl" sz="1000" dirty="0">
                          <a:effectLst/>
                          <a:latin typeface="Futura Std Book" panose="020B0502020204020303" pitchFamily="34" charset="0"/>
                        </a:rPr>
                        <a:t> del </a:t>
                      </a:r>
                      <a:r>
                        <a:rPr lang="es-ES_tradnl" sz="1000" dirty="0" smtClean="0">
                          <a:effectLst/>
                          <a:latin typeface="Futura Std Book" panose="020B0502020204020303" pitchFamily="34" charset="0"/>
                        </a:rPr>
                        <a:t>Mar)</a:t>
                      </a:r>
                      <a:endParaRPr lang="es-MX" sz="1000" dirty="0">
                        <a:effectLst/>
                        <a:latin typeface="Futura Std Book" panose="020B0502020204020303" pitchFamily="34" charset="0"/>
                      </a:endParaRPr>
                    </a:p>
                  </a:txBody>
                  <a:tcPr marL="62593" marR="62593" marT="0" marB="0"/>
                </a:tc>
                <a:tc>
                  <a:txBody>
                    <a:bodyPr/>
                    <a:lstStyle/>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Sincelejo</a:t>
                      </a:r>
                      <a:endParaRPr lang="es-MX" sz="1000" dirty="0">
                        <a:effectLst/>
                        <a:latin typeface="Futura Std Book" panose="020B0502020204020303" pitchFamily="34" charset="0"/>
                      </a:endParaRPr>
                    </a:p>
                    <a:p>
                      <a:pPr marL="342900" lvl="0" indent="-342900">
                        <a:lnSpc>
                          <a:spcPct val="107000"/>
                        </a:lnSpc>
                        <a:spcAft>
                          <a:spcPts val="0"/>
                        </a:spcAft>
                        <a:buFont typeface="Symbol" panose="05050102010706020507" pitchFamily="18" charset="2"/>
                        <a:buChar char=""/>
                      </a:pPr>
                      <a:r>
                        <a:rPr lang="es-CO" sz="1000" dirty="0">
                          <a:effectLst/>
                          <a:latin typeface="Futura Std Book" panose="020B0502020204020303" pitchFamily="34" charset="0"/>
                        </a:rPr>
                        <a:t>Tolú</a:t>
                      </a:r>
                      <a:endParaRPr lang="es-MX" sz="1000" dirty="0">
                        <a:effectLst/>
                        <a:latin typeface="Futura Std Book" panose="020B0502020204020303" pitchFamily="34" charset="0"/>
                        <a:ea typeface="Calibri" panose="020F0502020204030204" pitchFamily="34" charset="0"/>
                        <a:cs typeface="Times New Roman" panose="02020603050405020304" pitchFamily="18" charset="0"/>
                      </a:endParaRPr>
                    </a:p>
                  </a:txBody>
                  <a:tcPr marL="62593" marR="62593" marT="0" marB="0"/>
                </a:tc>
              </a:tr>
            </a:tbl>
          </a:graphicData>
        </a:graphic>
      </p:graphicFrame>
      <p:sp>
        <p:nvSpPr>
          <p:cNvPr id="2" name="Marcador de número de diapositiva 1"/>
          <p:cNvSpPr>
            <a:spLocks noGrp="1"/>
          </p:cNvSpPr>
          <p:nvPr>
            <p:ph type="sldNum" sz="quarter" idx="12"/>
          </p:nvPr>
        </p:nvSpPr>
        <p:spPr>
          <a:xfrm>
            <a:off x="4843463" y="8908270"/>
            <a:ext cx="1543050" cy="486833"/>
          </a:xfrm>
        </p:spPr>
        <p:txBody>
          <a:bodyPr/>
          <a:lstStyle/>
          <a:p>
            <a:fld id="{D4592631-BB0D-4440-8A6C-1E72DCE6E35C}" type="slidenum">
              <a:rPr lang="en-US" smtClean="0"/>
              <a:t>7</a:t>
            </a:fld>
            <a:endParaRPr lang="en-US"/>
          </a:p>
        </p:txBody>
      </p:sp>
      <p:sp>
        <p:nvSpPr>
          <p:cNvPr id="7" name="24 CuadroTexto"/>
          <p:cNvSpPr txBox="1"/>
          <p:nvPr/>
        </p:nvSpPr>
        <p:spPr>
          <a:xfrm>
            <a:off x="99194" y="77843"/>
            <a:ext cx="3476878" cy="523220"/>
          </a:xfrm>
          <a:prstGeom prst="rect">
            <a:avLst/>
          </a:prstGeom>
          <a:noFill/>
          <a:ln w="38100">
            <a:solidFill>
              <a:srgbClr val="800080"/>
            </a:solidFill>
          </a:ln>
        </p:spPr>
        <p:txBody>
          <a:bodyPr wrap="square" rtlCol="0">
            <a:spAutoFit/>
          </a:bodyPr>
          <a:lstStyle/>
          <a:p>
            <a:pPr algn="ctr"/>
            <a:r>
              <a:rPr lang="es-CO" sz="2800" b="1" dirty="0" smtClean="0">
                <a:effectLst>
                  <a:outerShdw blurRad="38100" dist="38100" dir="2700000" algn="tl">
                    <a:srgbClr val="000000">
                      <a:alpha val="43137"/>
                    </a:srgbClr>
                  </a:outerShdw>
                </a:effectLst>
                <a:latin typeface="Futura Std Book" panose="020B0502020204020303" pitchFamily="34" charset="0"/>
              </a:rPr>
              <a:t>Sucre</a:t>
            </a:r>
            <a:endParaRPr lang="es-CO" sz="2800" b="1" dirty="0">
              <a:effectLst>
                <a:outerShdw blurRad="38100" dist="38100" dir="2700000" algn="tl">
                  <a:srgbClr val="000000">
                    <a:alpha val="43137"/>
                  </a:srgbClr>
                </a:outerShdw>
              </a:effectLst>
              <a:latin typeface="Futura Std Book" panose="020B0502020204020303" pitchFamily="34" charset="0"/>
            </a:endParaRPr>
          </a:p>
        </p:txBody>
      </p:sp>
    </p:spTree>
    <p:extLst>
      <p:ext uri="{BB962C8B-B14F-4D97-AF65-F5344CB8AC3E}">
        <p14:creationId xmlns:p14="http://schemas.microsoft.com/office/powerpoint/2010/main" val="3726492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12027</TotalTime>
  <Words>1053</Words>
  <Application>Microsoft Office PowerPoint</Application>
  <PresentationFormat>Carta (216 x 279 mm)</PresentationFormat>
  <Paragraphs>283</Paragraphs>
  <Slides>7</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Arial</vt:lpstr>
      <vt:lpstr>Calibri</vt:lpstr>
      <vt:lpstr>Calibri Light</vt:lpstr>
      <vt:lpstr>Futura Std Book</vt:lpstr>
      <vt:lpstr>Symbol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Diana CArolina Diaz Viafara</cp:lastModifiedBy>
  <cp:revision>652</cp:revision>
  <dcterms:created xsi:type="dcterms:W3CDTF">2018-09-11T21:55:46Z</dcterms:created>
  <dcterms:modified xsi:type="dcterms:W3CDTF">2019-02-08T16:36:10Z</dcterms:modified>
</cp:coreProperties>
</file>