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652" r:id="rId2"/>
    <p:sldId id="645" r:id="rId3"/>
    <p:sldId id="650" r:id="rId4"/>
    <p:sldId id="651" r:id="rId5"/>
  </p:sldIdLst>
  <p:sldSz cx="6858000" cy="9144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4695A590-B1AE-4B58-B979-059D03AFFF11}">
          <p14:sldIdLst>
            <p14:sldId id="652"/>
            <p14:sldId id="645"/>
            <p14:sldId id="650"/>
            <p14:sldId id="65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1984"/>
    <a:srgbClr val="E1134F"/>
    <a:srgbClr val="19134F"/>
    <a:srgbClr val="FFC425"/>
    <a:srgbClr val="6CB33F"/>
    <a:srgbClr val="0093D0"/>
    <a:srgbClr val="996633"/>
    <a:srgbClr val="000000"/>
    <a:srgbClr val="0080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76" autoAdjust="0"/>
    <p:restoredTop sz="94206" autoAdjust="0"/>
  </p:normalViewPr>
  <p:slideViewPr>
    <p:cSldViewPr snapToGrid="0">
      <p:cViewPr varScale="1">
        <p:scale>
          <a:sx n="54" d="100"/>
          <a:sy n="5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quintero\Desktop\EXCEL%20DEPARTAMENTAL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quintero\Desktop\EXCEL%20DEPARTAMENTAL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quintero\Desktop\EXCEL%20DEPARTAMENTALE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A2198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Hoja1!$L$26:$L$29</c:f>
              <c:strCache>
                <c:ptCount val="4"/>
                <c:pt idx="0">
                  <c:v>Competitividad</c:v>
                </c:pt>
                <c:pt idx="1">
                  <c:v>Infraestructura</c:v>
                </c:pt>
                <c:pt idx="2">
                  <c:v>Promoción</c:v>
                </c:pt>
                <c:pt idx="3">
                  <c:v>Total</c:v>
                </c:pt>
              </c:strCache>
            </c:strRef>
          </c:cat>
          <c:val>
            <c:numRef>
              <c:f>Hoja1!$M$26:$M$29</c:f>
              <c:numCache>
                <c:formatCode>_-"$"* #,##0_-;\-"$"* #,##0_-;_-"$"* "-"??_-;_-@_-</c:formatCode>
                <c:ptCount val="4"/>
                <c:pt idx="0">
                  <c:v>114</c:v>
                </c:pt>
                <c:pt idx="1">
                  <c:v>5250</c:v>
                </c:pt>
                <c:pt idx="2">
                  <c:v>1179</c:v>
                </c:pt>
                <c:pt idx="3">
                  <c:v>910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182952816"/>
        <c:axId val="-182951728"/>
      </c:barChart>
      <c:catAx>
        <c:axId val="-182952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82951728"/>
        <c:crosses val="autoZero"/>
        <c:auto val="1"/>
        <c:lblAlgn val="ctr"/>
        <c:lblOffset val="100"/>
        <c:noMultiLvlLbl val="0"/>
      </c:catAx>
      <c:valAx>
        <c:axId val="-182951728"/>
        <c:scaling>
          <c:orientation val="minMax"/>
        </c:scaling>
        <c:delete val="1"/>
        <c:axPos val="b"/>
        <c:numFmt formatCode="_-&quot;$&quot;* #,##0_-;\-&quot;$&quot;* #,##0_-;_-&quot;$&quot;* &quot;-&quot;??_-;_-@_-" sourceLinked="1"/>
        <c:majorTickMark val="none"/>
        <c:minorTickMark val="none"/>
        <c:tickLblPos val="nextTo"/>
        <c:crossAx val="-182952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A2198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93D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Hoja1!$E$1:$E$2</c:f>
              <c:strCache>
                <c:ptCount val="2"/>
                <c:pt idx="0">
                  <c:v>Total jovenes</c:v>
                </c:pt>
                <c:pt idx="1">
                  <c:v>Jovenes Santander</c:v>
                </c:pt>
              </c:strCache>
            </c:strRef>
          </c:cat>
          <c:val>
            <c:numRef>
              <c:f>Hoja1!$G$1:$G$2</c:f>
              <c:numCache>
                <c:formatCode>0%</c:formatCode>
                <c:ptCount val="2"/>
                <c:pt idx="0">
                  <c:v>0.92466955292104525</c:v>
                </c:pt>
                <c:pt idx="1">
                  <c:v>7.5330447078954768E-2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051153266088302"/>
          <c:y val="0.62637491367270015"/>
          <c:w val="0.67647150388111743"/>
          <c:h val="0.231614348462508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A2198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0093D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utura Std Book" panose="020B0502020204020303" pitchFamily="34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Hoja1!$F$18:$F$21</c:f>
              <c:strCache>
                <c:ptCount val="4"/>
                <c:pt idx="0">
                  <c:v>Total Inversión</c:v>
                </c:pt>
                <c:pt idx="1">
                  <c:v>San Juan Girón</c:v>
                </c:pt>
                <c:pt idx="2">
                  <c:v>Barichara</c:v>
                </c:pt>
                <c:pt idx="3">
                  <c:v>Socorro</c:v>
                </c:pt>
              </c:strCache>
            </c:strRef>
          </c:cat>
          <c:val>
            <c:numRef>
              <c:f>Hoja1!$G$18:$G$21</c:f>
              <c:numCache>
                <c:formatCode>0%</c:formatCode>
                <c:ptCount val="4"/>
                <c:pt idx="0">
                  <c:v>0.44999999999999996</c:v>
                </c:pt>
                <c:pt idx="1">
                  <c:v>6.9125301106188974E-2</c:v>
                </c:pt>
                <c:pt idx="2">
                  <c:v>2.31011428530251E-2</c:v>
                </c:pt>
                <c:pt idx="3">
                  <c:v>0.15304430801340932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7088146856148611E-2"/>
          <c:y val="0.68467622592717914"/>
          <c:w val="0.72705540802866309"/>
          <c:h val="0.315019217851136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utura Std Book" panose="020B0502020204020303" pitchFamily="34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>
          <a:latin typeface="Futura Std Book" panose="020B0502020204020303" pitchFamily="34" charset="0"/>
        </a:defRPr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A21984"/>
            </a:solidFill>
          </c:spPr>
          <c:dPt>
            <c:idx val="0"/>
            <c:bubble3D val="0"/>
            <c:spPr>
              <a:solidFill>
                <a:srgbClr val="A2198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93D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utura Std Book" panose="020B0502020204020303" pitchFamily="34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Hoja1!$F$33:$F$34</c:f>
              <c:strCache>
                <c:ptCount val="2"/>
                <c:pt idx="0">
                  <c:v>Total PIT</c:v>
                </c:pt>
                <c:pt idx="1">
                  <c:v>PIT  Santander</c:v>
                </c:pt>
              </c:strCache>
            </c:strRef>
          </c:cat>
          <c:val>
            <c:numRef>
              <c:f>Hoja1!$G$33:$G$34</c:f>
              <c:numCache>
                <c:formatCode>0%</c:formatCode>
                <c:ptCount val="2"/>
                <c:pt idx="0">
                  <c:v>0.95575221238938057</c:v>
                </c:pt>
                <c:pt idx="1">
                  <c:v>4.4247787610619468E-2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utura Std Book" panose="020B0502020204020303" pitchFamily="34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800">
          <a:latin typeface="Futura Std Book" panose="020B0502020204020303" pitchFamily="34" charset="0"/>
        </a:defRPr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A2198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utura Std Book" panose="020B0502020204020303" pitchFamily="34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Hoja1!$N$3:$N$4</c:f>
              <c:strCache>
                <c:ptCount val="2"/>
                <c:pt idx="0">
                  <c:v>Total Recaudo CP</c:v>
                </c:pt>
                <c:pt idx="1">
                  <c:v>Total Recaudo CP ene-jul 2018</c:v>
                </c:pt>
              </c:strCache>
            </c:strRef>
          </c:cat>
          <c:val>
            <c:numRef>
              <c:f>Hoja1!$O$3:$O$4</c:f>
              <c:numCache>
                <c:formatCode>_-"$"* #,##0_-;\-"$"* #,##0_-;_-"$"* "-"??_-;_-@_-</c:formatCode>
                <c:ptCount val="2"/>
                <c:pt idx="0">
                  <c:v>54546</c:v>
                </c:pt>
                <c:pt idx="1">
                  <c:v>604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utura Std Book" panose="020B0502020204020303" pitchFamily="34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800">
          <a:latin typeface="Futura Std Book" panose="020B0502020204020303" pitchFamily="34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A2F3E6-6B5B-48E6-B2B2-2293B02DF934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478B47-1314-463A-B256-B7396DD71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1984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00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005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236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817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51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954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165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161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2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67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2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744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7.jpeg"/><Relationship Id="rId7" Type="http://schemas.openxmlformats.org/officeDocument/2006/relationships/chart" Target="../charts/chart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9.png"/><Relationship Id="rId10" Type="http://schemas.openxmlformats.org/officeDocument/2006/relationships/chart" Target="../charts/chart5.xml"/><Relationship Id="rId4" Type="http://schemas.openxmlformats.org/officeDocument/2006/relationships/image" Target="../media/image8.png"/><Relationship Id="rId9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9271" y="3152429"/>
            <a:ext cx="6877271" cy="7332777"/>
          </a:xfrm>
          <a:prstGeom prst="rect">
            <a:avLst/>
          </a:prstGeom>
          <a:solidFill>
            <a:srgbClr val="0093D0">
              <a:alpha val="10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just"/>
            <a:endParaRPr lang="es-CO" sz="1050" b="1" dirty="0" smtClean="0">
              <a:latin typeface="Futura Std Book" panose="020B0502020204020303" pitchFamily="34" charset="0"/>
              <a:ea typeface="Calibri" panose="020F0502020204030204" pitchFamily="34" charset="0"/>
            </a:endParaRPr>
          </a:p>
          <a:p>
            <a:pPr algn="just"/>
            <a:r>
              <a:rPr lang="es-CO" sz="110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Proyectos aprobados 2018:</a:t>
            </a:r>
          </a:p>
          <a:p>
            <a:pPr algn="just"/>
            <a:endParaRPr lang="es-CO" sz="1100" b="1" dirty="0" smtClean="0">
              <a:latin typeface="Futura Std Book" panose="020B0502020204020303" pitchFamily="34" charset="0"/>
              <a:ea typeface="Calibri" panose="020F0502020204030204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 smtClean="0">
                <a:latin typeface="Futura Std Book" panose="020B0502020204020303" pitchFamily="34" charset="0"/>
              </a:rPr>
              <a:t>Fase </a:t>
            </a:r>
            <a:r>
              <a:rPr lang="es-CO" sz="1100" b="1" u="sng" dirty="0">
                <a:latin typeface="Futura Std Book" panose="020B0502020204020303" pitchFamily="34" charset="0"/>
              </a:rPr>
              <a:t>2: certificación de la NTS TS 001-1 y su mantenimiento en cinco destinos pertenecientes a los doce Corredores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Turísticos</a:t>
            </a:r>
            <a:r>
              <a:rPr lang="es-MX" sz="1100" b="1" u="sng" dirty="0" smtClean="0">
                <a:latin typeface="Futura Std Book" panose="020B0502020204020303" pitchFamily="34" charset="0"/>
              </a:rPr>
              <a:t>:</a:t>
            </a:r>
            <a:r>
              <a:rPr lang="es-MX" sz="1100" b="1" dirty="0" smtClean="0">
                <a:latin typeface="Futura Std Book" panose="020B0502020204020303" pitchFamily="34" charset="0"/>
              </a:rPr>
              <a:t> </a:t>
            </a:r>
            <a:r>
              <a:rPr lang="es-CO" sz="1100" dirty="0" smtClean="0">
                <a:latin typeface="Futura Std Book" panose="020B0502020204020303" pitchFamily="34" charset="0"/>
              </a:rPr>
              <a:t>Inversión Santander: $51.676.099;</a:t>
            </a:r>
            <a:r>
              <a:rPr lang="es-ES" sz="1100" dirty="0" smtClean="0">
                <a:latin typeface="Futura Std Book" panose="020B0502020204020303" pitchFamily="34" charset="0"/>
              </a:rPr>
              <a:t> Total </a:t>
            </a:r>
            <a:r>
              <a:rPr lang="es-ES" sz="1100" dirty="0">
                <a:latin typeface="Futura Std Book" panose="020B0502020204020303" pitchFamily="34" charset="0"/>
              </a:rPr>
              <a:t>Proyecto </a:t>
            </a:r>
            <a:r>
              <a:rPr lang="es-ES" sz="1100" dirty="0" smtClean="0">
                <a:latin typeface="Futura Std Book" panose="020B0502020204020303" pitchFamily="34" charset="0"/>
              </a:rPr>
              <a:t>$258.380.495. </a:t>
            </a:r>
            <a:r>
              <a:rPr lang="es-CO" sz="1100" dirty="0">
                <a:latin typeface="Futura Std Book" panose="020B0502020204020303" pitchFamily="34" charset="0"/>
              </a:rPr>
              <a:t>Proponente: </a:t>
            </a:r>
            <a:r>
              <a:rPr lang="es-CO" sz="1100" dirty="0" err="1" smtClean="0">
                <a:latin typeface="Futura Std Book" panose="020B0502020204020303" pitchFamily="34" charset="0"/>
              </a:rPr>
              <a:t>MinCIT</a:t>
            </a:r>
            <a:r>
              <a:rPr lang="es-CO" sz="1100" dirty="0" smtClean="0">
                <a:latin typeface="Futura Std Book" panose="020B0502020204020303" pitchFamily="34" charset="0"/>
              </a:rPr>
              <a:t>.</a:t>
            </a:r>
            <a:r>
              <a:rPr lang="es-ES" sz="1100" dirty="0" smtClean="0">
                <a:latin typeface="Futura Std Book" panose="020B0502020204020303" pitchFamily="34" charset="0"/>
              </a:rPr>
              <a:t> </a:t>
            </a:r>
            <a:r>
              <a:rPr lang="es-ES" sz="1100" dirty="0">
                <a:latin typeface="Futura Std Book" panose="020B0502020204020303" pitchFamily="34" charset="0"/>
              </a:rPr>
              <a:t>Estado: En </a:t>
            </a:r>
            <a:r>
              <a:rPr lang="es-ES" sz="1100" dirty="0" smtClean="0">
                <a:latin typeface="Futura Std Book" panose="020B0502020204020303" pitchFamily="34" charset="0"/>
              </a:rPr>
              <a:t>proceso de Contratación (</a:t>
            </a:r>
            <a:r>
              <a:rPr lang="es-ES" sz="1100" dirty="0">
                <a:latin typeface="Futura Std Book" panose="020B0502020204020303" pitchFamily="34" charset="0"/>
              </a:rPr>
              <a:t>0</a:t>
            </a:r>
            <a:r>
              <a:rPr lang="es-ES" sz="1100" dirty="0" smtClean="0">
                <a:latin typeface="Futura Std Book" panose="020B0502020204020303" pitchFamily="34" charset="0"/>
              </a:rPr>
              <a:t>%). </a:t>
            </a:r>
            <a:r>
              <a:rPr lang="es-CO" sz="1100" dirty="0">
                <a:latin typeface="Futura Std Book" panose="020B0502020204020303" pitchFamily="34" charset="0"/>
              </a:rPr>
              <a:t>Se espera certificar en 5 destinos turísticos bajo la norma técnica sectorial NTS-TS-001-1: Manizales (Centro), Marsella, La Macarena, </a:t>
            </a:r>
            <a:r>
              <a:rPr lang="es-CO" sz="1100" dirty="0" err="1">
                <a:latin typeface="Futura Std Book" panose="020B0502020204020303" pitchFamily="34" charset="0"/>
              </a:rPr>
              <a:t>Usiacurí</a:t>
            </a:r>
            <a:r>
              <a:rPr lang="es-CO" sz="1100" dirty="0">
                <a:latin typeface="Futura Std Book" panose="020B0502020204020303" pitchFamily="34" charset="0"/>
              </a:rPr>
              <a:t>, </a:t>
            </a:r>
            <a:r>
              <a:rPr lang="es-CO" sz="1100" dirty="0" smtClean="0">
                <a:latin typeface="Futura Std Book" panose="020B0502020204020303" pitchFamily="34" charset="0"/>
              </a:rPr>
              <a:t>Floridablanca.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 smtClean="0">
                <a:latin typeface="Futura Std Book" panose="020B0502020204020303" pitchFamily="34" charset="0"/>
              </a:rPr>
              <a:t>Plan </a:t>
            </a:r>
            <a:r>
              <a:rPr lang="es-CO" sz="1100" b="1" u="sng" dirty="0">
                <a:latin typeface="Futura Std Book" panose="020B0502020204020303" pitchFamily="34" charset="0"/>
              </a:rPr>
              <a:t>de Capacitación 2018-2020 (Fase I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): </a:t>
            </a:r>
            <a:r>
              <a:rPr lang="es-CO" sz="1100" dirty="0" smtClean="0">
                <a:latin typeface="Futura Std Book" panose="020B0502020204020303" pitchFamily="34" charset="0"/>
              </a:rPr>
              <a:t>Inversión Santander: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$46.734.165.</a:t>
            </a:r>
            <a:r>
              <a:rPr lang="es-ES" sz="1100" dirty="0" smtClean="0">
                <a:latin typeface="Futura Std Book" panose="020B0502020204020303" pitchFamily="34" charset="0"/>
              </a:rPr>
              <a:t>(</a:t>
            </a:r>
            <a:r>
              <a:rPr lang="es-ES" sz="1100" dirty="0" err="1" smtClean="0">
                <a:latin typeface="Futura Std Book" panose="020B0502020204020303" pitchFamily="34" charset="0"/>
              </a:rPr>
              <a:t>Fontur</a:t>
            </a:r>
            <a:r>
              <a:rPr lang="es-ES" sz="1100" dirty="0" smtClean="0">
                <a:latin typeface="Futura Std Book" panose="020B0502020204020303" pitchFamily="34" charset="0"/>
              </a:rPr>
              <a:t>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$1.028.151.621;</a:t>
            </a:r>
            <a:r>
              <a:rPr lang="es-ES" sz="1100" dirty="0" smtClean="0">
                <a:latin typeface="Futura Std Book" panose="020B0502020204020303" pitchFamily="34" charset="0"/>
              </a:rPr>
              <a:t> </a:t>
            </a:r>
            <a:r>
              <a:rPr lang="es-ES" sz="1100" dirty="0">
                <a:latin typeface="Futura Std Book" panose="020B0502020204020303" pitchFamily="34" charset="0"/>
              </a:rPr>
              <a:t>Contrapartida </a:t>
            </a:r>
            <a:r>
              <a:rPr lang="es-ES" sz="1100" dirty="0" smtClean="0">
                <a:latin typeface="Futura Std Book" panose="020B0502020204020303" pitchFamily="34" charset="0"/>
              </a:rPr>
              <a:t>$263.372.000. </a:t>
            </a:r>
            <a:r>
              <a:rPr lang="es-ES" sz="1100" dirty="0">
                <a:latin typeface="Futura Std Book" panose="020B0502020204020303" pitchFamily="34" charset="0"/>
              </a:rPr>
              <a:t>Total Proyecto $</a:t>
            </a:r>
            <a:r>
              <a:rPr lang="es-ES" sz="1100" dirty="0" smtClean="0">
                <a:latin typeface="Futura Std Book" panose="020B0502020204020303" pitchFamily="34" charset="0"/>
              </a:rPr>
              <a:t>1.291.523.621). Proponente: </a:t>
            </a:r>
            <a:r>
              <a:rPr lang="es-ES" sz="1100" dirty="0" err="1" smtClean="0">
                <a:latin typeface="Futura Std Book" panose="020B0502020204020303" pitchFamily="34" charset="0"/>
              </a:rPr>
              <a:t>Cotelco</a:t>
            </a:r>
            <a:r>
              <a:rPr lang="es-ES" sz="1100" dirty="0" smtClean="0">
                <a:latin typeface="Futura Std Book" panose="020B0502020204020303" pitchFamily="34" charset="0"/>
              </a:rPr>
              <a:t>. Corresponde a </a:t>
            </a:r>
            <a:r>
              <a:rPr lang="es-CO" sz="1100" dirty="0">
                <a:latin typeface="Futura Std Book" panose="020B0502020204020303" pitchFamily="34" charset="0"/>
              </a:rPr>
              <a:t>407 cursos y talleres que serán impartidos a nivel nacional con el fin de incrementar la competitividad del capital humano vinculado con la cadena turística </a:t>
            </a:r>
            <a:r>
              <a:rPr lang="es-CO" sz="1100" dirty="0" smtClean="0">
                <a:latin typeface="Futura Std Book" panose="020B0502020204020303" pitchFamily="34" charset="0"/>
              </a:rPr>
              <a:t>colombiana. Estado:  en ejecución. 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>
                <a:latin typeface="Futura Std Book" panose="020B0502020204020303" pitchFamily="34" charset="0"/>
              </a:rPr>
              <a:t>Jornadas de capacitación en discapacidad; accesibilidad; inclusión laboral; turismo accesible y talleres vivenciales para prestadores de servicios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turísticos: </a:t>
            </a:r>
            <a:r>
              <a:rPr lang="es-CO" sz="1100" dirty="0" smtClean="0">
                <a:latin typeface="Futura Std Book" panose="020B0502020204020303" pitchFamily="34" charset="0"/>
              </a:rPr>
              <a:t>Inversión Santander:</a:t>
            </a:r>
            <a:r>
              <a:rPr lang="es-CO" sz="1100" b="1" dirty="0" smtClean="0">
                <a:latin typeface="Futura Std Book" panose="020B0502020204020303" pitchFamily="34" charset="0"/>
              </a:rPr>
              <a:t> </a:t>
            </a:r>
            <a:r>
              <a:rPr lang="es-CO" sz="1100" dirty="0">
                <a:latin typeface="Futura Std Book" panose="020B0502020204020303" pitchFamily="34" charset="0"/>
              </a:rPr>
              <a:t>$</a:t>
            </a:r>
            <a:r>
              <a:rPr lang="es-CO" sz="1100" dirty="0" smtClean="0">
                <a:latin typeface="Futura Std Book" panose="020B0502020204020303" pitchFamily="34" charset="0"/>
              </a:rPr>
              <a:t>15.570.344; ( Total proyecto </a:t>
            </a:r>
            <a:r>
              <a:rPr lang="es-CO" sz="1100" dirty="0">
                <a:latin typeface="Futura Std Book" panose="020B0502020204020303" pitchFamily="34" charset="0"/>
              </a:rPr>
              <a:t>$</a:t>
            </a:r>
            <a:r>
              <a:rPr lang="es-CO" sz="1100" dirty="0" smtClean="0">
                <a:latin typeface="Futura Std Book" panose="020B0502020204020303" pitchFamily="34" charset="0"/>
              </a:rPr>
              <a:t>217.984.814) . Proponente: </a:t>
            </a:r>
            <a:r>
              <a:rPr lang="es-CO" sz="1100" dirty="0" err="1">
                <a:latin typeface="Futura Std Book" panose="020B0502020204020303" pitchFamily="34" charset="0"/>
              </a:rPr>
              <a:t>MinCIT</a:t>
            </a:r>
            <a:r>
              <a:rPr lang="es-CO" sz="1100" dirty="0">
                <a:latin typeface="Futura Std Book" panose="020B0502020204020303" pitchFamily="34" charset="0"/>
              </a:rPr>
              <a:t>.</a:t>
            </a:r>
            <a:r>
              <a:rPr lang="es-ES" sz="1100" dirty="0">
                <a:latin typeface="Futura Std Book" panose="020B0502020204020303" pitchFamily="34" charset="0"/>
              </a:rPr>
              <a:t> Estado: En </a:t>
            </a:r>
            <a:r>
              <a:rPr lang="es-ES" sz="1100" dirty="0" smtClean="0">
                <a:latin typeface="Futura Std Book" panose="020B0502020204020303" pitchFamily="34" charset="0"/>
              </a:rPr>
              <a:t>Contratación </a:t>
            </a:r>
            <a:r>
              <a:rPr lang="es-ES" sz="1100" dirty="0">
                <a:latin typeface="Futura Std Book" panose="020B0502020204020303" pitchFamily="34" charset="0"/>
              </a:rPr>
              <a:t>(0%). </a:t>
            </a:r>
            <a:r>
              <a:rPr lang="es-ES" sz="1100" dirty="0" smtClean="0">
                <a:latin typeface="Futura Std Book" panose="020B0502020204020303" pitchFamily="34" charset="0"/>
              </a:rPr>
              <a:t>Busca </a:t>
            </a:r>
            <a:r>
              <a:rPr lang="es-CO" sz="1100" dirty="0" smtClean="0">
                <a:latin typeface="Futura Std Book" panose="020B0502020204020303" pitchFamily="34" charset="0"/>
              </a:rPr>
              <a:t>mejorar </a:t>
            </a:r>
            <a:r>
              <a:rPr lang="es-CO" sz="1100" dirty="0">
                <a:latin typeface="Futura Std Book" panose="020B0502020204020303" pitchFamily="34" charset="0"/>
              </a:rPr>
              <a:t>la calidad en la prestación de servicios a personas con discapacidad y demás personas, donde se realizaran 14 jornadas que den como resultado 30 personas capacitadas.</a:t>
            </a:r>
            <a:endParaRPr lang="es-MX" sz="11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endParaRPr lang="es-MX" sz="1100" dirty="0"/>
          </a:p>
          <a:p>
            <a:pPr algn="just"/>
            <a:r>
              <a:rPr lang="es-CO" sz="110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Proyectos </a:t>
            </a:r>
            <a:r>
              <a:rPr lang="es-CO" sz="1100" b="1" dirty="0">
                <a:latin typeface="Futura Std Book" panose="020B0502020204020303" pitchFamily="34" charset="0"/>
                <a:ea typeface="Calibri" panose="020F0502020204030204" pitchFamily="34" charset="0"/>
              </a:rPr>
              <a:t>a destacar </a:t>
            </a:r>
            <a:r>
              <a:rPr lang="es-CO" sz="110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2017:</a:t>
            </a:r>
            <a:endParaRPr lang="es-CO" sz="1100" b="1" dirty="0">
              <a:latin typeface="Futura Std Book" panose="020B0502020204020303" pitchFamily="34" charset="0"/>
              <a:ea typeface="Calibri" panose="020F0502020204030204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endParaRPr lang="es-CO" sz="1100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>
                <a:latin typeface="Futura Std Book" panose="020B0502020204020303" pitchFamily="34" charset="0"/>
              </a:rPr>
              <a:t>Asistencia técnica de soporte y mejoramiento a 113 instituciones educativas que forman parte del programa Colegios Amigos del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Turismo: </a:t>
            </a:r>
            <a:r>
              <a:rPr lang="es-CO" sz="1100" dirty="0" smtClean="0">
                <a:latin typeface="Futura Std Book" panose="020B0502020204020303" pitchFamily="34" charset="0"/>
              </a:rPr>
              <a:t>Inversión Santander: $ </a:t>
            </a:r>
            <a:r>
              <a:rPr lang="es-CO" sz="1100" dirty="0">
                <a:latin typeface="Futura Std Book" panose="020B0502020204020303" pitchFamily="34" charset="0"/>
              </a:rPr>
              <a:t>$</a:t>
            </a:r>
            <a:r>
              <a:rPr lang="es-CO" sz="1100" dirty="0" smtClean="0">
                <a:latin typeface="Futura Std Book" panose="020B0502020204020303" pitchFamily="34" charset="0"/>
              </a:rPr>
              <a:t>50.987.771; </a:t>
            </a:r>
            <a:r>
              <a:rPr lang="es-ES" sz="1100" dirty="0">
                <a:latin typeface="Futura Std Book" panose="020B0502020204020303" pitchFamily="34" charset="0"/>
              </a:rPr>
              <a:t>Total Proyecto </a:t>
            </a:r>
            <a:r>
              <a:rPr lang="es-CO" sz="1100" dirty="0">
                <a:latin typeface="Futura Std Book" panose="020B0502020204020303" pitchFamily="34" charset="0"/>
              </a:rPr>
              <a:t>$</a:t>
            </a:r>
            <a:r>
              <a:rPr lang="es-CO" sz="1100" dirty="0" smtClean="0">
                <a:latin typeface="Futura Std Book" panose="020B0502020204020303" pitchFamily="34" charset="0"/>
              </a:rPr>
              <a:t>1.121.730.956. </a:t>
            </a:r>
            <a:r>
              <a:rPr lang="es-CO" sz="1100" dirty="0">
                <a:latin typeface="Futura Std Book" panose="020B0502020204020303" pitchFamily="34" charset="0"/>
              </a:rPr>
              <a:t>Proponente: </a:t>
            </a:r>
            <a:r>
              <a:rPr lang="es-CO" sz="1100" dirty="0" err="1" smtClean="0">
                <a:latin typeface="Futura Std Book" panose="020B0502020204020303" pitchFamily="34" charset="0"/>
              </a:rPr>
              <a:t>MinCIT</a:t>
            </a:r>
            <a:r>
              <a:rPr lang="es-CO" sz="1100" dirty="0" smtClean="0">
                <a:latin typeface="Futura Std Book" panose="020B0502020204020303" pitchFamily="34" charset="0"/>
              </a:rPr>
              <a:t>,. </a:t>
            </a:r>
            <a:r>
              <a:rPr lang="es-CO" sz="1100" dirty="0">
                <a:latin typeface="Futura Std Book" panose="020B0502020204020303" pitchFamily="34" charset="0"/>
              </a:rPr>
              <a:t>busca brindar asistencia técnica hasta 113 instituciones educativas de carácter público que tienen incluida el turismo de manera transversal en su </a:t>
            </a:r>
            <a:r>
              <a:rPr lang="es-CO" sz="1100" dirty="0" smtClean="0">
                <a:latin typeface="Futura Std Book" panose="020B0502020204020303" pitchFamily="34" charset="0"/>
              </a:rPr>
              <a:t>PEI. </a:t>
            </a:r>
            <a:r>
              <a:rPr lang="es-CO" sz="1100" dirty="0">
                <a:latin typeface="Futura Std Book" panose="020B0502020204020303" pitchFamily="34" charset="0"/>
              </a:rPr>
              <a:t>Estado: en </a:t>
            </a:r>
            <a:r>
              <a:rPr lang="es-CO" sz="1100" dirty="0" smtClean="0">
                <a:latin typeface="Futura Std Book" panose="020B0502020204020303" pitchFamily="34" charset="0"/>
              </a:rPr>
              <a:t>ejecución. 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 smtClean="0">
                <a:latin typeface="Futura Std Book" panose="020B0502020204020303" pitchFamily="34" charset="0"/>
              </a:rPr>
              <a:t>Programa </a:t>
            </a:r>
            <a:r>
              <a:rPr lang="es-CO" sz="1100" b="1" u="sng" dirty="0">
                <a:latin typeface="Futura Std Book" panose="020B0502020204020303" pitchFamily="34" charset="0"/>
              </a:rPr>
              <a:t>de formadores extranjeros para la enseñanza del inglés. Fase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2: </a:t>
            </a:r>
            <a:r>
              <a:rPr lang="es-CO" sz="1100" dirty="0">
                <a:latin typeface="Futura Std Book" panose="020B0502020204020303" pitchFamily="34" charset="0"/>
              </a:rPr>
              <a:t>Inversión </a:t>
            </a:r>
            <a:r>
              <a:rPr lang="es-CO" sz="1100" dirty="0" smtClean="0">
                <a:latin typeface="Futura Std Book" panose="020B0502020204020303" pitchFamily="34" charset="0"/>
              </a:rPr>
              <a:t>Santander </a:t>
            </a:r>
            <a:r>
              <a:rPr lang="es-CO" sz="1100" dirty="0">
                <a:latin typeface="Futura Std Book" panose="020B0502020204020303" pitchFamily="34" charset="0"/>
              </a:rPr>
              <a:t>$</a:t>
            </a:r>
            <a:r>
              <a:rPr lang="es-CO" sz="1100" dirty="0" smtClean="0">
                <a:latin typeface="Futura Std Book" panose="020B0502020204020303" pitchFamily="34" charset="0"/>
              </a:rPr>
              <a:t>128.707.771; (Fontur$1.673.201.025; valor total </a:t>
            </a:r>
            <a:r>
              <a:rPr lang="es-CO" sz="1100" dirty="0">
                <a:latin typeface="Futura Std Book" panose="020B0502020204020303" pitchFamily="34" charset="0"/>
              </a:rPr>
              <a:t>$</a:t>
            </a:r>
            <a:r>
              <a:rPr lang="es-CO" sz="1100" dirty="0" smtClean="0">
                <a:latin typeface="Futura Std Book" panose="020B0502020204020303" pitchFamily="34" charset="0"/>
              </a:rPr>
              <a:t>1.673.201.025). </a:t>
            </a:r>
            <a:r>
              <a:rPr lang="es-CO" sz="1100" dirty="0">
                <a:latin typeface="Futura Std Book" panose="020B0502020204020303" pitchFamily="34" charset="0"/>
              </a:rPr>
              <a:t>Proponente: </a:t>
            </a:r>
            <a:r>
              <a:rPr lang="es-CO" sz="1100" dirty="0" err="1" smtClean="0">
                <a:latin typeface="Futura Std Book" panose="020B0502020204020303" pitchFamily="34" charset="0"/>
              </a:rPr>
              <a:t>MinCIT</a:t>
            </a:r>
            <a:r>
              <a:rPr lang="es-CO" sz="1100" dirty="0" smtClean="0">
                <a:latin typeface="Futura Std Book" panose="020B0502020204020303" pitchFamily="34" charset="0"/>
              </a:rPr>
              <a:t>. Corresponde a la búsqueda de fortalecer </a:t>
            </a:r>
            <a:r>
              <a:rPr lang="es-CO" sz="1100" dirty="0">
                <a:latin typeface="Futura Std Book" panose="020B0502020204020303" pitchFamily="34" charset="0"/>
              </a:rPr>
              <a:t>las competencias en el manejo del idioma inglés de los prestadores de servicios turísticos a nivel </a:t>
            </a:r>
            <a:r>
              <a:rPr lang="es-CO" sz="1100" dirty="0" smtClean="0">
                <a:latin typeface="Futura Std Book" panose="020B0502020204020303" pitchFamily="34" charset="0"/>
              </a:rPr>
              <a:t>nacional.</a:t>
            </a:r>
            <a:r>
              <a:rPr lang="es-CO" sz="1100" dirty="0">
                <a:latin typeface="Futura Std Book" panose="020B0502020204020303" pitchFamily="34" charset="0"/>
              </a:rPr>
              <a:t> Estado: </a:t>
            </a:r>
            <a:r>
              <a:rPr lang="es-CO" sz="1100" dirty="0" smtClean="0">
                <a:latin typeface="Futura Std Book" panose="020B0502020204020303" pitchFamily="34" charset="0"/>
              </a:rPr>
              <a:t>Terminado (100%)</a:t>
            </a:r>
            <a:r>
              <a:rPr lang="es-MX" sz="1100" dirty="0" smtClean="0">
                <a:latin typeface="Futura Std Book" panose="020B0502020204020303" pitchFamily="34" charset="0"/>
              </a:rPr>
              <a:t>.</a:t>
            </a:r>
            <a:r>
              <a:rPr lang="es-CO" sz="1100" dirty="0" smtClean="0">
                <a:latin typeface="Futura Std Book" panose="020B0502020204020303" pitchFamily="34" charset="0"/>
              </a:rPr>
              <a:t> </a:t>
            </a:r>
            <a:r>
              <a:rPr lang="es-CO" sz="1100" dirty="0">
                <a:latin typeface="Futura Std Book" panose="020B0502020204020303" pitchFamily="34" charset="0"/>
              </a:rPr>
              <a:t>Terminación: marzo de </a:t>
            </a:r>
            <a:r>
              <a:rPr lang="es-CO" sz="1100" dirty="0" smtClean="0">
                <a:latin typeface="Futura Std Book" panose="020B0502020204020303" pitchFamily="34" charset="0"/>
              </a:rPr>
              <a:t>2018.</a:t>
            </a:r>
            <a:endParaRPr lang="es-MX" sz="11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endParaRPr lang="es-MX" sz="1050" dirty="0"/>
          </a:p>
          <a:p>
            <a:pPr algn="just"/>
            <a:endParaRPr lang="es-MX" sz="1050" dirty="0"/>
          </a:p>
          <a:p>
            <a:pPr marL="171450" indent="-171450" algn="just">
              <a:buFont typeface="Arial Black" panose="020B0A04020102020204" pitchFamily="34" charset="0"/>
              <a:buChar char="►"/>
            </a:pPr>
            <a:endParaRPr lang="es-MX" sz="1050" dirty="0">
              <a:latin typeface="Futura Std Book" panose="020B0502020204020303" pitchFamily="34" charset="0"/>
            </a:endParaRPr>
          </a:p>
          <a:p>
            <a:pPr algn="just"/>
            <a:endParaRPr lang="es-CO" sz="1050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>
              <a:latin typeface="Futura Std Book" panose="020B0502020204020303" pitchFamily="34" charset="0"/>
            </a:endParaRPr>
          </a:p>
          <a:p>
            <a:pPr algn="just"/>
            <a:endParaRPr lang="es-CO" sz="1100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dirty="0" smtClean="0">
              <a:latin typeface="Futura Std Book" panose="020B0502020204020303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71" y="-121100"/>
            <a:ext cx="685800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1540449" y="736645"/>
            <a:ext cx="4064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740D53"/>
                </a:solidFill>
                <a:latin typeface="Futura Std Book" panose="020B0502020204020303" pitchFamily="34" charset="0"/>
              </a:rPr>
              <a:t>DEPARTAMENTO DE SANTANDER</a:t>
            </a:r>
            <a:endParaRPr lang="es-CO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3" r="24877" b="57992"/>
          <a:stretch/>
        </p:blipFill>
        <p:spPr bwMode="auto">
          <a:xfrm>
            <a:off x="-38542" y="2757833"/>
            <a:ext cx="6896542" cy="394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uadroTexto 11"/>
          <p:cNvSpPr txBox="1"/>
          <p:nvPr/>
        </p:nvSpPr>
        <p:spPr>
          <a:xfrm>
            <a:off x="-19271" y="1925375"/>
            <a:ext cx="2844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Competitividad Turística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2825419" y="1067310"/>
            <a:ext cx="14093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altLang="es-CO" sz="1000" b="1" dirty="0" smtClean="0">
                <a:latin typeface="Futura Std Book" panose="020B0502020204020303" pitchFamily="34" charset="0"/>
              </a:rPr>
              <a:t>Inversión millones</a:t>
            </a:r>
          </a:p>
          <a:p>
            <a:r>
              <a:rPr lang="es-ES_tradnl" altLang="es-CO" sz="1000" b="1" dirty="0" smtClean="0">
                <a:latin typeface="Futura Std Book" panose="020B0502020204020303" pitchFamily="34" charset="0"/>
              </a:rPr>
              <a:t>ene-jul 2018</a:t>
            </a:r>
            <a:endParaRPr lang="es-CO" sz="1000" dirty="0"/>
          </a:p>
        </p:txBody>
      </p:sp>
      <p:pic>
        <p:nvPicPr>
          <p:cNvPr id="3076" name="Picture 4" descr="Resultado de imagen para iconos diner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111" y="1055764"/>
            <a:ext cx="505076" cy="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uadroTexto 15"/>
          <p:cNvSpPr txBox="1"/>
          <p:nvPr/>
        </p:nvSpPr>
        <p:spPr>
          <a:xfrm>
            <a:off x="90102" y="2782293"/>
            <a:ext cx="3507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Competitividad Turística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1791802"/>
              </p:ext>
            </p:extLst>
          </p:nvPr>
        </p:nvGraphicFramePr>
        <p:xfrm>
          <a:off x="1215007" y="1379988"/>
          <a:ext cx="4408713" cy="1185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3309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-18124" y="864442"/>
            <a:ext cx="6891202" cy="5509200"/>
          </a:xfrm>
          <a:prstGeom prst="rect">
            <a:avLst/>
          </a:prstGeom>
          <a:solidFill>
            <a:srgbClr val="0093D0">
              <a:alpha val="10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s-CO" sz="1100" b="1" dirty="0">
                <a:latin typeface="Futura Std Book" panose="020B0502020204020303" pitchFamily="34" charset="0"/>
                <a:ea typeface="Calibri" panose="020F0502020204030204" pitchFamily="34" charset="0"/>
              </a:rPr>
              <a:t>Proyectos </a:t>
            </a:r>
            <a:r>
              <a:rPr lang="es-CO" sz="110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aprobados 2018: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Participación </a:t>
            </a:r>
            <a:r>
              <a:rPr lang="es-CO" sz="1100" b="1" u="sng" dirty="0">
                <a:solidFill>
                  <a:prstClr val="black"/>
                </a:solidFill>
                <a:latin typeface="Futura Std Book" panose="020B0502020204020303" pitchFamily="34" charset="0"/>
              </a:rPr>
              <a:t>de la Red Turística de Pueblos Patrimonio en la Vitrina </a:t>
            </a:r>
            <a:r>
              <a:rPr lang="es-CO" sz="1100" b="1" u="sng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Anato</a:t>
            </a:r>
            <a:r>
              <a:rPr lang="es-CO" sz="1100" b="1" u="sng" dirty="0">
                <a:solidFill>
                  <a:prstClr val="black"/>
                </a:solidFill>
                <a:latin typeface="Futura Std Book" panose="020B0502020204020303" pitchFamily="34" charset="0"/>
              </a:rPr>
              <a:t> 2018</a:t>
            </a:r>
            <a:r>
              <a:rPr lang="es-MX" sz="1100" b="1" u="sng" dirty="0">
                <a:solidFill>
                  <a:prstClr val="black"/>
                </a:solidFill>
                <a:latin typeface="Futura Std Book" panose="020B0502020204020303" pitchFamily="34" charset="0"/>
              </a:rPr>
              <a:t>.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</a:rPr>
              <a:t>Inversión Santander: </a:t>
            </a:r>
            <a:r>
              <a:rPr lang="es-ES" sz="1100" dirty="0">
                <a:latin typeface="Futura Std Book" panose="020B0502020204020303" pitchFamily="34" charset="0"/>
              </a:rPr>
              <a:t>$26.470.592;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100" dirty="0">
                <a:latin typeface="Futura Std Book" panose="020B0502020204020303" pitchFamily="34" charset="0"/>
              </a:rPr>
              <a:t>Total Proyecto $150.000.020. Proponente: </a:t>
            </a:r>
            <a:r>
              <a:rPr lang="es-ES" sz="1100" dirty="0" err="1">
                <a:latin typeface="Futura Std Book" panose="020B0502020204020303" pitchFamily="34" charset="0"/>
              </a:rPr>
              <a:t>MinCIT</a:t>
            </a:r>
            <a:r>
              <a:rPr lang="es-ES" sz="1100" dirty="0">
                <a:latin typeface="Futura Std Book" panose="020B0502020204020303" pitchFamily="34" charset="0"/>
              </a:rPr>
              <a:t>. Corresponde Arrendamiento, </a:t>
            </a:r>
            <a:r>
              <a:rPr lang="es-CO" sz="1100" dirty="0" smtClean="0">
                <a:latin typeface="Futura Std Book" panose="020B0502020204020303" pitchFamily="34" charset="0"/>
              </a:rPr>
              <a:t>diseño</a:t>
            </a:r>
            <a:r>
              <a:rPr lang="es-CO" sz="1100" dirty="0">
                <a:latin typeface="Futura Std Book" panose="020B0502020204020303" pitchFamily="34" charset="0"/>
              </a:rPr>
              <a:t>, montaje y desmontaje de 1 stand en área total de 50,46 metros cuadrados</a:t>
            </a:r>
            <a:r>
              <a:rPr lang="es-ES" sz="1100" dirty="0">
                <a:latin typeface="Futura Std Book" panose="020B0502020204020303" pitchFamily="34" charset="0"/>
              </a:rPr>
              <a:t>. Estado: terminado (100</a:t>
            </a:r>
            <a:r>
              <a:rPr lang="es-ES" sz="1100" dirty="0" smtClean="0">
                <a:latin typeface="Futura Std Book" panose="020B0502020204020303" pitchFamily="34" charset="0"/>
              </a:rPr>
              <a:t>%).</a:t>
            </a:r>
          </a:p>
          <a:p>
            <a:pPr algn="just"/>
            <a:endParaRPr lang="es-ES" sz="1100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>
                <a:latin typeface="Futura Std Book" panose="020B0502020204020303" pitchFamily="34" charset="0"/>
              </a:rPr>
              <a:t>Consolidación del Centro de Información Turístico de Colombia -</a:t>
            </a:r>
            <a:r>
              <a:rPr lang="es-CO" sz="1100" b="1" u="sng" dirty="0" err="1">
                <a:latin typeface="Futura Std Book" panose="020B0502020204020303" pitchFamily="34" charset="0"/>
              </a:rPr>
              <a:t>Citur</a:t>
            </a:r>
            <a:r>
              <a:rPr lang="es-CO" sz="1100" b="1" u="sng" dirty="0">
                <a:latin typeface="Futura Std Book" panose="020B0502020204020303" pitchFamily="34" charset="0"/>
              </a:rPr>
              <a:t>- mediante la integración del Sistema de Información Turístico Regional de Santander –</a:t>
            </a:r>
            <a:r>
              <a:rPr lang="es-CO" sz="1100" b="1" u="sng" dirty="0" err="1">
                <a:latin typeface="Futura Std Book" panose="020B0502020204020303" pitchFamily="34" charset="0"/>
              </a:rPr>
              <a:t>Situr</a:t>
            </a:r>
            <a:r>
              <a:rPr lang="es-CO" sz="1100" b="1" u="sng" dirty="0">
                <a:latin typeface="Futura Std Book" panose="020B0502020204020303" pitchFamily="34" charset="0"/>
              </a:rPr>
              <a:t> Santander- en línea con el Plan Estadístico Sectorial de Turismo -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PEST-: Inversión Santander: </a:t>
            </a:r>
            <a:r>
              <a:rPr lang="es-CO" sz="1100" dirty="0">
                <a:latin typeface="Futura Std Book" panose="020B0502020204020303" pitchFamily="34" charset="0"/>
              </a:rPr>
              <a:t>(</a:t>
            </a:r>
            <a:r>
              <a:rPr lang="es-CO" sz="1100" dirty="0" err="1">
                <a:latin typeface="Futura Std Book" panose="020B0502020204020303" pitchFamily="34" charset="0"/>
              </a:rPr>
              <a:t>Fontur</a:t>
            </a:r>
            <a:r>
              <a:rPr lang="es-CO" sz="1100" dirty="0">
                <a:latin typeface="Futura Std Book" panose="020B0502020204020303" pitchFamily="34" charset="0"/>
              </a:rPr>
              <a:t> $1.044.680.000 vigencia 2014; $113.159.654 vigencia 2016; $530.014.500 vigencia 2017; $764.220.380 vigencia 2018</a:t>
            </a:r>
            <a:r>
              <a:rPr lang="es-CO" sz="1100" dirty="0" smtClean="0">
                <a:latin typeface="Futura Std Book" panose="020B0502020204020303" pitchFamily="34" charset="0"/>
              </a:rPr>
              <a:t>); Total proyecto: </a:t>
            </a:r>
            <a:r>
              <a:rPr lang="es-CO" sz="1100" dirty="0">
                <a:latin typeface="Futura Std Book" panose="020B0502020204020303" pitchFamily="34" charset="0"/>
              </a:rPr>
              <a:t>$</a:t>
            </a:r>
            <a:r>
              <a:rPr lang="es-CO" sz="1100" dirty="0" smtClean="0">
                <a:latin typeface="Futura Std Book" panose="020B0502020204020303" pitchFamily="34" charset="0"/>
              </a:rPr>
              <a:t>2.452.074.534. </a:t>
            </a:r>
            <a:r>
              <a:rPr lang="es-CO" sz="1100" dirty="0">
                <a:latin typeface="Futura Std Book" panose="020B0502020204020303" pitchFamily="34" charset="0"/>
              </a:rPr>
              <a:t>Proponente: </a:t>
            </a:r>
            <a:r>
              <a:rPr lang="es-CO" sz="1100" dirty="0" err="1" smtClean="0">
                <a:latin typeface="Futura Std Book" panose="020B0502020204020303" pitchFamily="34" charset="0"/>
              </a:rPr>
              <a:t>MinCIT</a:t>
            </a:r>
            <a:r>
              <a:rPr lang="es-MX" sz="1100" dirty="0" smtClean="0">
                <a:latin typeface="Futura Std Book" panose="020B0502020204020303" pitchFamily="34" charset="0"/>
              </a:rPr>
              <a:t>. Corresponde a f</a:t>
            </a:r>
            <a:r>
              <a:rPr lang="es-CO" sz="1100" dirty="0" err="1" smtClean="0">
                <a:latin typeface="Futura Std Book" panose="020B0502020204020303" pitchFamily="34" charset="0"/>
              </a:rPr>
              <a:t>ortalecer</a:t>
            </a:r>
            <a:r>
              <a:rPr lang="es-CO" sz="1100" dirty="0" smtClean="0">
                <a:latin typeface="Futura Std Book" panose="020B0502020204020303" pitchFamily="34" charset="0"/>
              </a:rPr>
              <a:t> </a:t>
            </a:r>
            <a:r>
              <a:rPr lang="es-CO" sz="1100" dirty="0">
                <a:latin typeface="Futura Std Book" panose="020B0502020204020303" pitchFamily="34" charset="0"/>
              </a:rPr>
              <a:t>el Sistema de Información Turística de Santander - </a:t>
            </a:r>
            <a:r>
              <a:rPr lang="es-CO" sz="1100" dirty="0" err="1">
                <a:latin typeface="Futura Std Book" panose="020B0502020204020303" pitchFamily="34" charset="0"/>
              </a:rPr>
              <a:t>Situr</a:t>
            </a:r>
            <a:r>
              <a:rPr lang="es-CO" sz="1100" dirty="0">
                <a:latin typeface="Futura Std Book" panose="020B0502020204020303" pitchFamily="34" charset="0"/>
              </a:rPr>
              <a:t> Santander- con el propósito de integrarlo al Centro de Información Turística de Colombia - </a:t>
            </a:r>
            <a:r>
              <a:rPr lang="es-CO" sz="1100" dirty="0" err="1">
                <a:latin typeface="Futura Std Book" panose="020B0502020204020303" pitchFamily="34" charset="0"/>
              </a:rPr>
              <a:t>Citur</a:t>
            </a:r>
            <a:r>
              <a:rPr lang="es-CO" sz="1100" dirty="0">
                <a:latin typeface="Futura Std Book" panose="020B0502020204020303" pitchFamily="34" charset="0"/>
              </a:rPr>
              <a:t> en línea con el Plan Estadístico Sectorial de Turismo – PEST-</a:t>
            </a:r>
            <a:r>
              <a:rPr lang="es-CO" sz="1100" dirty="0" smtClean="0">
                <a:latin typeface="Futura Std Book" panose="020B0502020204020303" pitchFamily="34" charset="0"/>
              </a:rPr>
              <a:t>.</a:t>
            </a:r>
            <a:r>
              <a:rPr lang="es-CO" sz="1100" dirty="0">
                <a:latin typeface="Futura Std Book" panose="020B0502020204020303" pitchFamily="34" charset="0"/>
              </a:rPr>
              <a:t> Estado: En </a:t>
            </a:r>
            <a:r>
              <a:rPr lang="es-CO" sz="1100" dirty="0" smtClean="0">
                <a:latin typeface="Futura Std Book" panose="020B0502020204020303" pitchFamily="34" charset="0"/>
              </a:rPr>
              <a:t>Ejecución (60%).</a:t>
            </a:r>
            <a:r>
              <a:rPr lang="es-CO" sz="1100" b="1" dirty="0"/>
              <a:t> </a:t>
            </a:r>
            <a:endParaRPr lang="es-CO" sz="1100" b="1" dirty="0" smtClean="0"/>
          </a:p>
          <a:p>
            <a:pPr marL="171450" indent="-171450" algn="just">
              <a:buFont typeface="Arial Black" panose="020B0A04020102020204" pitchFamily="34" charset="0"/>
              <a:buChar char="►"/>
            </a:pPr>
            <a:endParaRPr lang="es-CO" sz="1100" b="1" dirty="0"/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>
                <a:latin typeface="Futura Std Book" panose="020B0502020204020303" pitchFamily="34" charset="0"/>
              </a:rPr>
              <a:t>Ruedas de Negocios " Negocia Turismo" En 5 destinos de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Colombia. </a:t>
            </a:r>
            <a:r>
              <a:rPr lang="es-CO" sz="1100" dirty="0" smtClean="0">
                <a:latin typeface="Futura Std Book" panose="020B0502020204020303" pitchFamily="34" charset="0"/>
              </a:rPr>
              <a:t>Inversión Santander</a:t>
            </a:r>
            <a:r>
              <a:rPr lang="es-CO" sz="1100" b="1" dirty="0" smtClean="0">
                <a:latin typeface="Futura Std Book" panose="020B0502020204020303" pitchFamily="34" charset="0"/>
              </a:rPr>
              <a:t>: </a:t>
            </a:r>
            <a:r>
              <a:rPr lang="es-CO" sz="1100" dirty="0">
                <a:latin typeface="Futura Std Book" panose="020B0502020204020303" pitchFamily="34" charset="0"/>
              </a:rPr>
              <a:t>$</a:t>
            </a:r>
            <a:r>
              <a:rPr lang="es-CO" sz="1100" dirty="0" smtClean="0">
                <a:latin typeface="Futura Std Book" panose="020B0502020204020303" pitchFamily="34" charset="0"/>
              </a:rPr>
              <a:t>388.044.023;  total proyecto: $1.940.220.113. </a:t>
            </a:r>
            <a:r>
              <a:rPr lang="es-CO" sz="1100" dirty="0">
                <a:latin typeface="Futura Std Book" panose="020B0502020204020303" pitchFamily="34" charset="0"/>
              </a:rPr>
              <a:t>Proponente: </a:t>
            </a:r>
            <a:r>
              <a:rPr lang="es-CO" sz="1100" dirty="0" err="1" smtClean="0">
                <a:latin typeface="Futura Std Book" panose="020B0502020204020303" pitchFamily="34" charset="0"/>
              </a:rPr>
              <a:t>MinCIT</a:t>
            </a:r>
            <a:r>
              <a:rPr lang="es-CO" sz="1100" dirty="0" smtClean="0">
                <a:latin typeface="Futura Std Book" panose="020B0502020204020303" pitchFamily="34" charset="0"/>
              </a:rPr>
              <a:t>,. </a:t>
            </a:r>
            <a:r>
              <a:rPr lang="es-CO" sz="1100" dirty="0">
                <a:latin typeface="Futura Std Book" panose="020B0502020204020303" pitchFamily="34" charset="0"/>
              </a:rPr>
              <a:t>Se llevó a cabo la rueda de negocios “Negocia Turismo Bucaramanga” el 17 de mayo de 2018, y contó con la participación de 31 compradores nacionales, 71 vendedores regionales y se lograron 1.013 citas de </a:t>
            </a:r>
            <a:r>
              <a:rPr lang="es-CO" sz="1100" dirty="0" smtClean="0">
                <a:latin typeface="Futura Std Book" panose="020B0502020204020303" pitchFamily="34" charset="0"/>
              </a:rPr>
              <a:t>negocio. </a:t>
            </a:r>
            <a:r>
              <a:rPr lang="es-CO" sz="1100" dirty="0">
                <a:latin typeface="Futura Std Book" panose="020B0502020204020303" pitchFamily="34" charset="0"/>
              </a:rPr>
              <a:t>Estado: en </a:t>
            </a:r>
            <a:r>
              <a:rPr lang="es-CO" sz="1100" dirty="0" smtClean="0">
                <a:latin typeface="Futura Std Book" panose="020B0502020204020303" pitchFamily="34" charset="0"/>
              </a:rPr>
              <a:t>ejecución.</a:t>
            </a:r>
          </a:p>
          <a:p>
            <a:pPr algn="just"/>
            <a:endParaRPr lang="es-MX" sz="1100" dirty="0">
              <a:latin typeface="Futura Std Book" panose="020B0502020204020303" pitchFamily="34" charset="0"/>
            </a:endParaRPr>
          </a:p>
          <a:p>
            <a:pPr algn="just"/>
            <a:r>
              <a:rPr lang="es-CO" sz="110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Proyectos </a:t>
            </a:r>
            <a:r>
              <a:rPr lang="es-CO" sz="1100" b="1" dirty="0">
                <a:latin typeface="Futura Std Book" panose="020B0502020204020303" pitchFamily="34" charset="0"/>
                <a:ea typeface="Calibri" panose="020F0502020204030204" pitchFamily="34" charset="0"/>
              </a:rPr>
              <a:t>a destacar 2017:</a:t>
            </a:r>
            <a:endParaRPr lang="es-CO" altLang="es-CO" sz="1100" b="1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 smtClean="0">
                <a:latin typeface="Futura Std Book" panose="020B0502020204020303" pitchFamily="34" charset="0"/>
              </a:rPr>
              <a:t>Participación en la XXXVII Vitrina Turística de </a:t>
            </a:r>
            <a:r>
              <a:rPr lang="es-CO" sz="1100" b="1" u="sng" dirty="0" err="1" smtClean="0">
                <a:latin typeface="Futura Std Book" panose="020B0502020204020303" pitchFamily="34" charset="0"/>
              </a:rPr>
              <a:t>Anato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 2018 de los departamentos de Valle del Cauca, Tolima, Sucre, Santander, San Andrés, Providencia y Santa Catalina, Risaralda, Quindío, Norte de Santander, Nariño, Meta, Magdalena, La Guajira, Huila, Cundinamarca, Córdoba, Cesar, Cauca, Casanare, Caldas, Boyacá, Bolívar, Bogotá, Arauca, Atlántico y Antioquia: </a:t>
            </a:r>
            <a:r>
              <a:rPr lang="es-CO" sz="1100" dirty="0" smtClean="0">
                <a:latin typeface="Futura Std Book" panose="020B0502020204020303" pitchFamily="34" charset="0"/>
              </a:rPr>
              <a:t>Inversión Santander: </a:t>
            </a:r>
            <a:r>
              <a:rPr lang="es-CO" sz="1100" dirty="0">
                <a:latin typeface="Futura Std Book" panose="020B0502020204020303" pitchFamily="34" charset="0"/>
              </a:rPr>
              <a:t>$ </a:t>
            </a:r>
            <a:r>
              <a:rPr lang="es-CO" sz="1100" dirty="0" smtClean="0">
                <a:latin typeface="Futura Std Book" panose="020B0502020204020303" pitchFamily="34" charset="0"/>
              </a:rPr>
              <a:t>69.497.190, (</a:t>
            </a:r>
            <a:r>
              <a:rPr lang="es-CO" sz="1100" dirty="0" err="1" smtClean="0">
                <a:latin typeface="Futura Std Book" panose="020B0502020204020303" pitchFamily="34" charset="0"/>
              </a:rPr>
              <a:t>Fontur</a:t>
            </a:r>
            <a:r>
              <a:rPr lang="es-CO" sz="1100" dirty="0" smtClean="0">
                <a:latin typeface="Futura Std Book" panose="020B0502020204020303" pitchFamily="34" charset="0"/>
              </a:rPr>
              <a:t> </a:t>
            </a:r>
            <a:r>
              <a:rPr lang="es-CO" sz="1100" dirty="0">
                <a:latin typeface="Futura Std Book" panose="020B0502020204020303" pitchFamily="34" charset="0"/>
              </a:rPr>
              <a:t>$1.523.643.156; contrapartida $1.523.643.156</a:t>
            </a:r>
            <a:r>
              <a:rPr lang="es-CO" sz="1100" dirty="0" smtClean="0">
                <a:latin typeface="Futura Std Book" panose="020B0502020204020303" pitchFamily="34" charset="0"/>
              </a:rPr>
              <a:t>); total proyecto $3.047.286.312. </a:t>
            </a:r>
            <a:r>
              <a:rPr lang="es-CO" sz="1100" dirty="0">
                <a:latin typeface="Futura Std Book" panose="020B0502020204020303" pitchFamily="34" charset="0"/>
              </a:rPr>
              <a:t>Proponente: </a:t>
            </a:r>
            <a:r>
              <a:rPr lang="es-CO" sz="1100" dirty="0" err="1" smtClean="0">
                <a:latin typeface="Futura Std Book" panose="020B0502020204020303" pitchFamily="34" charset="0"/>
              </a:rPr>
              <a:t>MinCIT</a:t>
            </a:r>
            <a:r>
              <a:rPr lang="es-CO" sz="1100" dirty="0" smtClean="0">
                <a:latin typeface="Futura Std Book" panose="020B0502020204020303" pitchFamily="34" charset="0"/>
              </a:rPr>
              <a:t>. Corresponde a promocionar </a:t>
            </a:r>
            <a:r>
              <a:rPr lang="es-CO" sz="1100" dirty="0">
                <a:latin typeface="Futura Std Book" panose="020B0502020204020303" pitchFamily="34" charset="0"/>
              </a:rPr>
              <a:t>la oferta turística de Colombia a través de la participación en la Vitrina Turística de </a:t>
            </a:r>
            <a:r>
              <a:rPr lang="es-CO" sz="1100" dirty="0" err="1">
                <a:latin typeface="Futura Std Book" panose="020B0502020204020303" pitchFamily="34" charset="0"/>
              </a:rPr>
              <a:t>Anato</a:t>
            </a:r>
            <a:r>
              <a:rPr lang="es-CO" sz="1100" dirty="0">
                <a:latin typeface="Futura Std Book" panose="020B0502020204020303" pitchFamily="34" charset="0"/>
              </a:rPr>
              <a:t> 2018</a:t>
            </a:r>
            <a:r>
              <a:rPr lang="es-CO" sz="1100" dirty="0" smtClean="0">
                <a:latin typeface="Futura Std Book" panose="020B0502020204020303" pitchFamily="34" charset="0"/>
              </a:rPr>
              <a:t>. </a:t>
            </a:r>
            <a:r>
              <a:rPr lang="es-CO" sz="1100" dirty="0">
                <a:latin typeface="Futura Std Book" panose="020B0502020204020303" pitchFamily="34" charset="0"/>
              </a:rPr>
              <a:t>Estado: </a:t>
            </a:r>
            <a:r>
              <a:rPr lang="es-CO" sz="1100" dirty="0" smtClean="0">
                <a:latin typeface="Futura Std Book" panose="020B0502020204020303" pitchFamily="34" charset="0"/>
              </a:rPr>
              <a:t>Terminado (100%). Fecha de realización: del 21 </a:t>
            </a:r>
            <a:r>
              <a:rPr lang="es-CO" sz="1100" dirty="0">
                <a:latin typeface="Futura Std Book" panose="020B0502020204020303" pitchFamily="34" charset="0"/>
              </a:rPr>
              <a:t>al 23 de febrero de </a:t>
            </a:r>
            <a:r>
              <a:rPr lang="es-CO" sz="1100" dirty="0" smtClean="0">
                <a:latin typeface="Futura Std Book" panose="020B0502020204020303" pitchFamily="34" charset="0"/>
              </a:rPr>
              <a:t>2018.</a:t>
            </a:r>
            <a:endParaRPr lang="es-CO" altLang="es-CO" sz="11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 smtClean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1583"/>
            <a:ext cx="6858001" cy="675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309" b="60417"/>
          <a:stretch/>
        </p:blipFill>
        <p:spPr bwMode="auto">
          <a:xfrm>
            <a:off x="-15078" y="464333"/>
            <a:ext cx="68881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uadroTexto 15"/>
          <p:cNvSpPr txBox="1"/>
          <p:nvPr/>
        </p:nvSpPr>
        <p:spPr>
          <a:xfrm>
            <a:off x="26103" y="464333"/>
            <a:ext cx="1515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Promoción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" y="6345562"/>
            <a:ext cx="6858000" cy="2793072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tabLst>
                <a:tab pos="101600" algn="l"/>
              </a:tabLst>
            </a:pPr>
            <a:r>
              <a:rPr lang="es-CO" sz="1100" b="1" dirty="0">
                <a:solidFill>
                  <a:srgbClr val="008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Proyectos en formulación y </a:t>
            </a:r>
            <a:r>
              <a:rPr lang="es-CO" sz="1100" b="1" dirty="0" smtClean="0">
                <a:solidFill>
                  <a:srgbClr val="008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evaluación: </a:t>
            </a:r>
          </a:p>
          <a:p>
            <a:pPr algn="just" fontAlgn="base">
              <a:spcBef>
                <a:spcPct val="0"/>
              </a:spcBef>
              <a:tabLst>
                <a:tab pos="101600" algn="l"/>
              </a:tabLst>
            </a:pPr>
            <a:endParaRPr lang="es-CO" sz="1050" b="1" dirty="0" smtClean="0">
              <a:solidFill>
                <a:srgbClr val="008000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>
                <a:latin typeface="Futura Std Book" panose="020B0502020204020303" pitchFamily="34" charset="0"/>
              </a:rPr>
              <a:t>Promoción de atractivos y productos turísticos del municipio de El Socorro, Departamento de Santander</a:t>
            </a:r>
            <a:r>
              <a:rPr lang="es-MX" sz="1100" dirty="0">
                <a:latin typeface="Futura Std Book" panose="020B0502020204020303" pitchFamily="34" charset="0"/>
              </a:rPr>
              <a:t>: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Santander: </a:t>
            </a:r>
            <a:r>
              <a:rPr lang="es-CO" sz="1100" dirty="0">
                <a:latin typeface="Futura Std Book" panose="020B0502020204020303" pitchFamily="34" charset="0"/>
              </a:rPr>
              <a:t>$249.884.625,00</a:t>
            </a:r>
            <a:r>
              <a:rPr lang="es-CO" sz="1100" b="1" dirty="0">
                <a:latin typeface="Futura Std Book" panose="020B0502020204020303" pitchFamily="34" charset="0"/>
              </a:rPr>
              <a:t> </a:t>
            </a:r>
            <a:r>
              <a:rPr lang="es-CO" sz="1100" dirty="0">
                <a:latin typeface="Futura Std Book" panose="020B0502020204020303" pitchFamily="34" charset="0"/>
              </a:rPr>
              <a:t>(</a:t>
            </a:r>
            <a:r>
              <a:rPr lang="es-CO" sz="1100" dirty="0" err="1">
                <a:latin typeface="Futura Std Book" panose="020B0502020204020303" pitchFamily="34" charset="0"/>
              </a:rPr>
              <a:t>Fontur</a:t>
            </a:r>
            <a:r>
              <a:rPr lang="es-CO" sz="1100" dirty="0">
                <a:latin typeface="Futura Std Book" panose="020B0502020204020303" pitchFamily="34" charset="0"/>
              </a:rPr>
              <a:t>: $199.884.625,00 Contrapartida: $50.000.000,00).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Corresponde </a:t>
            </a:r>
            <a:r>
              <a:rPr lang="es-CO" sz="1100" dirty="0">
                <a:latin typeface="Futura Std Book" panose="020B0502020204020303" pitchFamily="34" charset="0"/>
              </a:rPr>
              <a:t>Promocionar a nivel nacional los atractivos turísticos del municipio de El Socorro.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Estado: en Formulación. </a:t>
            </a:r>
            <a:endParaRPr lang="es-ES" altLang="es-CO" sz="1100" dirty="0" smtClean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>
                <a:latin typeface="Futura Std Book" panose="020B0502020204020303" pitchFamily="34" charset="0"/>
              </a:rPr>
              <a:t>Promoción de los atractivos y productos turísticos del municipio de San Juan Girón, departamento de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Santander: </a:t>
            </a:r>
            <a:r>
              <a:rPr lang="es-CO" sz="1100" dirty="0">
                <a:latin typeface="Futura Std Book" panose="020B0502020204020303" pitchFamily="34" charset="0"/>
              </a:rPr>
              <a:t>$150.000.000 (</a:t>
            </a:r>
            <a:r>
              <a:rPr lang="es-CO" sz="1100" dirty="0" err="1">
                <a:latin typeface="Futura Std Book" panose="020B0502020204020303" pitchFamily="34" charset="0"/>
              </a:rPr>
              <a:t>Fontur</a:t>
            </a:r>
            <a:r>
              <a:rPr lang="es-CO" sz="1100" dirty="0">
                <a:latin typeface="Futura Std Book" panose="020B0502020204020303" pitchFamily="34" charset="0"/>
              </a:rPr>
              <a:t>: $75.000.000; Contrapartida: $75.000.000</a:t>
            </a:r>
            <a:r>
              <a:rPr lang="es-CO" sz="1100" dirty="0" smtClean="0">
                <a:latin typeface="Futura Std Book" panose="020B0502020204020303" pitchFamily="34" charset="0"/>
              </a:rPr>
              <a:t>). </a:t>
            </a:r>
            <a:r>
              <a:rPr lang="es-MX" sz="1100" dirty="0" smtClean="0">
                <a:latin typeface="Futura Std Book" panose="020B0502020204020303" pitchFamily="34" charset="0"/>
              </a:rPr>
              <a:t>Proponente: Alcaldía de Girón</a:t>
            </a:r>
            <a:r>
              <a:rPr lang="es-MX" sz="1100" b="1" dirty="0" smtClean="0">
                <a:latin typeface="Futura Std Book" panose="020B0502020204020303" pitchFamily="34" charset="0"/>
              </a:rPr>
              <a:t>.</a:t>
            </a:r>
            <a:r>
              <a:rPr lang="es-MX" sz="1100" u="sng" dirty="0" smtClean="0">
                <a:latin typeface="Futura Std Book" panose="020B0502020204020303" pitchFamily="34" charset="0"/>
              </a:rPr>
              <a:t> </a:t>
            </a:r>
            <a:r>
              <a:rPr lang="es-CO" sz="1100" dirty="0" smtClean="0">
                <a:latin typeface="Futura Std Book" panose="020B0502020204020303" pitchFamily="34" charset="0"/>
              </a:rPr>
              <a:t>Corresponde a promocionar </a:t>
            </a:r>
            <a:r>
              <a:rPr lang="es-CO" sz="1100" dirty="0">
                <a:latin typeface="Futura Std Book" panose="020B0502020204020303" pitchFamily="34" charset="0"/>
              </a:rPr>
              <a:t>y divulgar a nivel nacional los atractivos turísticos del municipio de San Juan Girón, departamento de Santander</a:t>
            </a:r>
            <a:r>
              <a:rPr lang="es-CO" sz="1100" dirty="0" smtClean="0">
                <a:latin typeface="Futura Std Book" panose="020B0502020204020303" pitchFamily="34" charset="0"/>
              </a:rPr>
              <a:t>. </a:t>
            </a:r>
            <a:r>
              <a:rPr lang="es-MX" sz="1100" dirty="0">
                <a:latin typeface="Futura Std Book" panose="020B0502020204020303" pitchFamily="34" charset="0"/>
              </a:rPr>
              <a:t>Estado: En </a:t>
            </a:r>
            <a:r>
              <a:rPr lang="es-MX" sz="1100" dirty="0" smtClean="0">
                <a:latin typeface="Futura Std Book" panose="020B0502020204020303" pitchFamily="34" charset="0"/>
              </a:rPr>
              <a:t>formulación.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>
                <a:latin typeface="Futura Std Book" panose="020B0502020204020303" pitchFamily="34" charset="0"/>
              </a:rPr>
              <a:t>Estudios de mercado del Destino Turístico San Gil como motor de atracción de turistas nacionales e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internacionales: Inversión Santander: </a:t>
            </a:r>
            <a:r>
              <a:rPr lang="es-CO" sz="1100" dirty="0">
                <a:latin typeface="Futura Std Book" panose="020B0502020204020303" pitchFamily="34" charset="0"/>
              </a:rPr>
              <a:t>$200.000.000,00</a:t>
            </a:r>
            <a:r>
              <a:rPr lang="es-CO" sz="1100" b="1" dirty="0">
                <a:latin typeface="Futura Std Book" panose="020B0502020204020303" pitchFamily="34" charset="0"/>
              </a:rPr>
              <a:t> </a:t>
            </a:r>
            <a:r>
              <a:rPr lang="es-CO" sz="1100" dirty="0">
                <a:latin typeface="Futura Std Book" panose="020B0502020204020303" pitchFamily="34" charset="0"/>
              </a:rPr>
              <a:t>(</a:t>
            </a:r>
            <a:r>
              <a:rPr lang="es-CO" sz="1100" dirty="0" err="1">
                <a:latin typeface="Futura Std Book" panose="020B0502020204020303" pitchFamily="34" charset="0"/>
              </a:rPr>
              <a:t>Fontur</a:t>
            </a:r>
            <a:r>
              <a:rPr lang="es-CO" sz="1100" dirty="0">
                <a:latin typeface="Futura Std Book" panose="020B0502020204020303" pitchFamily="34" charset="0"/>
              </a:rPr>
              <a:t>: $160.000.000,00 Contrapartida: $40.000.000,00</a:t>
            </a:r>
            <a:r>
              <a:rPr lang="es-CO" sz="1100" dirty="0" smtClean="0">
                <a:latin typeface="Futura Std Book" panose="020B0502020204020303" pitchFamily="34" charset="0"/>
              </a:rPr>
              <a:t>). </a:t>
            </a:r>
            <a:r>
              <a:rPr lang="es-CO" sz="1100" dirty="0">
                <a:latin typeface="Futura Std Book" panose="020B0502020204020303" pitchFamily="34" charset="0"/>
              </a:rPr>
              <a:t>Proponente: Cámara de Comercio de </a:t>
            </a:r>
            <a:r>
              <a:rPr lang="es-CO" sz="1100" dirty="0" smtClean="0">
                <a:latin typeface="Futura Std Book" panose="020B0502020204020303" pitchFamily="34" charset="0"/>
              </a:rPr>
              <a:t>Bucaramanga. Corresponde al análisis del </a:t>
            </a:r>
            <a:r>
              <a:rPr lang="es-CO" sz="1100" dirty="0">
                <a:latin typeface="Futura Std Book" panose="020B0502020204020303" pitchFamily="34" charset="0"/>
              </a:rPr>
              <a:t>perfil de mercado del Destino San Gil Santander, como motor de atracción de turistas nacionales e internacionales, definiendo lineamientos para el mejoramiento de su oferta turística. Estado: En </a:t>
            </a:r>
            <a:r>
              <a:rPr lang="es-CO" sz="1100" dirty="0" smtClean="0">
                <a:latin typeface="Futura Std Book" panose="020B0502020204020303" pitchFamily="34" charset="0"/>
              </a:rPr>
              <a:t>formulación</a:t>
            </a:r>
            <a:r>
              <a:rPr lang="es-MX" sz="1100" dirty="0" smtClean="0">
                <a:latin typeface="Futura Std Book" panose="020B0502020204020303" pitchFamily="34" charset="0"/>
              </a:rPr>
              <a:t>.</a:t>
            </a:r>
            <a:endParaRPr lang="es-ES" altLang="es-CO" sz="11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57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Box 3"/>
          <p:cNvSpPr txBox="1">
            <a:spLocks noChangeArrowheads="1"/>
          </p:cNvSpPr>
          <p:nvPr/>
        </p:nvSpPr>
        <p:spPr bwMode="auto">
          <a:xfrm>
            <a:off x="-12700" y="412107"/>
            <a:ext cx="6870700" cy="8731893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s-CO" sz="1100" b="1" dirty="0" smtClean="0">
                <a:latin typeface="Futura Std Book" panose="020B0502020204020303" pitchFamily="34" charset="0"/>
              </a:rPr>
              <a:t>Aprobados 2018: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Fase </a:t>
            </a:r>
            <a:r>
              <a:rPr lang="es-CO" sz="1000" b="1" dirty="0">
                <a:latin typeface="Futura Std Book" panose="020B0502020204020303" pitchFamily="34" charset="0"/>
              </a:rPr>
              <a:t>II Centro de Convenciones de </a:t>
            </a:r>
            <a:r>
              <a:rPr lang="es-CO" sz="1000" b="1" dirty="0" smtClean="0">
                <a:latin typeface="Futura Std Book" panose="020B0502020204020303" pitchFamily="34" charset="0"/>
              </a:rPr>
              <a:t>Bucaramanga: </a:t>
            </a:r>
            <a:r>
              <a:rPr lang="es-CO" sz="1000" dirty="0">
                <a:latin typeface="Futura Std Book" panose="020B0502020204020303" pitchFamily="34" charset="0"/>
              </a:rPr>
              <a:t>Valor: $76.840.000.000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: $</a:t>
            </a:r>
            <a:r>
              <a:rPr lang="es-CO" sz="1000" dirty="0" smtClean="0">
                <a:latin typeface="Futura Std Book" panose="020B0502020204020303" pitchFamily="34" charset="0"/>
              </a:rPr>
              <a:t>10.000.000.000 </a:t>
            </a:r>
            <a:r>
              <a:rPr lang="es-CO" sz="1000" dirty="0">
                <a:latin typeface="Futura Std Book" panose="020B0502020204020303" pitchFamily="34" charset="0"/>
              </a:rPr>
              <a:t>vigencia 2014, $</a:t>
            </a:r>
            <a:r>
              <a:rPr lang="es-CO" sz="1000" dirty="0" smtClean="0">
                <a:latin typeface="Futura Std Book" panose="020B0502020204020303" pitchFamily="34" charset="0"/>
              </a:rPr>
              <a:t>10.000.000.000 </a:t>
            </a:r>
            <a:r>
              <a:rPr lang="es-CO" sz="1000" dirty="0">
                <a:latin typeface="Futura Std Book" panose="020B0502020204020303" pitchFamily="34" charset="0"/>
              </a:rPr>
              <a:t>vigencia 2015, $</a:t>
            </a:r>
            <a:r>
              <a:rPr lang="es-CO" sz="1000" dirty="0" smtClean="0">
                <a:latin typeface="Futura Std Book" panose="020B0502020204020303" pitchFamily="34" charset="0"/>
              </a:rPr>
              <a:t>5.250.000.000 </a:t>
            </a:r>
            <a:r>
              <a:rPr lang="es-CO" sz="1000" dirty="0">
                <a:latin typeface="Futura Std Book" panose="020B0502020204020303" pitchFamily="34" charset="0"/>
              </a:rPr>
              <a:t>vigencia 2018; Gobernación: $</a:t>
            </a:r>
            <a:r>
              <a:rPr lang="es-CO" sz="1000" dirty="0" smtClean="0">
                <a:latin typeface="Futura Std Book" panose="020B0502020204020303" pitchFamily="34" charset="0"/>
              </a:rPr>
              <a:t>18.000.000.000 </a:t>
            </a:r>
            <a:r>
              <a:rPr lang="es-CO" sz="1000" dirty="0">
                <a:latin typeface="Futura Std Book" panose="020B0502020204020303" pitchFamily="34" charset="0"/>
              </a:rPr>
              <a:t>vigencia 2015, Alcaldía: $</a:t>
            </a:r>
            <a:r>
              <a:rPr lang="es-CO" sz="1000" dirty="0" smtClean="0">
                <a:latin typeface="Futura Std Book" panose="020B0502020204020303" pitchFamily="34" charset="0"/>
              </a:rPr>
              <a:t>23.340.000.000 </a:t>
            </a:r>
            <a:r>
              <a:rPr lang="es-CO" sz="1000" dirty="0">
                <a:latin typeface="Futura Std Book" panose="020B0502020204020303" pitchFamily="34" charset="0"/>
              </a:rPr>
              <a:t>vigencia 2014, DNP: $</a:t>
            </a:r>
            <a:r>
              <a:rPr lang="es-CO" sz="1000" dirty="0" smtClean="0">
                <a:latin typeface="Futura Std Book" panose="020B0502020204020303" pitchFamily="34" charset="0"/>
              </a:rPr>
              <a:t>5.000.000.000 </a:t>
            </a:r>
            <a:r>
              <a:rPr lang="es-CO" sz="1000" dirty="0">
                <a:latin typeface="Futura Std Book" panose="020B0502020204020303" pitchFamily="34" charset="0"/>
              </a:rPr>
              <a:t>vigencia 2015, Municipio: $</a:t>
            </a:r>
            <a:r>
              <a:rPr lang="es-CO" sz="1000" dirty="0" smtClean="0">
                <a:latin typeface="Futura Std Book" panose="020B0502020204020303" pitchFamily="34" charset="0"/>
              </a:rPr>
              <a:t>5.250.000.000 </a:t>
            </a:r>
            <a:r>
              <a:rPr lang="es-CO" sz="1000" dirty="0">
                <a:latin typeface="Futura Std Book" panose="020B0502020204020303" pitchFamily="34" charset="0"/>
              </a:rPr>
              <a:t>vigencia 2017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a  </a:t>
            </a:r>
            <a:r>
              <a:rPr lang="es-CO" sz="1000" dirty="0">
                <a:latin typeface="Futura Std Book" panose="020B0502020204020303" pitchFamily="34" charset="0"/>
              </a:rPr>
              <a:t>construcción del Gran Salón y conexión con el edificio </a:t>
            </a:r>
            <a:r>
              <a:rPr lang="es-CO" sz="1000" dirty="0" smtClean="0">
                <a:latin typeface="Futura Std Book" panose="020B0502020204020303" pitchFamily="34" charset="0"/>
              </a:rPr>
              <a:t>existente.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en ejecución. </a:t>
            </a:r>
          </a:p>
          <a:p>
            <a:pPr algn="just"/>
            <a:r>
              <a:rPr lang="es-CO" sz="1100" b="1" dirty="0" smtClean="0">
                <a:latin typeface="Futura Std Book" panose="020B0502020204020303" pitchFamily="34" charset="0"/>
              </a:rPr>
              <a:t>Proyectos a destacar: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>
                <a:latin typeface="Futura Std Book" panose="020B0502020204020303" pitchFamily="34" charset="0"/>
              </a:rPr>
              <a:t>DVT-1244B-2013 Mejoramiento y adecuación parque El </a:t>
            </a:r>
            <a:r>
              <a:rPr lang="es-CO" sz="1000" b="1" dirty="0" err="1" smtClean="0">
                <a:latin typeface="Futura Std Book" panose="020B0502020204020303" pitchFamily="34" charset="0"/>
              </a:rPr>
              <a:t>Gallineral</a:t>
            </a:r>
            <a:r>
              <a:rPr lang="es-CO" sz="1000" b="1" dirty="0" smtClean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Valor: $2.202.390.162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vigencia 2013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</a:t>
            </a:r>
            <a:r>
              <a:rPr lang="es-CO" sz="1000" dirty="0">
                <a:latin typeface="Futura Std Book" panose="020B0502020204020303" pitchFamily="34" charset="0"/>
              </a:rPr>
              <a:t>actividades de equipamiento y adecuación de senderos, construcción de baños, construcción de piscinas, instalaciones eléctricas. Estado: en </a:t>
            </a:r>
            <a:r>
              <a:rPr lang="es-CO" sz="1000" dirty="0" smtClean="0">
                <a:latin typeface="Futura Std Book" panose="020B0502020204020303" pitchFamily="34" charset="0"/>
              </a:rPr>
              <a:t>liquidación. </a:t>
            </a:r>
            <a:r>
              <a:rPr lang="es-CO" sz="1000" dirty="0">
                <a:latin typeface="Futura Std Book" panose="020B0502020204020303" pitchFamily="34" charset="0"/>
              </a:rPr>
              <a:t>Obra terminada y entregada al municipio el 26 de julio de 2014</a:t>
            </a:r>
            <a:r>
              <a:rPr lang="es-CO" sz="1000" dirty="0" smtClean="0">
                <a:latin typeface="Futura Std Book" panose="020B0502020204020303" pitchFamily="34" charset="0"/>
              </a:rPr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Diseño </a:t>
            </a:r>
            <a:r>
              <a:rPr lang="es-CO" sz="1000" b="1" dirty="0">
                <a:latin typeface="Futura Std Book" panose="020B0502020204020303" pitchFamily="34" charset="0"/>
              </a:rPr>
              <a:t>arquitectónico de La </a:t>
            </a:r>
            <a:r>
              <a:rPr lang="es-CO" sz="1000" b="1" dirty="0" smtClean="0">
                <a:latin typeface="Futura Std Book" panose="020B0502020204020303" pitchFamily="34" charset="0"/>
              </a:rPr>
              <a:t>Casona: </a:t>
            </a:r>
            <a:r>
              <a:rPr lang="es-CO" sz="1000" b="1" dirty="0">
                <a:latin typeface="Futura Std Book" panose="020B0502020204020303" pitchFamily="34" charset="0"/>
              </a:rPr>
              <a:t>Valor: </a:t>
            </a:r>
            <a:r>
              <a:rPr lang="es-CO" sz="1000" dirty="0">
                <a:latin typeface="Futura Std Book" panose="020B0502020204020303" pitchFamily="34" charset="0"/>
              </a:rPr>
              <a:t>$680.000.000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vigencia 2012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a los </a:t>
            </a:r>
            <a:r>
              <a:rPr lang="es-CO" sz="1000" dirty="0">
                <a:latin typeface="Futura Std Book" panose="020B0502020204020303" pitchFamily="34" charset="0"/>
              </a:rPr>
              <a:t>estudios y diseños para la restauración de la edificación para el desarrollo de un centro de interpretación cultural - turístico, biblioteca, museo, aulas, archivo, sala de exposiciones fílmicas, espacio público y un área de parqueaderos. Estado: </a:t>
            </a:r>
            <a:r>
              <a:rPr lang="es-CO" sz="1000" dirty="0" smtClean="0">
                <a:latin typeface="Futura Std Book" panose="020B0502020204020303" pitchFamily="34" charset="0"/>
              </a:rPr>
              <a:t>terminado. Terminado </a:t>
            </a:r>
            <a:r>
              <a:rPr lang="es-CO" sz="1000" dirty="0">
                <a:latin typeface="Futura Std Book" panose="020B0502020204020303" pitchFamily="34" charset="0"/>
              </a:rPr>
              <a:t>el 28 de marzo de 2018</a:t>
            </a:r>
            <a:r>
              <a:rPr lang="es-CO" sz="1000" dirty="0" smtClean="0">
                <a:latin typeface="Futura Std Book" panose="020B0502020204020303" pitchFamily="34" charset="0"/>
              </a:rPr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Obras </a:t>
            </a:r>
            <a:r>
              <a:rPr lang="es-CO" sz="1000" b="1" dirty="0">
                <a:latin typeface="Futura Std Book" panose="020B0502020204020303" pitchFamily="34" charset="0"/>
              </a:rPr>
              <a:t>de reconstrucción del muelle de embarque de </a:t>
            </a:r>
            <a:r>
              <a:rPr lang="es-CO" sz="1000" b="1" dirty="0" smtClean="0">
                <a:latin typeface="Futura Std Book" panose="020B0502020204020303" pitchFamily="34" charset="0"/>
              </a:rPr>
              <a:t>canotaje: </a:t>
            </a:r>
            <a:r>
              <a:rPr lang="es-CO" sz="1000" b="1" dirty="0">
                <a:latin typeface="Futura Std Book" panose="020B0502020204020303" pitchFamily="34" charset="0"/>
              </a:rPr>
              <a:t>Valor: </a:t>
            </a:r>
            <a:r>
              <a:rPr lang="es-CO" sz="1000" dirty="0">
                <a:latin typeface="Futura Std Book" panose="020B0502020204020303" pitchFamily="34" charset="0"/>
              </a:rPr>
              <a:t>$140.000.000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vigencia 2012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a la construcción </a:t>
            </a:r>
            <a:r>
              <a:rPr lang="es-CO" sz="1000" dirty="0">
                <a:latin typeface="Futura Std Book" panose="020B0502020204020303" pitchFamily="34" charset="0"/>
              </a:rPr>
              <a:t>de obras civiles de rehabilitación de infraestructura existente y control de aguas </a:t>
            </a:r>
            <a:r>
              <a:rPr lang="es-CO" sz="1000" dirty="0" smtClean="0">
                <a:latin typeface="Futura Std Book" panose="020B0502020204020303" pitchFamily="34" charset="0"/>
              </a:rPr>
              <a:t>superficiales.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Liquidado. </a:t>
            </a:r>
            <a:r>
              <a:rPr lang="es-CO" sz="1000" dirty="0">
                <a:latin typeface="Futura Std Book" panose="020B0502020204020303" pitchFamily="34" charset="0"/>
              </a:rPr>
              <a:t>Obra terminada el 15 de noviembre de 2013 y entregada al Municipio el 22 de noviembre de 2013</a:t>
            </a:r>
            <a:r>
              <a:rPr lang="es-CO" sz="1000" dirty="0" smtClean="0">
                <a:latin typeface="Futura Std Book" panose="020B0502020204020303" pitchFamily="34" charset="0"/>
              </a:rPr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Desembarcadero </a:t>
            </a:r>
            <a:r>
              <a:rPr lang="es-CO" sz="1000" b="1" dirty="0">
                <a:latin typeface="Futura Std Book" panose="020B0502020204020303" pitchFamily="34" charset="0"/>
              </a:rPr>
              <a:t>para canotaje en el malecón turístico sobre el río </a:t>
            </a:r>
            <a:r>
              <a:rPr lang="es-CO" sz="1000" b="1" dirty="0" err="1">
                <a:latin typeface="Futura Std Book" panose="020B0502020204020303" pitchFamily="34" charset="0"/>
              </a:rPr>
              <a:t>Fonce</a:t>
            </a:r>
            <a:r>
              <a:rPr lang="es-CO" sz="1000" b="1" dirty="0">
                <a:latin typeface="Futura Std Book" panose="020B0502020204020303" pitchFamily="34" charset="0"/>
              </a:rPr>
              <a:t> en el Municipio de San </a:t>
            </a:r>
            <a:r>
              <a:rPr lang="es-CO" sz="1000" b="1" dirty="0" smtClean="0">
                <a:latin typeface="Futura Std Book" panose="020B0502020204020303" pitchFamily="34" charset="0"/>
              </a:rPr>
              <a:t>Gil: </a:t>
            </a:r>
            <a:r>
              <a:rPr lang="es-CO" sz="1000" dirty="0">
                <a:latin typeface="Futura Std Book" panose="020B0502020204020303" pitchFamily="34" charset="0"/>
              </a:rPr>
              <a:t>Valor: $255.942.540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vigencia 2012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a la </a:t>
            </a:r>
            <a:r>
              <a:rPr lang="es-CO" sz="1000" dirty="0">
                <a:latin typeface="Futura Std Book" panose="020B0502020204020303" pitchFamily="34" charset="0"/>
              </a:rPr>
              <a:t>construcción de obras civiles de contención, cimientos, estructura, refuerzos, desagües, instalaciones hidrosanitarias, eléctricas y obras exteriores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Liquidado. </a:t>
            </a:r>
            <a:r>
              <a:rPr lang="es-CO" sz="1000" dirty="0">
                <a:latin typeface="Futura Std Book" panose="020B0502020204020303" pitchFamily="34" charset="0"/>
              </a:rPr>
              <a:t>Obra terminada y entregada al Municipio el 4 de julio de </a:t>
            </a:r>
            <a:r>
              <a:rPr lang="es-CO" sz="1000" dirty="0" smtClean="0">
                <a:latin typeface="Futura Std Book" panose="020B0502020204020303" pitchFamily="34" charset="0"/>
              </a:rPr>
              <a:t>2012.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Reconstrucción </a:t>
            </a:r>
            <a:r>
              <a:rPr lang="es-CO" sz="1000" b="1" dirty="0">
                <a:latin typeface="Futura Std Book" panose="020B0502020204020303" pitchFamily="34" charset="0"/>
              </a:rPr>
              <a:t>del Teatro </a:t>
            </a:r>
            <a:r>
              <a:rPr lang="es-CO" sz="1000" b="1" dirty="0" smtClean="0">
                <a:latin typeface="Futura Std Book" panose="020B0502020204020303" pitchFamily="34" charset="0"/>
              </a:rPr>
              <a:t>Santander: </a:t>
            </a:r>
            <a:r>
              <a:rPr lang="es-CO" sz="1000" dirty="0">
                <a:latin typeface="Futura Std Book" panose="020B0502020204020303" pitchFamily="34" charset="0"/>
              </a:rPr>
              <a:t>Valor: $3.325.000.000</a:t>
            </a:r>
            <a:r>
              <a:rPr lang="es-CO" sz="1000" b="1" dirty="0">
                <a:latin typeface="Futura Std Book" panose="020B0502020204020303" pitchFamily="34" charset="0"/>
              </a:rPr>
              <a:t> </a:t>
            </a:r>
            <a:r>
              <a:rPr lang="es-CO" sz="1000" dirty="0">
                <a:latin typeface="Futura Std Book" panose="020B0502020204020303" pitchFamily="34" charset="0"/>
              </a:rPr>
              <a:t>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vigencia 2011</a:t>
            </a:r>
            <a:r>
              <a:rPr lang="es-CO" sz="1000" dirty="0" smtClean="0">
                <a:latin typeface="Futura Std Book" panose="020B0502020204020303" pitchFamily="34" charset="0"/>
              </a:rPr>
              <a:t>)</a:t>
            </a:r>
            <a:r>
              <a:rPr lang="es-MX" sz="1000" dirty="0" smtClean="0">
                <a:latin typeface="Futura Std Book" panose="020B0502020204020303" pitchFamily="34" charset="0"/>
              </a:rPr>
              <a:t>. Corresponde a la c</a:t>
            </a:r>
            <a:r>
              <a:rPr lang="es-CO" sz="1000" dirty="0" smtClean="0">
                <a:latin typeface="Futura Std Book" panose="020B0502020204020303" pitchFamily="34" charset="0"/>
              </a:rPr>
              <a:t>construcción </a:t>
            </a:r>
            <a:r>
              <a:rPr lang="es-CO" sz="1000" dirty="0">
                <a:latin typeface="Futura Std Book" panose="020B0502020204020303" pitchFamily="34" charset="0"/>
              </a:rPr>
              <a:t>de la gran sala del Teatro Santander, que tiene una capacidad para 1.200 </a:t>
            </a:r>
            <a:r>
              <a:rPr lang="es-CO" sz="1000" dirty="0" smtClean="0">
                <a:latin typeface="Futura Std Book" panose="020B0502020204020303" pitchFamily="34" charset="0"/>
              </a:rPr>
              <a:t>sillas. Estado: Liquidado. </a:t>
            </a:r>
            <a:r>
              <a:rPr lang="es-CO" sz="1000" dirty="0">
                <a:latin typeface="Futura Std Book" panose="020B0502020204020303" pitchFamily="34" charset="0"/>
              </a:rPr>
              <a:t>18 de diciembre de 2014, se realizó la entrega </a:t>
            </a:r>
            <a:r>
              <a:rPr lang="es-CO" sz="1000" dirty="0" smtClean="0">
                <a:latin typeface="Futura Std Book" panose="020B0502020204020303" pitchFamily="34" charset="0"/>
              </a:rPr>
              <a:t>de </a:t>
            </a:r>
            <a:r>
              <a:rPr lang="es-CO" sz="1000" dirty="0">
                <a:latin typeface="Futura Std Book" panose="020B0502020204020303" pitchFamily="34" charset="0"/>
              </a:rPr>
              <a:t>las obras de construcción </a:t>
            </a:r>
            <a:r>
              <a:rPr lang="es-CO" sz="1000" dirty="0" smtClean="0">
                <a:latin typeface="Futura Std Book" panose="020B0502020204020303" pitchFamily="34" charset="0"/>
              </a:rPr>
              <a:t>y el 22 </a:t>
            </a:r>
            <a:r>
              <a:rPr lang="es-CO" sz="1000" dirty="0">
                <a:latin typeface="Futura Std Book" panose="020B0502020204020303" pitchFamily="34" charset="0"/>
              </a:rPr>
              <a:t>de mayo de 2016, se realizó la </a:t>
            </a:r>
            <a:r>
              <a:rPr lang="es-CO" sz="1000" dirty="0" smtClean="0">
                <a:latin typeface="Futura Std Book" panose="020B0502020204020303" pitchFamily="34" charset="0"/>
              </a:rPr>
              <a:t>entrega </a:t>
            </a:r>
            <a:r>
              <a:rPr lang="es-CO" sz="1000" dirty="0">
                <a:latin typeface="Futura Std Book" panose="020B0502020204020303" pitchFamily="34" charset="0"/>
              </a:rPr>
              <a:t>de la mecánica </a:t>
            </a:r>
            <a:r>
              <a:rPr lang="es-CO" sz="1000" dirty="0" smtClean="0">
                <a:latin typeface="Futura Std Book" panose="020B0502020204020303" pitchFamily="34" charset="0"/>
              </a:rPr>
              <a:t>teatral.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Obras </a:t>
            </a:r>
            <a:r>
              <a:rPr lang="es-CO" sz="1000" b="1" dirty="0">
                <a:latin typeface="Futura Std Book" panose="020B0502020204020303" pitchFamily="34" charset="0"/>
              </a:rPr>
              <a:t>de recuperación del Punto de Información </a:t>
            </a:r>
            <a:r>
              <a:rPr lang="es-CO" sz="1000" b="1" dirty="0" smtClean="0">
                <a:latin typeface="Futura Std Book" panose="020B0502020204020303" pitchFamily="34" charset="0"/>
              </a:rPr>
              <a:t>Turística: </a:t>
            </a:r>
            <a:r>
              <a:rPr lang="es-CO" sz="1000" dirty="0">
                <a:latin typeface="Futura Std Book" panose="020B0502020204020303" pitchFamily="34" charset="0"/>
              </a:rPr>
              <a:t>Valor</a:t>
            </a:r>
            <a:r>
              <a:rPr lang="es-CO" sz="1000" dirty="0" smtClean="0">
                <a:latin typeface="Futura Std Book" panose="020B0502020204020303" pitchFamily="34" charset="0"/>
              </a:rPr>
              <a:t>: $</a:t>
            </a:r>
            <a:r>
              <a:rPr lang="es-CO" sz="1000" dirty="0">
                <a:latin typeface="Futura Std Book" panose="020B0502020204020303" pitchFamily="34" charset="0"/>
              </a:rPr>
              <a:t>392.000.000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vigencia 2012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a </a:t>
            </a:r>
            <a:r>
              <a:rPr lang="es-CO" sz="1000" dirty="0">
                <a:latin typeface="Futura Std Book" panose="020B0502020204020303" pitchFamily="34" charset="0"/>
              </a:rPr>
              <a:t>construcción de obras civiles de rehabilitación de la infraestructura existente y el control de las aguas superficiales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Liquidado. Terminado </a:t>
            </a:r>
            <a:r>
              <a:rPr lang="es-CO" sz="1000" dirty="0">
                <a:latin typeface="Futura Std Book" panose="020B0502020204020303" pitchFamily="34" charset="0"/>
              </a:rPr>
              <a:t>y entregado al Municipio el 18 de septiembre de 2013.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Restauración </a:t>
            </a:r>
            <a:r>
              <a:rPr lang="es-CO" sz="1000" b="1" dirty="0">
                <a:latin typeface="Futura Std Book" panose="020B0502020204020303" pitchFamily="34" charset="0"/>
              </a:rPr>
              <a:t>I Fase de los Caminos de </a:t>
            </a:r>
            <a:r>
              <a:rPr lang="es-CO" sz="1000" b="1" dirty="0" err="1" smtClean="0">
                <a:latin typeface="Futura Std Book" panose="020B0502020204020303" pitchFamily="34" charset="0"/>
              </a:rPr>
              <a:t>Lengerke</a:t>
            </a:r>
            <a:r>
              <a:rPr lang="es-CO" sz="1000" b="1" dirty="0" smtClean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$710.000.000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vigencia 2011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a </a:t>
            </a:r>
            <a:r>
              <a:rPr lang="es-CO" sz="1000" dirty="0">
                <a:latin typeface="Futura Std Book" panose="020B0502020204020303" pitchFamily="34" charset="0"/>
              </a:rPr>
              <a:t>la recuperación de los caminos reales, históricos y comerciales entre los municipios de </a:t>
            </a:r>
            <a:r>
              <a:rPr lang="es-CO" sz="1000" dirty="0" err="1">
                <a:latin typeface="Futura Std Book" panose="020B0502020204020303" pitchFamily="34" charset="0"/>
              </a:rPr>
              <a:t>Zapatoca</a:t>
            </a:r>
            <a:r>
              <a:rPr lang="es-CO" sz="1000" dirty="0">
                <a:latin typeface="Futura Std Book" panose="020B0502020204020303" pitchFamily="34" charset="0"/>
              </a:rPr>
              <a:t> y </a:t>
            </a:r>
            <a:r>
              <a:rPr lang="es-CO" sz="1000" dirty="0" err="1" smtClean="0">
                <a:latin typeface="Futura Std Book" panose="020B0502020204020303" pitchFamily="34" charset="0"/>
              </a:rPr>
              <a:t>Barichara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Liquidado. </a:t>
            </a:r>
            <a:r>
              <a:rPr lang="es-CO" sz="1000" dirty="0">
                <a:latin typeface="Futura Std Book" panose="020B0502020204020303" pitchFamily="34" charset="0"/>
              </a:rPr>
              <a:t>Obra terminada y entregada al Municipio el 24 noviembre de 2013.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Centro </a:t>
            </a:r>
            <a:r>
              <a:rPr lang="es-CO" sz="1000" b="1" dirty="0">
                <a:latin typeface="Futura Std Book" panose="020B0502020204020303" pitchFamily="34" charset="0"/>
              </a:rPr>
              <a:t>de Convenciones, Eventos y Ferias, </a:t>
            </a:r>
            <a:r>
              <a:rPr lang="es-CO" sz="1000" b="1" dirty="0" smtClean="0">
                <a:latin typeface="Futura Std Book" panose="020B0502020204020303" pitchFamily="34" charset="0"/>
              </a:rPr>
              <a:t>Barrancabermeja. </a:t>
            </a:r>
            <a:r>
              <a:rPr lang="es-CO" sz="1000" dirty="0">
                <a:latin typeface="Futura Std Book" panose="020B0502020204020303" pitchFamily="34" charset="0"/>
              </a:rPr>
              <a:t>Valor: $2.635.393.757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vigencia 2013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a la construcción </a:t>
            </a:r>
            <a:r>
              <a:rPr lang="es-CO" sz="1000" dirty="0">
                <a:latin typeface="Futura Std Book" panose="020B0502020204020303" pitchFamily="34" charset="0"/>
              </a:rPr>
              <a:t>de mall y plazoleta de comidas con sus respectivas zonas de apoyo y servicio, obras exteriores de urbanismo y ornamentación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Terminado. Fecha de terminación</a:t>
            </a:r>
            <a:r>
              <a:rPr lang="es-CO" sz="1000" dirty="0">
                <a:latin typeface="Futura Std Book" panose="020B0502020204020303" pitchFamily="34" charset="0"/>
              </a:rPr>
              <a:t>: 22 de enero de </a:t>
            </a:r>
            <a:r>
              <a:rPr lang="es-CO" sz="1000" dirty="0" smtClean="0">
                <a:latin typeface="Futura Std Book" panose="020B0502020204020303" pitchFamily="34" charset="0"/>
              </a:rPr>
              <a:t>2017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Estudios </a:t>
            </a:r>
            <a:r>
              <a:rPr lang="es-CO" sz="1000" b="1" dirty="0">
                <a:latin typeface="Futura Std Book" panose="020B0502020204020303" pitchFamily="34" charset="0"/>
              </a:rPr>
              <a:t>y diseños del parque temático lineal y el monumento alusivo a la Batalla del </a:t>
            </a:r>
            <a:r>
              <a:rPr lang="es-CO" sz="1000" b="1" dirty="0" err="1" smtClean="0">
                <a:latin typeface="Futura Std Book" panose="020B0502020204020303" pitchFamily="34" charset="0"/>
              </a:rPr>
              <a:t>Pientá</a:t>
            </a:r>
            <a:r>
              <a:rPr lang="es-CO" sz="1000" b="1" dirty="0" smtClean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Valor: $504.402.239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vigencia 2014</a:t>
            </a:r>
            <a:r>
              <a:rPr lang="es-CO" sz="1000" dirty="0" smtClean="0">
                <a:latin typeface="Futura Std Book" panose="020B0502020204020303" pitchFamily="34" charset="0"/>
              </a:rPr>
              <a:t>)</a:t>
            </a:r>
            <a:r>
              <a:rPr lang="es-MX" sz="1000" dirty="0" smtClean="0">
                <a:latin typeface="Futura Std Book" panose="020B0502020204020303" pitchFamily="34" charset="0"/>
              </a:rPr>
              <a:t>. Corresponde a </a:t>
            </a:r>
            <a:r>
              <a:rPr lang="es-CO" sz="1000" dirty="0" smtClean="0">
                <a:latin typeface="Futura Std Book" panose="020B0502020204020303" pitchFamily="34" charset="0"/>
              </a:rPr>
              <a:t>estudios </a:t>
            </a:r>
            <a:r>
              <a:rPr lang="es-CO" sz="1000" dirty="0">
                <a:latin typeface="Futura Std Book" panose="020B0502020204020303" pitchFamily="34" charset="0"/>
              </a:rPr>
              <a:t>y diseños para la construcción de un parque </a:t>
            </a:r>
            <a:r>
              <a:rPr lang="es-CO" sz="1000" dirty="0" smtClean="0">
                <a:latin typeface="Futura Std Book" panose="020B0502020204020303" pitchFamily="34" charset="0"/>
              </a:rPr>
              <a:t>temático. Estado: suspendido </a:t>
            </a:r>
            <a:endParaRPr lang="es-MX" sz="1000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Construcción del sendero ecológico a orillas de la quebrada </a:t>
            </a:r>
            <a:r>
              <a:rPr lang="es-CO" sz="1000" b="1" dirty="0" err="1" smtClean="0">
                <a:latin typeface="Futura Std Book" panose="020B0502020204020303" pitchFamily="34" charset="0"/>
              </a:rPr>
              <a:t>Curití</a:t>
            </a:r>
            <a:r>
              <a:rPr lang="es-CO" sz="1000" b="1" dirty="0" smtClean="0">
                <a:latin typeface="Futura Std Book" panose="020B0502020204020303" pitchFamily="34" charset="0"/>
              </a:rPr>
              <a:t>, Parque del Fique: </a:t>
            </a:r>
            <a:r>
              <a:rPr lang="es-CO" sz="1000" dirty="0" smtClean="0">
                <a:latin typeface="Futura Std Book" panose="020B0502020204020303" pitchFamily="34" charset="0"/>
              </a:rPr>
              <a:t>Valor: $384.000.000 (</a:t>
            </a:r>
            <a:r>
              <a:rPr lang="es-CO" sz="1000" dirty="0" err="1" smtClean="0">
                <a:latin typeface="Futura Std Book" panose="020B0502020204020303" pitchFamily="34" charset="0"/>
              </a:rPr>
              <a:t>Fontur</a:t>
            </a:r>
            <a:r>
              <a:rPr lang="es-CO" sz="1000" dirty="0" smtClean="0">
                <a:latin typeface="Futura Std Book" panose="020B0502020204020303" pitchFamily="34" charset="0"/>
              </a:rPr>
              <a:t> vigencia 2011)</a:t>
            </a:r>
            <a:r>
              <a:rPr lang="es-MX" sz="1000" dirty="0" smtClean="0">
                <a:latin typeface="Futura Std Book" panose="020B0502020204020303" pitchFamily="34" charset="0"/>
              </a:rPr>
              <a:t>. Corresponde a la </a:t>
            </a:r>
            <a:r>
              <a:rPr lang="es-CO" sz="1000" dirty="0" smtClean="0">
                <a:latin typeface="Futura Std Book" panose="020B0502020204020303" pitchFamily="34" charset="0"/>
              </a:rPr>
              <a:t>recuperación y construcción de un sendero ecológico.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Liquidado. </a:t>
            </a:r>
            <a:r>
              <a:rPr lang="es-CO" sz="1000" dirty="0">
                <a:latin typeface="Futura Std Book" panose="020B0502020204020303" pitchFamily="34" charset="0"/>
              </a:rPr>
              <a:t>Obra terminada y entregada al Municipio el 4 de febrero de 2013.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>
                <a:latin typeface="Futura Std Book" panose="020B0502020204020303" pitchFamily="34" charset="0"/>
              </a:rPr>
              <a:t>Urbanismo para el Parque </a:t>
            </a:r>
            <a:r>
              <a:rPr lang="es-CO" sz="1000" b="1" dirty="0" err="1" smtClean="0">
                <a:latin typeface="Futura Std Book" panose="020B0502020204020303" pitchFamily="34" charset="0"/>
              </a:rPr>
              <a:t>Acualago</a:t>
            </a:r>
            <a:r>
              <a:rPr lang="es-CO" sz="1000" b="1" dirty="0" smtClean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Valor</a:t>
            </a:r>
            <a:r>
              <a:rPr lang="es-CO" sz="1000" dirty="0">
                <a:latin typeface="Futura Std Book" panose="020B0502020204020303" pitchFamily="34" charset="0"/>
              </a:rPr>
              <a:t>: $5.251.000.000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$101.000.000 vigencia 2013; $450.000.000 vigencia 2014; $2.200.000.000 vigencia 2011; Alcaldía $2.500.000.000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 a la construcción complejo acuático.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Liquidado. </a:t>
            </a:r>
            <a:r>
              <a:rPr lang="es-CO" sz="1000" dirty="0">
                <a:latin typeface="Futura Std Book" panose="020B0502020204020303" pitchFamily="34" charset="0"/>
              </a:rPr>
              <a:t>Obra terminada y entregada al Municipio el 16 de julio de 2014. </a:t>
            </a:r>
            <a:endParaRPr lang="es-CO" sz="1000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>
                <a:latin typeface="Futura Std Book" panose="020B0502020204020303" pitchFamily="34" charset="0"/>
              </a:rPr>
              <a:t>Estudios y diseños de la alameda de Las </a:t>
            </a:r>
            <a:r>
              <a:rPr lang="es-CO" sz="1000" b="1" dirty="0" smtClean="0">
                <a:latin typeface="Futura Std Book" panose="020B0502020204020303" pitchFamily="34" charset="0"/>
              </a:rPr>
              <a:t>Nieves- Girón: </a:t>
            </a:r>
            <a:r>
              <a:rPr lang="es-CO" sz="1000" dirty="0">
                <a:latin typeface="Futura Std Book" panose="020B0502020204020303" pitchFamily="34" charset="0"/>
              </a:rPr>
              <a:t>Valor: $6.091.841.479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$5.091.841.479 vigencia 2015; Alcaldía de Girón-Santander $1.000.000.000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a la </a:t>
            </a:r>
            <a:r>
              <a:rPr lang="es-CO" sz="1000" dirty="0">
                <a:latin typeface="Futura Std Book" panose="020B0502020204020303" pitchFamily="34" charset="0"/>
              </a:rPr>
              <a:t>adecuación del corredor turístico conformado por la quebrada Las Nieves y el espacio público </a:t>
            </a:r>
            <a:r>
              <a:rPr lang="es-CO" sz="1000" dirty="0" smtClean="0">
                <a:latin typeface="Futura Std Book" panose="020B0502020204020303" pitchFamily="34" charset="0"/>
              </a:rPr>
              <a:t>colindante.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Terminado. Fecha de terminación</a:t>
            </a:r>
            <a:r>
              <a:rPr lang="es-CO" sz="1000" dirty="0">
                <a:latin typeface="Futura Std Book" panose="020B0502020204020303" pitchFamily="34" charset="0"/>
              </a:rPr>
              <a:t>: 5 de abril de </a:t>
            </a:r>
            <a:r>
              <a:rPr lang="es-CO" sz="1000" dirty="0" smtClean="0">
                <a:latin typeface="Futura Std Book" panose="020B0502020204020303" pitchFamily="34" charset="0"/>
              </a:rPr>
              <a:t>2018. 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>
                <a:latin typeface="Futura Std Book" panose="020B0502020204020303" pitchFamily="34" charset="0"/>
              </a:rPr>
              <a:t>Señalización Red Pueblos Patrimonio (Fase I</a:t>
            </a:r>
            <a:r>
              <a:rPr lang="es-CO" sz="1000" b="1" dirty="0" smtClean="0">
                <a:latin typeface="Futura Std Book" panose="020B0502020204020303" pitchFamily="34" charset="0"/>
              </a:rPr>
              <a:t>): </a:t>
            </a:r>
            <a:r>
              <a:rPr lang="es-CO" sz="1000" dirty="0">
                <a:latin typeface="Futura Std Book" panose="020B0502020204020303" pitchFamily="34" charset="0"/>
              </a:rPr>
              <a:t>Valor: $360.000.000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 $320.000.000 vigencia 2012; $40.000.000 vigencia 2013) (corresponde a la señalización de 9 pueblos de la Red de Pueblos Patrimonio; estimado </a:t>
            </a:r>
            <a:r>
              <a:rPr lang="es-CO" sz="1000" dirty="0" err="1">
                <a:latin typeface="Futura Std Book" panose="020B0502020204020303" pitchFamily="34" charset="0"/>
              </a:rPr>
              <a:t>Barichara</a:t>
            </a:r>
            <a:r>
              <a:rPr lang="es-CO" sz="1000" dirty="0">
                <a:latin typeface="Futura Std Book" panose="020B0502020204020303" pitchFamily="34" charset="0"/>
              </a:rPr>
              <a:t> y Girón $80.000.000</a:t>
            </a:r>
            <a:r>
              <a:rPr lang="es-CO" sz="1000" dirty="0" smtClean="0">
                <a:latin typeface="Futura Std Book" panose="020B0502020204020303" pitchFamily="34" charset="0"/>
              </a:rPr>
              <a:t>). Corresponde a la </a:t>
            </a:r>
            <a:r>
              <a:rPr lang="es-CO" sz="1000" dirty="0">
                <a:latin typeface="Futura Std Book" panose="020B0502020204020303" pitchFamily="34" charset="0"/>
              </a:rPr>
              <a:t>implementación, fabricación, suministro e instalación de las señales peatonales del Pueblo Patrimonio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Liquidado. </a:t>
            </a:r>
            <a:r>
              <a:rPr lang="es-CO" sz="1000" dirty="0">
                <a:latin typeface="Futura Std Book" panose="020B0502020204020303" pitchFamily="34" charset="0"/>
              </a:rPr>
              <a:t>fecha de </a:t>
            </a:r>
            <a:r>
              <a:rPr lang="es-CO" sz="1000" dirty="0" smtClean="0">
                <a:latin typeface="Futura Std Book" panose="020B0502020204020303" pitchFamily="34" charset="0"/>
              </a:rPr>
              <a:t>terminación </a:t>
            </a:r>
            <a:r>
              <a:rPr lang="es-CO" sz="1000" dirty="0">
                <a:latin typeface="Futura Std Book" panose="020B0502020204020303" pitchFamily="34" charset="0"/>
              </a:rPr>
              <a:t>24 de septiembre de </a:t>
            </a:r>
            <a:r>
              <a:rPr lang="es-CO" sz="1000" dirty="0" smtClean="0">
                <a:latin typeface="Futura Std Book" panose="020B0502020204020303" pitchFamily="34" charset="0"/>
              </a:rPr>
              <a:t>2015.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O" sz="1000" b="1" dirty="0" smtClean="0">
                <a:latin typeface="Futura Std Book" panose="020B0502020204020303" pitchFamily="34" charset="0"/>
              </a:rPr>
              <a:t>Señalización Red de Pueblos Patrimonio (Fase II): </a:t>
            </a:r>
            <a:r>
              <a:rPr lang="es-CO" sz="1000" dirty="0" smtClean="0">
                <a:latin typeface="Futura Std Book" panose="020B0502020204020303" pitchFamily="34" charset="0"/>
              </a:rPr>
              <a:t>Valor: $448.000.000 (</a:t>
            </a:r>
            <a:r>
              <a:rPr lang="es-CO" sz="1000" dirty="0" err="1" smtClean="0">
                <a:latin typeface="Futura Std Book" panose="020B0502020204020303" pitchFamily="34" charset="0"/>
              </a:rPr>
              <a:t>Fontur</a:t>
            </a:r>
            <a:r>
              <a:rPr lang="es-CO" sz="1000" dirty="0" smtClean="0">
                <a:latin typeface="Futura Std Book" panose="020B0502020204020303" pitchFamily="34" charset="0"/>
              </a:rPr>
              <a:t> vigencia 2015) (corresponde a la señalización de 8 pueblos de la Red de Pueblos Patrimonio, estimado El Socorro $56.000.000). Corresponde a la  implementación, fabricación, suministro e instalación de las señales peatonales del Pueblo Patrimonio. </a:t>
            </a:r>
            <a:r>
              <a:rPr lang="es-CO" sz="1000" dirty="0">
                <a:latin typeface="Futura Std Book" panose="020B0502020204020303" pitchFamily="34" charset="0"/>
              </a:rPr>
              <a:t>Estado: </a:t>
            </a:r>
            <a:r>
              <a:rPr lang="es-CO" sz="1000" dirty="0" smtClean="0">
                <a:latin typeface="Futura Std Book" panose="020B0502020204020303" pitchFamily="34" charset="0"/>
              </a:rPr>
              <a:t>liquidado. </a:t>
            </a:r>
            <a:r>
              <a:rPr lang="es-CO" sz="1000" dirty="0">
                <a:latin typeface="Futura Std Book" panose="020B0502020204020303" pitchFamily="34" charset="0"/>
              </a:rPr>
              <a:t>Fecha de terminación: 21 de noviembre de 2017 </a:t>
            </a:r>
            <a:endParaRPr lang="es-MX" sz="1000" dirty="0">
              <a:latin typeface="Futura Std Book" panose="020B0502020204020303" pitchFamily="34" charset="0"/>
            </a:endParaRPr>
          </a:p>
          <a:p>
            <a:pPr algn="just"/>
            <a:endParaRPr lang="es-MX" sz="1000" dirty="0" smtClean="0"/>
          </a:p>
          <a:p>
            <a:pPr algn="just"/>
            <a:endParaRPr lang="es-MX" sz="1000" dirty="0"/>
          </a:p>
          <a:p>
            <a:pPr algn="just"/>
            <a:endParaRPr lang="es-MX" sz="1000" dirty="0"/>
          </a:p>
          <a:p>
            <a:pPr algn="just"/>
            <a:endParaRPr lang="es-MX" sz="1000" dirty="0"/>
          </a:p>
          <a:p>
            <a:pPr algn="just"/>
            <a:endParaRPr lang="es-MX" sz="1000" dirty="0"/>
          </a:p>
          <a:p>
            <a:pPr algn="just"/>
            <a:endParaRPr lang="es-MX" sz="1100" dirty="0">
              <a:latin typeface="Futura Std Book" panose="020B0502020204020303" pitchFamily="34" charset="0"/>
            </a:endParaRPr>
          </a:p>
          <a:p>
            <a:pPr algn="just"/>
            <a:endParaRPr lang="es-MX" sz="1100" b="1" dirty="0" smtClean="0">
              <a:latin typeface="Futura Std Book" panose="020B0502020204020303" pitchFamily="34" charset="0"/>
            </a:endParaRPr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MX" sz="1100" dirty="0"/>
          </a:p>
          <a:p>
            <a:pPr algn="just"/>
            <a:endParaRPr lang="es-CO" sz="1100" dirty="0" smtClean="0"/>
          </a:p>
          <a:p>
            <a:pPr algn="just"/>
            <a:endParaRPr lang="es-CO" sz="1100" dirty="0"/>
          </a:p>
          <a:p>
            <a:pPr algn="just"/>
            <a:endParaRPr lang="es-MX" sz="1100" dirty="0"/>
          </a:p>
          <a:p>
            <a:pPr algn="just"/>
            <a:endParaRPr lang="es-CO" sz="1100" dirty="0" smtClean="0">
              <a:latin typeface="Futura Std Book" panose="020B0502020204020303" pitchFamily="34" charset="0"/>
            </a:endParaRPr>
          </a:p>
          <a:p>
            <a:endParaRPr lang="es-CO" sz="800" dirty="0"/>
          </a:p>
          <a:p>
            <a:endParaRPr lang="es-CO" sz="800" dirty="0" smtClean="0"/>
          </a:p>
          <a:p>
            <a:pPr marL="228600" indent="-228600">
              <a:buAutoNum type="arabicPeriod"/>
            </a:pPr>
            <a:endParaRPr lang="es-MX" sz="800" dirty="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-12700" y="2626176"/>
            <a:ext cx="103939" cy="207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013">
              <a:latin typeface="Futura Std Book" panose="020B0502020204020303" pitchFamily="34" charset="0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478"/>
          <a:stretch/>
        </p:blipFill>
        <p:spPr bwMode="auto">
          <a:xfrm>
            <a:off x="-12700" y="-84097"/>
            <a:ext cx="6870700" cy="506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CuadroTexto 27"/>
          <p:cNvSpPr txBox="1"/>
          <p:nvPr/>
        </p:nvSpPr>
        <p:spPr>
          <a:xfrm>
            <a:off x="58609" y="11997"/>
            <a:ext cx="27164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Infraestructura Turística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3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/>
          <p:cNvSpPr/>
          <p:nvPr/>
        </p:nvSpPr>
        <p:spPr>
          <a:xfrm>
            <a:off x="2260524" y="528305"/>
            <a:ext cx="2219628" cy="3662541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r>
              <a:rPr lang="es-MX" sz="800" dirty="0" smtClean="0">
                <a:latin typeface="Futura Std Book" panose="020B0502020204020303" pitchFamily="34" charset="0"/>
              </a:rPr>
              <a:t>Nacional</a:t>
            </a:r>
            <a:r>
              <a:rPr lang="es-MX" sz="800" dirty="0">
                <a:latin typeface="Futura Std Book" panose="020B0502020204020303" pitchFamily="34" charset="0"/>
              </a:rPr>
              <a:t>: </a:t>
            </a:r>
            <a:r>
              <a:rPr lang="es-CO" sz="800" dirty="0">
                <a:latin typeface="Futura Std Book" panose="020B0502020204020303" pitchFamily="34" charset="0"/>
              </a:rPr>
              <a:t> </a:t>
            </a:r>
            <a:r>
              <a:rPr lang="es-CO" sz="800" dirty="0" smtClean="0">
                <a:latin typeface="Futura Std Book" panose="020B0502020204020303" pitchFamily="34" charset="0"/>
              </a:rPr>
              <a:t>$75.589.650.619</a:t>
            </a: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r>
              <a:rPr lang="es-CO" sz="800" dirty="0" smtClean="0">
                <a:latin typeface="Futura Std Book" panose="020B0502020204020303" pitchFamily="34" charset="0"/>
              </a:rPr>
              <a:t> </a:t>
            </a:r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</p:txBody>
      </p:sp>
      <p:pic>
        <p:nvPicPr>
          <p:cNvPr id="30" name="Picture 2" descr="Red turistica de Pueblos Patrimonio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591" y="526786"/>
            <a:ext cx="700205" cy="92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Imagen 30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1" r="28375" b="56686"/>
          <a:stretch/>
        </p:blipFill>
        <p:spPr>
          <a:xfrm>
            <a:off x="5084013" y="638640"/>
            <a:ext cx="1092918" cy="419938"/>
          </a:xfrm>
          <a:prstGeom prst="rect">
            <a:avLst/>
          </a:prstGeom>
        </p:spPr>
      </p:pic>
      <p:sp>
        <p:nvSpPr>
          <p:cNvPr id="32" name="Rectángulo 31"/>
          <p:cNvSpPr/>
          <p:nvPr/>
        </p:nvSpPr>
        <p:spPr>
          <a:xfrm>
            <a:off x="128209" y="490791"/>
            <a:ext cx="1927340" cy="3662541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Nacional</a:t>
            </a:r>
            <a:r>
              <a:rPr lang="es-MX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113 PIT</a:t>
            </a:r>
            <a:endParaRPr lang="es-MX" altLang="es-CO" sz="800" b="1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b="1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Santander</a:t>
            </a: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5 </a:t>
            </a:r>
            <a:r>
              <a:rPr lang="es-MX" altLang="es-CO" sz="8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PIT </a:t>
            </a: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Barbosa (1)</a:t>
            </a:r>
            <a:endParaRPr lang="es-MX" altLang="es-CO" sz="8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err="1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Barichara</a:t>
            </a: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(1)</a:t>
            </a:r>
            <a:endParaRPr lang="es-MX" altLang="es-CO" sz="8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 Socorro (1)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 </a:t>
            </a: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Gil (1)</a:t>
            </a:r>
            <a:endParaRPr lang="es-MX" altLang="es-CO" sz="8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 Juan de Girón (1)</a:t>
            </a:r>
            <a:endParaRPr lang="es-MX" altLang="es-CO" sz="8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Nota</a:t>
            </a:r>
            <a:r>
              <a:rPr lang="es-MX" altLang="es-CO" sz="800" dirty="0">
                <a:latin typeface="Futura Std Book" panose="020B0502020204020303" pitchFamily="34" charset="0"/>
                <a:cs typeface="Arial" panose="020B0604020202020204" pitchFamily="34" charset="0"/>
              </a:rPr>
              <a:t>: </a:t>
            </a:r>
            <a:r>
              <a:rPr lang="es-MX" altLang="es-CO" sz="8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4 </a:t>
            </a:r>
            <a:r>
              <a:rPr lang="es-MX" altLang="es-CO" sz="800" dirty="0">
                <a:latin typeface="Futura Std Book" panose="020B0502020204020303" pitchFamily="34" charset="0"/>
                <a:cs typeface="Arial" panose="020B0604020202020204" pitchFamily="34" charset="0"/>
              </a:rPr>
              <a:t>en </a:t>
            </a:r>
            <a:r>
              <a:rPr lang="es-MX" altLang="es-CO" sz="8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funcionamiento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4654994" y="525726"/>
            <a:ext cx="1804981" cy="3662541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r>
              <a:rPr lang="es-MX" sz="800" dirty="0">
                <a:latin typeface="Futura Std Book" panose="020B0502020204020303" pitchFamily="34" charset="0"/>
              </a:rPr>
              <a:t>Nacional</a:t>
            </a:r>
          </a:p>
          <a:p>
            <a:r>
              <a:rPr lang="es-MX" sz="800" dirty="0">
                <a:latin typeface="Futura Std Book" panose="020B0502020204020303" pitchFamily="34" charset="0"/>
              </a:rPr>
              <a:t>252.461 jóvenes</a:t>
            </a:r>
          </a:p>
          <a:p>
            <a:r>
              <a:rPr lang="es-MX" sz="800" dirty="0">
                <a:latin typeface="Futura Std Book" panose="020B0502020204020303" pitchFamily="34" charset="0"/>
              </a:rPr>
              <a:t>955 aliados</a:t>
            </a: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r>
              <a:rPr lang="es-MX" sz="800" dirty="0" smtClean="0">
                <a:latin typeface="Futura Std Book" panose="020B0502020204020303" pitchFamily="34" charset="0"/>
              </a:rPr>
              <a:t>Santander</a:t>
            </a:r>
            <a:endParaRPr lang="es-MX" sz="800" dirty="0">
              <a:latin typeface="Futura Std Book" panose="020B0502020204020303" pitchFamily="34" charset="0"/>
            </a:endParaRPr>
          </a:p>
          <a:p>
            <a:r>
              <a:rPr lang="es-MX" sz="8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19.018 jóvenes </a:t>
            </a:r>
            <a:r>
              <a:rPr lang="es-MX" sz="8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(8%)</a:t>
            </a:r>
          </a:p>
          <a:p>
            <a:r>
              <a:rPr lang="es-MX" sz="8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8</a:t>
            </a:r>
            <a:r>
              <a:rPr lang="es-MX" sz="8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7 aliados </a:t>
            </a:r>
            <a:r>
              <a:rPr lang="es-MX" sz="8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(9%)</a:t>
            </a:r>
            <a:endParaRPr lang="es-MX" sz="800" dirty="0" smtClean="0">
              <a:latin typeface="Futura Std Book" panose="020B0502020204020303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19958" y="-15056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Bienes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pic>
        <p:nvPicPr>
          <p:cNvPr id="40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68"/>
          <a:stretch/>
        </p:blipFill>
        <p:spPr bwMode="auto">
          <a:xfrm>
            <a:off x="0" y="-191273"/>
            <a:ext cx="6847114" cy="63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uadroTexto 40"/>
          <p:cNvSpPr txBox="1"/>
          <p:nvPr/>
        </p:nvSpPr>
        <p:spPr>
          <a:xfrm>
            <a:off x="63494" y="47819"/>
            <a:ext cx="2132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Programas Fontur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44" name="CuadroTexto 43"/>
          <p:cNvSpPr txBox="1"/>
          <p:nvPr/>
        </p:nvSpPr>
        <p:spPr>
          <a:xfrm>
            <a:off x="39176" y="7208165"/>
            <a:ext cx="3847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Recaudo </a:t>
            </a:r>
            <a:r>
              <a:rPr lang="es-CO" sz="2000" dirty="0">
                <a:solidFill>
                  <a:schemeClr val="bg1"/>
                </a:solidFill>
                <a:latin typeface="Futura Std Book" panose="020B0502020204020303" pitchFamily="34" charset="0"/>
              </a:rPr>
              <a:t>C</a:t>
            </a:r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ontribución Parafiscal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pic>
        <p:nvPicPr>
          <p:cNvPr id="53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68"/>
          <a:stretch/>
        </p:blipFill>
        <p:spPr bwMode="auto">
          <a:xfrm>
            <a:off x="-10557" y="4109354"/>
            <a:ext cx="6847114" cy="63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CuadroTexto 54"/>
          <p:cNvSpPr txBox="1"/>
          <p:nvPr/>
        </p:nvSpPr>
        <p:spPr>
          <a:xfrm>
            <a:off x="19958" y="4327710"/>
            <a:ext cx="3847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Recaudo </a:t>
            </a:r>
            <a:r>
              <a:rPr lang="es-CO" sz="2000" dirty="0">
                <a:solidFill>
                  <a:schemeClr val="bg1"/>
                </a:solidFill>
                <a:latin typeface="Futura Std Book" panose="020B0502020204020303" pitchFamily="34" charset="0"/>
              </a:rPr>
              <a:t>C</a:t>
            </a:r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ontribución Parafiscal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pic>
        <p:nvPicPr>
          <p:cNvPr id="29" name="30 Imagen">
            <a:hlinkClick r:id="" action="ppaction://noaction"/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53564" y1="52818" x2="53564" y2="52818"/>
                        <a14:foregroundMark x1="54582" y1="25678" x2="46232" y2="25678"/>
                        <a14:foregroundMark x1="37475" y1="39457" x2="56415" y2="39666"/>
                        <a14:foregroundMark x1="50305" y1="76827" x2="48676" y2="42797"/>
                        <a14:foregroundMark x1="15886" y1="26931" x2="15886" y2="26931"/>
                        <a14:foregroundMark x1="58248" y1="91232" x2="58248" y2="91232"/>
                        <a14:foregroundMark x1="84929" y1="76200" x2="84929" y2="76200"/>
                        <a14:foregroundMark x1="47047" y1="10021" x2="47047" y2="10021"/>
                        <a14:foregroundMark x1="31976" y1="13152" x2="31976" y2="13152"/>
                        <a14:foregroundMark x1="18737" y1="21086" x2="18737" y2="21086"/>
                        <a14:foregroundMark x1="85743" y1="25052" x2="85743" y2="25052"/>
                        <a14:foregroundMark x1="84929" y1="35699" x2="84929" y2="35699"/>
                        <a14:foregroundMark x1="89613" y1="40710" x2="89613" y2="40710"/>
                        <a14:foregroundMark x1="88187" y1="43006" x2="88187" y2="43006"/>
                        <a14:foregroundMark x1="90835" y1="41754" x2="90835" y2="41754"/>
                        <a14:foregroundMark x1="82892" y1="32359" x2="82892" y2="32359"/>
                        <a14:foregroundMark x1="79633" y1="25261" x2="79633" y2="25261"/>
                        <a14:foregroundMark x1="74134" y1="15658" x2="74134" y2="15658"/>
                        <a14:foregroundMark x1="72098" y1="16701" x2="72098" y2="16701"/>
                        <a14:foregroundMark x1="62933" y1="8977" x2="62933" y2="8977"/>
                        <a14:foregroundMark x1="65988" y1="12526" x2="65988" y2="12526"/>
                        <a14:foregroundMark x1="68635" y1="15866" x2="68635" y2="15866"/>
                        <a14:foregroundMark x1="55193" y1="12317" x2="55193" y2="12317"/>
                        <a14:foregroundMark x1="45214" y1="9395" x2="45214" y2="9395"/>
                        <a14:foregroundMark x1="42770" y1="11065" x2="42770" y2="11065"/>
                        <a14:foregroundMark x1="36456" y1="11900" x2="36456" y2="11900"/>
                        <a14:foregroundMark x1="22200" y1="16075" x2="22200" y2="16075"/>
                        <a14:foregroundMark x1="9165" y1="36326" x2="11609" y2="29228"/>
                        <a14:foregroundMark x1="10183" y1="43424" x2="12220" y2="37787"/>
                        <a14:foregroundMark x1="14257" y1="28392" x2="21385" y2="21294"/>
                        <a14:foregroundMark x1="25255" y1="18998" x2="35031" y2="13570"/>
                        <a14:foregroundMark x1="78615" y1="82046" x2="87984" y2="68894"/>
                        <a14:foregroundMark x1="68432" y1="88935" x2="76986" y2="83925"/>
                        <a14:foregroundMark x1="57230" y1="92693" x2="65784" y2="90188"/>
                        <a14:foregroundMark x1="46843" y1="92276" x2="55193" y2="92067"/>
                        <a14:foregroundMark x1="44807" y1="88309" x2="44807" y2="88309"/>
                        <a14:foregroundMark x1="15071" y1="74739" x2="15071" y2="74739"/>
                        <a14:foregroundMark x1="12831" y1="71399" x2="24236" y2="81420"/>
                        <a14:foregroundMark x1="14868" y1="68894" x2="11405" y2="70772"/>
                        <a14:foregroundMark x1="26884" y1="84760" x2="35234" y2="876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12" y="511643"/>
            <a:ext cx="736134" cy="753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5" name="Gráfico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9890905"/>
              </p:ext>
            </p:extLst>
          </p:nvPr>
        </p:nvGraphicFramePr>
        <p:xfrm>
          <a:off x="4748170" y="1708271"/>
          <a:ext cx="1643577" cy="1755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259802"/>
              </p:ext>
            </p:extLst>
          </p:nvPr>
        </p:nvGraphicFramePr>
        <p:xfrm>
          <a:off x="2340418" y="3463708"/>
          <a:ext cx="2031532" cy="5305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1185"/>
                <a:gridCol w="1030347"/>
              </a:tblGrid>
              <a:tr h="14576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700" b="1" u="none" strike="noStrike" dirty="0">
                          <a:effectLst/>
                          <a:latin typeface="Futura Std Book" panose="020B0502020204020303" pitchFamily="34" charset="0"/>
                        </a:rPr>
                        <a:t>Inversión: 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4303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u="none" strike="noStrike" dirty="0">
                          <a:effectLst/>
                          <a:latin typeface="Futura Std Book" panose="020B0502020204020303" pitchFamily="34" charset="0"/>
                        </a:rPr>
                        <a:t>San Juan Girón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u="none" strike="noStrike" dirty="0">
                          <a:effectLst/>
                          <a:latin typeface="Futura Std Book" panose="020B0502020204020303" pitchFamily="34" charset="0"/>
                        </a:rPr>
                        <a:t> $11,611,460,799 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u="none" strike="noStrike" dirty="0" err="1">
                          <a:effectLst/>
                          <a:latin typeface="Futura Std Book" panose="020B0502020204020303" pitchFamily="34" charset="0"/>
                        </a:rPr>
                        <a:t>Barichara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u="none" strike="noStrike" dirty="0">
                          <a:effectLst/>
                          <a:latin typeface="Futura Std Book" panose="020B0502020204020303" pitchFamily="34" charset="0"/>
                        </a:rPr>
                        <a:t> $      596,084,477 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134303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u="none" strike="noStrike" dirty="0">
                          <a:effectLst/>
                          <a:latin typeface="Futura Std Book" panose="020B0502020204020303" pitchFamily="34" charset="0"/>
                        </a:rPr>
                        <a:t>Socorro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u="none" strike="noStrike" dirty="0">
                          <a:effectLst/>
                          <a:latin typeface="Futura Std Book" panose="020B0502020204020303" pitchFamily="34" charset="0"/>
                        </a:rPr>
                        <a:t> $      202,727,414 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Gráfico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1084022"/>
              </p:ext>
            </p:extLst>
          </p:nvPr>
        </p:nvGraphicFramePr>
        <p:xfrm>
          <a:off x="2526074" y="1681287"/>
          <a:ext cx="1638520" cy="175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2" name="Gráfico 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3544930"/>
              </p:ext>
            </p:extLst>
          </p:nvPr>
        </p:nvGraphicFramePr>
        <p:xfrm>
          <a:off x="128209" y="1348116"/>
          <a:ext cx="1855952" cy="1551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129977"/>
              </p:ext>
            </p:extLst>
          </p:nvPr>
        </p:nvGraphicFramePr>
        <p:xfrm>
          <a:off x="227374" y="4946176"/>
          <a:ext cx="4427620" cy="774303"/>
        </p:xfrm>
        <a:graphic>
          <a:graphicData uri="http://schemas.openxmlformats.org/drawingml/2006/table">
            <a:tbl>
              <a:tblPr/>
              <a:tblGrid>
                <a:gridCol w="980860"/>
                <a:gridCol w="1161142"/>
                <a:gridCol w="1173366"/>
                <a:gridCol w="1112252"/>
              </a:tblGrid>
              <a:tr h="45045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Departamento / Municipio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 2017</a:t>
                      </a:r>
                      <a:br>
                        <a:rPr lang="es-MX" sz="10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enero- julio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2018</a:t>
                      </a:r>
                      <a:br>
                        <a:rPr lang="es-MX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MX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enero- julio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Variación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</a:tr>
              <a:tr h="158054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Santander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326,009,646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604,305,827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85.4%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158054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Bucaramanga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208,256,956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297,842,512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43.0%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3" name="Gráfico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7104006"/>
              </p:ext>
            </p:extLst>
          </p:nvPr>
        </p:nvGraphicFramePr>
        <p:xfrm>
          <a:off x="503726" y="5924966"/>
          <a:ext cx="2788092" cy="1393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58676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7455</TotalTime>
  <Words>843</Words>
  <Application>Microsoft Office PowerPoint</Application>
  <PresentationFormat>Presentación en pantalla (4:3)</PresentationFormat>
  <Paragraphs>198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Futura Std Book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Lozano Andrade</dc:creator>
  <cp:lastModifiedBy>Sandra Milena Quintero Castro</cp:lastModifiedBy>
  <cp:revision>1036</cp:revision>
  <cp:lastPrinted>2018-08-24T15:35:15Z</cp:lastPrinted>
  <dcterms:created xsi:type="dcterms:W3CDTF">2017-08-09T19:47:58Z</dcterms:created>
  <dcterms:modified xsi:type="dcterms:W3CDTF">2018-10-23T17:00:11Z</dcterms:modified>
</cp:coreProperties>
</file>