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98" r:id="rId3"/>
    <p:sldId id="299" r:id="rId4"/>
    <p:sldId id="304" r:id="rId5"/>
    <p:sldId id="301" r:id="rId6"/>
    <p:sldId id="302" r:id="rId7"/>
    <p:sldId id="289" r:id="rId8"/>
    <p:sldId id="295" r:id="rId9"/>
    <p:sldId id="303" r:id="rId10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ge Andrés Martínez" initials="JAM" lastIdx="11" clrIdx="0">
    <p:extLst>
      <p:ext uri="{19B8F6BF-5375-455C-9EA6-DF929625EA0E}">
        <p15:presenceInfo xmlns:p15="http://schemas.microsoft.com/office/powerpoint/2012/main" userId="S-1-5-21-3664270191-1609655554-19292517-19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B33F"/>
    <a:srgbClr val="E1134F"/>
    <a:srgbClr val="0093D0"/>
    <a:srgbClr val="A21984"/>
    <a:srgbClr val="660066"/>
    <a:srgbClr val="FFC4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>
        <p:scale>
          <a:sx n="90" d="100"/>
          <a:sy n="90" d="100"/>
        </p:scale>
        <p:origin x="1770" y="-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2019-01-12%20Regionalizaci&#243;n%20Fontur%202010-2018%20(Proyectos%20+%20DVT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Soporte%20Infografias%20(2019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Soporte%20Infografias%20(2019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spPr>
            <a:solidFill>
              <a:srgbClr val="0000FF"/>
            </a:solidFill>
          </c:spPr>
          <c:dPt>
            <c:idx val="0"/>
            <c:bubble3D val="0"/>
            <c:spPr>
              <a:solidFill>
                <a:srgbClr val="0093D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C42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6CB33F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6614289999778098"/>
                  <c:y val="-0.1243955162956427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050740264530789"/>
                      <c:h val="0.3152488601651514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7215690111411255"/>
                  <c:y val="0.161087805667267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259355858001202"/>
                      <c:h val="0.3152489830351777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5845244497391883"/>
                  <c:y val="0.1375076561272130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22206701554674"/>
                      <c:h val="0.31524898303517773"/>
                    </c:manualLayout>
                  </c15:layout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'Depto X línea  REGI (2)'!$D$39:$F$39</c:f>
              <c:strCache>
                <c:ptCount val="3"/>
                <c:pt idx="0">
                  <c:v>Competitividad</c:v>
                </c:pt>
                <c:pt idx="1">
                  <c:v>Infraestructura</c:v>
                </c:pt>
                <c:pt idx="2">
                  <c:v>Promoción</c:v>
                </c:pt>
              </c:strCache>
            </c:strRef>
          </c:cat>
          <c:val>
            <c:numRef>
              <c:f>'Depto X línea  REGI (2)'!$D$46:$F$46</c:f>
              <c:numCache>
                <c:formatCode>"$"#,##0_);[Red]\("$"#,##0\)</c:formatCode>
                <c:ptCount val="3"/>
                <c:pt idx="0">
                  <c:v>26415</c:v>
                </c:pt>
                <c:pt idx="1">
                  <c:v>13022</c:v>
                </c:pt>
                <c:pt idx="2">
                  <c:v>66054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Futura Std Book" panose="020B0502020204020303" pitchFamily="34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0093D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C42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6CB33F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26685685865800202"/>
                  <c:y val="-1.851816678556544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39268920339216"/>
                      <c:h val="0.343439793518687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9207757883837923"/>
                  <c:y val="1.851887025147158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515270414695223"/>
                      <c:h val="0.343439793518687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5833333333333335"/>
                  <c:y val="-5.092592592592592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'San Andrés'!$A$3:$A$5</c:f>
              <c:strCache>
                <c:ptCount val="3"/>
                <c:pt idx="0">
                  <c:v>Competitividad</c:v>
                </c:pt>
                <c:pt idx="1">
                  <c:v>Infraestructura</c:v>
                </c:pt>
                <c:pt idx="2">
                  <c:v>Promoción</c:v>
                </c:pt>
              </c:strCache>
            </c:strRef>
          </c:cat>
          <c:val>
            <c:numRef>
              <c:f>'San Andrés'!$B$3:$B$5</c:f>
              <c:numCache>
                <c:formatCode>_("$"* #,##0_);_("$"* \(#,##0\);_("$"* "-"_);_(@_)</c:formatCode>
                <c:ptCount val="3"/>
                <c:pt idx="0">
                  <c:v>62.304508448051955</c:v>
                </c:pt>
                <c:pt idx="1">
                  <c:v>1866.1907249999999</c:v>
                </c:pt>
                <c:pt idx="2">
                  <c:v>540.19865700000003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'San Andrés'!$B$41:$M$41</c:f>
              <c:numCache>
                <c:formatCode>mmm\-yy</c:formatCode>
                <c:ptCount val="12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</c:numCache>
            </c:numRef>
          </c:cat>
          <c:val>
            <c:numRef>
              <c:f>'San Andrés'!$B$42:$M$42</c:f>
              <c:numCache>
                <c:formatCode>_("$"* #,##0_);_("$"* \(#,##0\);_("$"* "-"_);_(@_)</c:formatCode>
                <c:ptCount val="12"/>
                <c:pt idx="0">
                  <c:v>365.80596250000002</c:v>
                </c:pt>
                <c:pt idx="1">
                  <c:v>111.73699999999999</c:v>
                </c:pt>
                <c:pt idx="2">
                  <c:v>77.650000000000006</c:v>
                </c:pt>
                <c:pt idx="3">
                  <c:v>360.80436250000002</c:v>
                </c:pt>
                <c:pt idx="4">
                  <c:v>96.105000000000004</c:v>
                </c:pt>
                <c:pt idx="5">
                  <c:v>1.31</c:v>
                </c:pt>
                <c:pt idx="6">
                  <c:v>307.29700000000003</c:v>
                </c:pt>
                <c:pt idx="7">
                  <c:v>59.47</c:v>
                </c:pt>
                <c:pt idx="8">
                  <c:v>2.3610000000000002</c:v>
                </c:pt>
                <c:pt idx="9">
                  <c:v>149.14400000000001</c:v>
                </c:pt>
                <c:pt idx="10">
                  <c:v>59.085999999999999</c:v>
                </c:pt>
                <c:pt idx="11">
                  <c:v>6.5339999999999998</c:v>
                </c:pt>
              </c:numCache>
            </c:numRef>
          </c:val>
          <c:shape val="cylinder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0480000"/>
        <c:axId val="730481632"/>
        <c:axId val="0"/>
      </c:bar3DChart>
      <c:dateAx>
        <c:axId val="73048000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utura Std Book" panose="020B0502020204020303" pitchFamily="34" charset="0"/>
                <a:ea typeface="+mn-ea"/>
                <a:cs typeface="+mn-cs"/>
              </a:defRPr>
            </a:pPr>
            <a:endParaRPr lang="es-MX"/>
          </a:p>
        </c:txPr>
        <c:crossAx val="730481632"/>
        <c:crosses val="autoZero"/>
        <c:auto val="1"/>
        <c:lblOffset val="100"/>
        <c:baseTimeUnit val="months"/>
      </c:dateAx>
      <c:valAx>
        <c:axId val="730481632"/>
        <c:scaling>
          <c:orientation val="minMax"/>
        </c:scaling>
        <c:delete val="1"/>
        <c:axPos val="l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73048000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04391-9F28-4539-8220-3E784F1E0A6D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EA273-DD61-4869-9C07-051C82C754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8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8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3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4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8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8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2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4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1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5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5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9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38802-8B9F-4A8A-B166-6A775020B679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92631-BB0D-4440-8A6C-1E72DCE6E3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4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ángulo 98"/>
          <p:cNvSpPr/>
          <p:nvPr/>
        </p:nvSpPr>
        <p:spPr>
          <a:xfrm>
            <a:off x="6135196" y="427054"/>
            <a:ext cx="7873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21nov18</a:t>
            </a:r>
            <a:endParaRPr lang="es-CO" sz="1000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0597" y="77843"/>
            <a:ext cx="4817850" cy="830997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Archipiélago de San Andrés, Providencia y Santa Catalina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11072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28 CuadroTexto"/>
          <p:cNvSpPr txBox="1"/>
          <p:nvPr/>
        </p:nvSpPr>
        <p:spPr>
          <a:xfrm>
            <a:off x="1818590" y="940845"/>
            <a:ext cx="3984505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O" sz="1700" b="1" dirty="0" smtClean="0">
                <a:solidFill>
                  <a:schemeClr val="accent4"/>
                </a:solidFill>
                <a:latin typeface="Futura Std Book" panose="020B0502020204020303" pitchFamily="34" charset="0"/>
              </a:rPr>
              <a:t> </a:t>
            </a:r>
            <a:r>
              <a:rPr lang="es-CO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Inversión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Fontur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 </a:t>
            </a:r>
            <a:r>
              <a:rPr lang="en-US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2018 (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ene-dic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)</a:t>
            </a:r>
            <a:endParaRPr lang="en-US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57" name="Imagen 5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580" y="1735965"/>
            <a:ext cx="3210205" cy="4081990"/>
          </a:xfrm>
          <a:prstGeom prst="rect">
            <a:avLst/>
          </a:prstGeom>
        </p:spPr>
      </p:pic>
      <p:sp>
        <p:nvSpPr>
          <p:cNvPr id="58" name="Rectangle 14"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99194" y="5068324"/>
            <a:ext cx="1832400" cy="81656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Nacional </a:t>
            </a:r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(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hace </a:t>
            </a:r>
            <a:r>
              <a:rPr lang="es-CO" sz="1000" dirty="0">
                <a:solidFill>
                  <a:schemeClr val="tx1"/>
                </a:solidFill>
                <a:latin typeface="Futura Std Book" panose="020B0502020204020303" pitchFamily="34" charset="0"/>
              </a:rPr>
              <a:t>referencia a proyectos de impacto 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país)</a:t>
            </a:r>
            <a:endParaRPr lang="es-MX" sz="1000" b="1" dirty="0">
              <a:solidFill>
                <a:schemeClr val="tx1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53%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Valor: 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$56.371</a:t>
            </a:r>
          </a:p>
          <a:p>
            <a:pPr fontAlgn="b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$ 18.058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$ 38.313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3116054" y="1598026"/>
            <a:ext cx="13078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1000" b="1" dirty="0">
                <a:solidFill>
                  <a:srgbClr val="C00000"/>
                </a:solidFill>
                <a:latin typeface="Futura Std Book" panose="020B0502020204020303" pitchFamily="34" charset="0"/>
              </a:rPr>
              <a:t>CARIBE E INSULAR</a:t>
            </a:r>
            <a:endParaRPr lang="es-ES" sz="1000" b="1" dirty="0">
              <a:solidFill>
                <a:srgbClr val="C00000"/>
              </a:solidFill>
              <a:latin typeface="Futura Std Book" panose="020B0502020204020303" pitchFamily="34" charset="0"/>
            </a:endParaRPr>
          </a:p>
        </p:txBody>
      </p:sp>
      <p:sp>
        <p:nvSpPr>
          <p:cNvPr id="60" name="Rectángulo 59"/>
          <p:cNvSpPr/>
          <p:nvPr/>
        </p:nvSpPr>
        <p:spPr>
          <a:xfrm>
            <a:off x="1948100" y="3771311"/>
            <a:ext cx="10610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00" b="1" dirty="0">
                <a:solidFill>
                  <a:srgbClr val="FFFF66"/>
                </a:solidFill>
                <a:latin typeface="Futura Std Book" panose="020B0502020204020303" pitchFamily="34" charset="0"/>
              </a:rPr>
              <a:t>PACÍFICA</a:t>
            </a:r>
            <a:endParaRPr lang="es-ES" sz="1000" b="1" dirty="0">
              <a:solidFill>
                <a:srgbClr val="FFFF66"/>
              </a:solidFill>
              <a:latin typeface="Futura Std Book" panose="020B0502020204020303" pitchFamily="34" charset="0"/>
            </a:endParaRPr>
          </a:p>
        </p:txBody>
      </p:sp>
      <p:sp>
        <p:nvSpPr>
          <p:cNvPr id="61" name="CuadroTexto 60"/>
          <p:cNvSpPr txBox="1"/>
          <p:nvPr/>
        </p:nvSpPr>
        <p:spPr bwMode="auto">
          <a:xfrm>
            <a:off x="5089681" y="3452588"/>
            <a:ext cx="1007007" cy="24622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CO"/>
            </a:defPPr>
            <a:lvl1pPr>
              <a:defRPr sz="1401" b="1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s-CO" sz="1000" dirty="0">
                <a:solidFill>
                  <a:srgbClr val="996600"/>
                </a:solidFill>
                <a:latin typeface="Futura Std Book" panose="020B0502020204020303" pitchFamily="34" charset="0"/>
              </a:rPr>
              <a:t>ORINOQUIA</a:t>
            </a:r>
            <a:endParaRPr lang="es-ES" sz="1000" dirty="0">
              <a:solidFill>
                <a:srgbClr val="996600"/>
              </a:solidFill>
              <a:latin typeface="Futura Std Book" panose="020B0502020204020303" pitchFamily="34" charset="0"/>
            </a:endParaRPr>
          </a:p>
        </p:txBody>
      </p:sp>
      <p:sp>
        <p:nvSpPr>
          <p:cNvPr id="64" name="Rectángulo 63"/>
          <p:cNvSpPr/>
          <p:nvPr/>
        </p:nvSpPr>
        <p:spPr>
          <a:xfrm>
            <a:off x="4601288" y="4647047"/>
            <a:ext cx="131802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00" b="1" dirty="0">
                <a:solidFill>
                  <a:srgbClr val="70AD47">
                    <a:lumMod val="50000"/>
                  </a:srgbClr>
                </a:solidFill>
                <a:latin typeface="Futura Std Book" panose="020B0502020204020303" pitchFamily="34" charset="0"/>
              </a:rPr>
              <a:t>AMAZONIA</a:t>
            </a:r>
            <a:endParaRPr lang="es-ES" sz="1000" b="1" dirty="0">
              <a:solidFill>
                <a:srgbClr val="70AD47">
                  <a:lumMod val="50000"/>
                </a:srgbClr>
              </a:solidFill>
              <a:latin typeface="Futura Std Book" panose="020B0502020204020303" pitchFamily="34" charset="0"/>
            </a:endParaRPr>
          </a:p>
        </p:txBody>
      </p:sp>
      <p:sp>
        <p:nvSpPr>
          <p:cNvPr id="65" name="Rectángulo 64"/>
          <p:cNvSpPr/>
          <p:nvPr/>
        </p:nvSpPr>
        <p:spPr>
          <a:xfrm>
            <a:off x="3929244" y="2639995"/>
            <a:ext cx="102313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00" b="1" dirty="0">
                <a:solidFill>
                  <a:srgbClr val="772347"/>
                </a:solidFill>
                <a:latin typeface="Futura Std Book" panose="020B0502020204020303" pitchFamily="34" charset="0"/>
              </a:rPr>
              <a:t>ANDINA</a:t>
            </a:r>
            <a:endParaRPr lang="es-ES" sz="1000" b="1" dirty="0">
              <a:solidFill>
                <a:srgbClr val="772347"/>
              </a:solidFill>
              <a:latin typeface="Futura Std Book" panose="020B0502020204020303" pitchFamily="34" charset="0"/>
            </a:endParaRPr>
          </a:p>
        </p:txBody>
      </p:sp>
      <p:sp>
        <p:nvSpPr>
          <p:cNvPr id="66" name="Rectangle 14"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4772805" y="5262093"/>
            <a:ext cx="2021418" cy="62280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dirty="0">
                <a:solidFill>
                  <a:schemeClr val="tx1"/>
                </a:solidFill>
                <a:latin typeface="Futura Std Book" panose="020B0502020204020303" pitchFamily="34" charset="0"/>
              </a:rPr>
              <a:t>Valor: $105.491</a:t>
            </a:r>
          </a:p>
          <a:p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$ 26.415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$ 13.022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$ 66.054 </a:t>
            </a:r>
            <a:endParaRPr lang="es-MX" sz="1000" dirty="0">
              <a:solidFill>
                <a:srgbClr val="6CB33F"/>
              </a:solidFill>
              <a:latin typeface="Futura Std Book" panose="020B0502020204020303" pitchFamily="34" charset="0"/>
            </a:endParaRPr>
          </a:p>
        </p:txBody>
      </p:sp>
      <p:sp>
        <p:nvSpPr>
          <p:cNvPr id="67" name="Rectangle 14">
            <a:hlinkClick r:id="" action="ppaction://noaction"/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70814" y="1986888"/>
            <a:ext cx="1831037" cy="622800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Caribe e 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Insular</a:t>
            </a:r>
          </a:p>
          <a:p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9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%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Valor: 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$9.013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$ 2.070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$ 1.875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$ 5.068</a:t>
            </a:r>
          </a:p>
        </p:txBody>
      </p:sp>
      <p:sp>
        <p:nvSpPr>
          <p:cNvPr id="68" name="Rectangle 14">
            <a:hlinkClick r:id="" action="ppaction://noaction"/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69451" y="2787402"/>
            <a:ext cx="1832400" cy="622800"/>
          </a:xfrm>
          <a:prstGeom prst="rect">
            <a:avLst/>
          </a:prstGeom>
          <a:noFill/>
          <a:ln w="28575">
            <a:solidFill>
              <a:srgbClr val="FFFF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Pacífica</a:t>
            </a:r>
          </a:p>
          <a:p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9</a:t>
            </a:r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%</a:t>
            </a:r>
            <a:endParaRPr lang="es-MX" sz="1000" b="1" dirty="0">
              <a:solidFill>
                <a:schemeClr val="tx1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Valor: </a:t>
            </a:r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$9.415</a:t>
            </a:r>
          </a:p>
          <a:p>
            <a:pPr fontAlgn="b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$ 1.778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$ 3.667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$ 3.970</a:t>
            </a:r>
            <a:endParaRPr lang="es-MX" sz="1000" dirty="0">
              <a:solidFill>
                <a:srgbClr val="6CB33F"/>
              </a:solidFill>
              <a:latin typeface="Futura Std Book" panose="020B0502020204020303" pitchFamily="34" charset="0"/>
            </a:endParaRPr>
          </a:p>
        </p:txBody>
      </p:sp>
      <p:sp>
        <p:nvSpPr>
          <p:cNvPr id="69" name="Rectangle 14">
            <a:hlinkClick r:id="rId4" action="ppaction://hlinksldjump"/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70814" y="1221714"/>
            <a:ext cx="1831037" cy="621949"/>
          </a:xfrm>
          <a:prstGeom prst="rect">
            <a:avLst/>
          </a:prstGeom>
          <a:noFill/>
          <a:ln w="28575">
            <a:solidFill>
              <a:srgbClr val="A21984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Andina</a:t>
            </a:r>
          </a:p>
          <a:p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18%</a:t>
            </a:r>
            <a:endParaRPr lang="es-MX" sz="1000" b="1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prstClr val="black"/>
                </a:solidFill>
                <a:latin typeface="Futura Std Book" panose="020B0502020204020303" pitchFamily="34" charset="0"/>
              </a:rPr>
              <a:t>Valor: </a:t>
            </a:r>
            <a:r>
              <a:rPr lang="es-MX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$19.077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$ 3.134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$ 6.420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$ 9.523</a:t>
            </a:r>
          </a:p>
        </p:txBody>
      </p:sp>
      <p:sp>
        <p:nvSpPr>
          <p:cNvPr id="70" name="Rectangle 14">
            <a:hlinkClick r:id="" action="ppaction://noaction"/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99194" y="3581807"/>
            <a:ext cx="1832400" cy="62280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Amazonía</a:t>
            </a:r>
          </a:p>
          <a:p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7</a:t>
            </a:r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%</a:t>
            </a:r>
            <a:endParaRPr lang="es-MX" sz="1000" b="1" dirty="0">
              <a:solidFill>
                <a:schemeClr val="tx1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Valor: </a:t>
            </a:r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$7.831</a:t>
            </a:r>
          </a:p>
          <a:p>
            <a:pPr fontAlgn="b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$ 508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$ 810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$ 6.513</a:t>
            </a:r>
            <a:endParaRPr lang="es-MX" sz="1000" dirty="0">
              <a:solidFill>
                <a:srgbClr val="6CB33F"/>
              </a:solidFill>
              <a:latin typeface="Futura Std Book" panose="020B0502020204020303" pitchFamily="34" charset="0"/>
            </a:endParaRPr>
          </a:p>
        </p:txBody>
      </p:sp>
      <p:sp>
        <p:nvSpPr>
          <p:cNvPr id="73" name="Rectangle 14">
            <a:hlinkClick r:id="" action="ppaction://noaction"/>
            <a:extLst>
              <a:ext uri="{FF2B5EF4-FFF2-40B4-BE49-F238E27FC236}">
                <a16:creationId xmlns="" xmlns:a16="http://schemas.microsoft.com/office/drawing/2014/main" id="{80ADFA8D-0305-4071-A2CC-33C7148F8C37}"/>
              </a:ext>
            </a:extLst>
          </p:cNvPr>
          <p:cNvSpPr/>
          <p:nvPr/>
        </p:nvSpPr>
        <p:spPr>
          <a:xfrm>
            <a:off x="99194" y="4333934"/>
            <a:ext cx="1832400" cy="62280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Orinoquía</a:t>
            </a:r>
          </a:p>
          <a:p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4%</a:t>
            </a:r>
            <a:endParaRPr lang="es-MX" sz="1000" b="1" dirty="0">
              <a:solidFill>
                <a:schemeClr val="tx1"/>
              </a:solidFill>
              <a:latin typeface="Futura Std Book" panose="020B0502020204020303" pitchFamily="34" charset="0"/>
            </a:endParaRPr>
          </a:p>
          <a:p>
            <a:r>
              <a:rPr lang="es-MX" sz="1000" b="1" dirty="0">
                <a:solidFill>
                  <a:schemeClr val="tx1"/>
                </a:solidFill>
                <a:latin typeface="Futura Std Book" panose="020B0502020204020303" pitchFamily="34" charset="0"/>
              </a:rPr>
              <a:t>Valor: </a:t>
            </a:r>
            <a:r>
              <a:rPr lang="es-MX" sz="1000" b="1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$3.784</a:t>
            </a:r>
          </a:p>
          <a:p>
            <a:pPr fontAlgn="b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$ 867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$ 250</a:t>
            </a:r>
            <a:r>
              <a:rPr lang="es-CO" sz="1000" dirty="0" smtClean="0">
                <a:solidFill>
                  <a:schemeClr val="tx1"/>
                </a:solidFill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$ 2.667</a:t>
            </a:r>
            <a:endParaRPr lang="es-MX" sz="1000" dirty="0">
              <a:solidFill>
                <a:srgbClr val="6CB33F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74" name="Gráfico 7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471444"/>
              </p:ext>
            </p:extLst>
          </p:nvPr>
        </p:nvGraphicFramePr>
        <p:xfrm>
          <a:off x="4237772" y="1293422"/>
          <a:ext cx="2556451" cy="1103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5" name="Rectángulo 74"/>
          <p:cNvSpPr/>
          <p:nvPr/>
        </p:nvSpPr>
        <p:spPr>
          <a:xfrm>
            <a:off x="5228899" y="1720552"/>
            <a:ext cx="574196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1000" b="1" cap="none" spc="0" dirty="0" smtClean="0">
                <a:ln/>
                <a:solidFill>
                  <a:schemeClr val="accent3"/>
                </a:solidFill>
                <a:effectLst/>
                <a:latin typeface="Futura Std Book" panose="020B0502020204020303" pitchFamily="34" charset="0"/>
              </a:rPr>
              <a:t>100%</a:t>
            </a:r>
            <a:endParaRPr lang="es-ES" sz="1000" b="1" cap="none" spc="0" dirty="0">
              <a:ln/>
              <a:solidFill>
                <a:schemeClr val="accent3"/>
              </a:solidFill>
              <a:effectLst/>
              <a:latin typeface="Futura Std Book" panose="020B0502020204020303" pitchFamily="34" charset="0"/>
            </a:endParaRPr>
          </a:p>
        </p:txBody>
      </p:sp>
      <p:sp>
        <p:nvSpPr>
          <p:cNvPr id="24" name="Marcador de contenido 4"/>
          <p:cNvSpPr txBox="1">
            <a:spLocks/>
          </p:cNvSpPr>
          <p:nvPr/>
        </p:nvSpPr>
        <p:spPr>
          <a:xfrm>
            <a:off x="28995" y="5935988"/>
            <a:ext cx="6794223" cy="28800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Para el 2018 se han aprobado $105.491. Las aprobaciones están conformadas por: $26.415 millones para competitividad con un 25%, </a:t>
            </a:r>
            <a:r>
              <a:rPr lang="es-CO" sz="950" dirty="0">
                <a:latin typeface="Futura Std Book" panose="020B0502020204020303" pitchFamily="34" charset="0"/>
              </a:rPr>
              <a:t>infraestructura por $66.054 millones con un 12</a:t>
            </a:r>
            <a:r>
              <a:rPr lang="es-CO" sz="950" dirty="0" smtClean="0">
                <a:latin typeface="Futura Std Book" panose="020B0502020204020303" pitchFamily="34" charset="0"/>
              </a:rPr>
              <a:t>% y promoción $13.022 millones con un 63%. </a:t>
            </a:r>
          </a:p>
          <a:p>
            <a:pPr algn="just"/>
            <a:r>
              <a:rPr lang="es-CO" sz="950" dirty="0" smtClean="0">
                <a:latin typeface="Futura Std Book" panose="020B0502020204020303" pitchFamily="34" charset="0"/>
              </a:rPr>
              <a:t>La participación por regiones de las aprobaciones 2018, es:</a:t>
            </a:r>
          </a:p>
          <a:p>
            <a:pPr marL="171450" lvl="1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A nivel nacional, proyectos que impactan al país, por valor de $56.371 millones, con un 53%. Las aprobaciones están conformadas por: $18.058 millones para competitividad con un 32% y por promoción $38.613 millones con un 68%.</a:t>
            </a:r>
          </a:p>
          <a:p>
            <a:pPr marL="171450" lvl="1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En la Región Andina contamos con $19.077, con una participación de 18%. Las aprobaciones están conformadas por: $3.134 millones para competitividad con un 16%, </a:t>
            </a:r>
            <a:r>
              <a:rPr lang="es-CO" sz="950" dirty="0">
                <a:latin typeface="Futura Std Book" panose="020B0502020204020303" pitchFamily="34" charset="0"/>
              </a:rPr>
              <a:t>infraestructura por $6.420 millones con un </a:t>
            </a:r>
            <a:r>
              <a:rPr lang="es-CO" sz="950" dirty="0" smtClean="0">
                <a:latin typeface="Futura Std Book" panose="020B0502020204020303" pitchFamily="34" charset="0"/>
              </a:rPr>
              <a:t>34% y promoción $9.523 millones con un 50%.</a:t>
            </a:r>
          </a:p>
          <a:p>
            <a:pPr marL="171450" lvl="1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En la Región Caribe e Insular contamos con $9.013, con una participación de 9%. Las aprobaciones están conformadas por: $2.070 millones para competitividad con un 23%, </a:t>
            </a:r>
            <a:r>
              <a:rPr lang="es-CO" sz="950" dirty="0">
                <a:latin typeface="Futura Std Book" panose="020B0502020204020303" pitchFamily="34" charset="0"/>
              </a:rPr>
              <a:t>infraestructura por $1,875 millones con un 21</a:t>
            </a:r>
            <a:r>
              <a:rPr lang="es-CO" sz="950" dirty="0" smtClean="0">
                <a:latin typeface="Futura Std Book" panose="020B0502020204020303" pitchFamily="34" charset="0"/>
              </a:rPr>
              <a:t>% y promoción $5.068 millones con un 56%.</a:t>
            </a:r>
          </a:p>
          <a:p>
            <a:pPr marL="171450" lvl="1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En la Región Pacífica contamos con $9.415, con una participación de 9%. Las aprobaciones están conformadas por: $1.178 millones para competitividad con un 19%, </a:t>
            </a:r>
            <a:r>
              <a:rPr lang="es-CO" sz="950" dirty="0">
                <a:latin typeface="Futura Std Book" panose="020B0502020204020303" pitchFamily="34" charset="0"/>
              </a:rPr>
              <a:t>infraestructura por $3.667 millones con un 39</a:t>
            </a:r>
            <a:r>
              <a:rPr lang="es-CO" sz="950" dirty="0" smtClean="0">
                <a:latin typeface="Futura Std Book" panose="020B0502020204020303" pitchFamily="34" charset="0"/>
              </a:rPr>
              <a:t>% y promoción $3.970 millones con un 42%.</a:t>
            </a:r>
          </a:p>
          <a:p>
            <a:pPr marL="171450" lvl="1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En la Región Amazonía contamos con $7.831, con una participación de 7%. Las aprobaciones están conformadas por: $508 millones para competitividad con un 7%, </a:t>
            </a:r>
            <a:r>
              <a:rPr lang="es-CO" sz="950" dirty="0">
                <a:latin typeface="Futura Std Book" panose="020B0502020204020303" pitchFamily="34" charset="0"/>
              </a:rPr>
              <a:t>infraestructura por $810 millones con un 10</a:t>
            </a:r>
            <a:r>
              <a:rPr lang="es-CO" sz="950" dirty="0" smtClean="0">
                <a:latin typeface="Futura Std Book" panose="020B0502020204020303" pitchFamily="34" charset="0"/>
              </a:rPr>
              <a:t>% y promoción $6.513 millones con un 83%.</a:t>
            </a:r>
          </a:p>
          <a:p>
            <a:pPr marL="171450" lvl="1" indent="-1714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CO" sz="950" dirty="0" smtClean="0">
                <a:latin typeface="Futura Std Book" panose="020B0502020204020303" pitchFamily="34" charset="0"/>
              </a:rPr>
              <a:t>En la Región Orinoquía contamos con $3.784 con una participación de 4%. Las aprobaciones están conformadas por: $867 millones para competitividad con un 23%, </a:t>
            </a:r>
            <a:r>
              <a:rPr lang="es-CO" sz="950" dirty="0">
                <a:latin typeface="Futura Std Book" panose="020B0502020204020303" pitchFamily="34" charset="0"/>
              </a:rPr>
              <a:t>infraestructura por $250 millones con un 7</a:t>
            </a:r>
            <a:r>
              <a:rPr lang="es-CO" sz="950" dirty="0" smtClean="0">
                <a:latin typeface="Futura Std Book" panose="020B0502020204020303" pitchFamily="34" charset="0"/>
              </a:rPr>
              <a:t>% y promoción $2.667 millones con un 70%.</a:t>
            </a:r>
            <a:endParaRPr lang="es-CO" sz="950" dirty="0"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15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angular 3"/>
          <p:cNvCxnSpPr>
            <a:stCxn id="44" idx="2"/>
          </p:cNvCxnSpPr>
          <p:nvPr/>
        </p:nvCxnSpPr>
        <p:spPr>
          <a:xfrm rot="5400000">
            <a:off x="1894493" y="2573881"/>
            <a:ext cx="1680344" cy="173962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r 35"/>
          <p:cNvCxnSpPr>
            <a:stCxn id="34" idx="3"/>
          </p:cNvCxnSpPr>
          <p:nvPr/>
        </p:nvCxnSpPr>
        <p:spPr>
          <a:xfrm>
            <a:off x="1792763" y="3610190"/>
            <a:ext cx="2036138" cy="1514797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9" name="Rectángulo 98"/>
          <p:cNvSpPr/>
          <p:nvPr/>
        </p:nvSpPr>
        <p:spPr>
          <a:xfrm>
            <a:off x="6135196" y="427054"/>
            <a:ext cx="7873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21nov18</a:t>
            </a:r>
            <a:endParaRPr lang="es-CO" sz="1000" dirty="0">
              <a:solidFill>
                <a:schemeClr val="bg1"/>
              </a:solidFill>
            </a:endParaRPr>
          </a:p>
        </p:txBody>
      </p:sp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383" y="111072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Rectángulo 102"/>
          <p:cNvSpPr/>
          <p:nvPr/>
        </p:nvSpPr>
        <p:spPr>
          <a:xfrm>
            <a:off x="3298944" y="1789838"/>
            <a:ext cx="611065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1050" b="1" cap="none" spc="0" dirty="0" smtClean="0">
                <a:ln/>
                <a:solidFill>
                  <a:schemeClr val="accent3"/>
                </a:solidFill>
                <a:effectLst/>
                <a:latin typeface="Futura Std Book" panose="020B0502020204020303" pitchFamily="34" charset="0"/>
              </a:rPr>
              <a:t>100%</a:t>
            </a:r>
            <a:endParaRPr lang="es-ES" sz="1050" b="1" cap="none" spc="0" dirty="0">
              <a:ln/>
              <a:solidFill>
                <a:schemeClr val="accent3"/>
              </a:solidFill>
              <a:effectLst/>
              <a:latin typeface="Futura Std Book" panose="020B0502020204020303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640242" y="7155791"/>
            <a:ext cx="56036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MX" sz="1000" dirty="0" smtClean="0">
                <a:latin typeface="Futura Std Book" panose="020B0502020204020303" pitchFamily="34" charset="0"/>
              </a:rPr>
              <a:t>La inversión en la Región Caribe e Insular es de $ 9.013 millones, con una participación del departamento de San Andrés del 27% por valor de $2.468 millones.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000" dirty="0" smtClean="0">
              <a:latin typeface="Futura Std Book" panose="020B0502020204020303" pitchFamily="34" charset="0"/>
            </a:endParaRPr>
          </a:p>
          <a:p>
            <a:pPr algn="just"/>
            <a:r>
              <a:rPr lang="es-MX" sz="1000" dirty="0" smtClean="0">
                <a:latin typeface="Futura Std Book" panose="020B0502020204020303" pitchFamily="34" charset="0"/>
              </a:rPr>
              <a:t>San Andrés</a:t>
            </a:r>
            <a:endParaRPr lang="es-MX" sz="100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MX" sz="1000" dirty="0" smtClean="0">
                <a:latin typeface="Futura Std Book" panose="020B0502020204020303" pitchFamily="34" charset="0"/>
              </a:rPr>
              <a:t>La </a:t>
            </a:r>
            <a:r>
              <a:rPr lang="es-MX" sz="1000" dirty="0">
                <a:latin typeface="Futura Std Book" panose="020B0502020204020303" pitchFamily="34" charset="0"/>
              </a:rPr>
              <a:t>inversión en </a:t>
            </a:r>
            <a:r>
              <a:rPr lang="es-MX" sz="1000" dirty="0" smtClean="0">
                <a:latin typeface="Futura Std Book" panose="020B0502020204020303" pitchFamily="34" charset="0"/>
              </a:rPr>
              <a:t>Competitividad </a:t>
            </a:r>
            <a:r>
              <a:rPr lang="es-MX" sz="1000" dirty="0">
                <a:latin typeface="Futura Std Book" panose="020B0502020204020303" pitchFamily="34" charset="0"/>
              </a:rPr>
              <a:t>es de </a:t>
            </a:r>
            <a:r>
              <a:rPr lang="es-MX" sz="1000" dirty="0" smtClean="0">
                <a:latin typeface="Futura Std Book" panose="020B0502020204020303" pitchFamily="34" charset="0"/>
              </a:rPr>
              <a:t>$62 </a:t>
            </a:r>
            <a:r>
              <a:rPr lang="es-MX" sz="1000" dirty="0">
                <a:latin typeface="Futura Std Book" panose="020B0502020204020303" pitchFamily="34" charset="0"/>
              </a:rPr>
              <a:t>millones que representa </a:t>
            </a:r>
            <a:r>
              <a:rPr lang="es-MX" sz="1000" dirty="0" smtClean="0">
                <a:latin typeface="Futura Std Book" panose="020B0502020204020303" pitchFamily="34" charset="0"/>
              </a:rPr>
              <a:t>el 2% </a:t>
            </a:r>
            <a:r>
              <a:rPr lang="es-MX" sz="1000" dirty="0">
                <a:latin typeface="Futura Std Book" panose="020B0502020204020303" pitchFamily="34" charset="0"/>
              </a:rPr>
              <a:t>del total de la inversión en el </a:t>
            </a:r>
            <a:r>
              <a:rPr lang="es-MX" sz="1000" dirty="0" smtClean="0">
                <a:latin typeface="Futura Std Book" panose="020B0502020204020303" pitchFamily="34" charset="0"/>
              </a:rPr>
              <a:t>departamento.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MX" sz="1000" dirty="0" smtClean="0">
                <a:latin typeface="Futura Std Book" panose="020B0502020204020303" pitchFamily="34" charset="0"/>
              </a:rPr>
              <a:t>La inversión en Infraestructura es de $ 1.866 millones que representa el 76% del total de la inversión en el departamento.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MX" sz="1000" dirty="0" smtClean="0">
                <a:latin typeface="Futura Std Book" panose="020B0502020204020303" pitchFamily="34" charset="0"/>
              </a:rPr>
              <a:t>La </a:t>
            </a:r>
            <a:r>
              <a:rPr lang="es-MX" sz="1000" dirty="0">
                <a:latin typeface="Futura Std Book" panose="020B0502020204020303" pitchFamily="34" charset="0"/>
              </a:rPr>
              <a:t>inversión en </a:t>
            </a:r>
            <a:r>
              <a:rPr lang="es-MX" sz="1000" dirty="0" smtClean="0">
                <a:latin typeface="Futura Std Book" panose="020B0502020204020303" pitchFamily="34" charset="0"/>
              </a:rPr>
              <a:t>Promoción es de $ 540 millones que representa el 22% </a:t>
            </a:r>
            <a:r>
              <a:rPr lang="es-MX" sz="1000" dirty="0">
                <a:latin typeface="Futura Std Book" panose="020B0502020204020303" pitchFamily="34" charset="0"/>
              </a:rPr>
              <a:t>del total de la inversión en el </a:t>
            </a:r>
            <a:r>
              <a:rPr lang="es-MX" sz="1000" dirty="0" smtClean="0">
                <a:latin typeface="Futura Std Book" panose="020B0502020204020303" pitchFamily="34" charset="0"/>
              </a:rPr>
              <a:t>departamento.</a:t>
            </a:r>
            <a:endParaRPr lang="es-MX" sz="1000" dirty="0">
              <a:latin typeface="Futura Std Book" panose="020B0502020204020303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4794298" y="3068950"/>
            <a:ext cx="1241126" cy="553998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Atlántico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$772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$ 578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$ 195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5159483" y="4667594"/>
            <a:ext cx="1241127" cy="553998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Madalena 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$1.347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$ 429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$ 918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5053814" y="3773527"/>
            <a:ext cx="1241125" cy="553998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La Guajira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$398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$ 175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$ 223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5140838" y="5893106"/>
            <a:ext cx="1185826" cy="553998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Cesar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$93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$ 73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$ 20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565629" y="5129532"/>
            <a:ext cx="1324780" cy="553998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Sucre 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$298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$ 187</a:t>
            </a:r>
            <a:r>
              <a:rPr lang="es-CO" sz="1000" dirty="0" smtClean="0">
                <a:latin typeface="Futura Std Book" panose="020B0502020204020303" pitchFamily="34" charset="0"/>
              </a:rPr>
              <a:t>; 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$ 111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1307109" y="6167005"/>
            <a:ext cx="1166600" cy="553998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Córdoba 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$319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$ 97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$ 0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$ 222</a:t>
            </a:r>
          </a:p>
        </p:txBody>
      </p:sp>
      <p:sp>
        <p:nvSpPr>
          <p:cNvPr id="34" name="CuadroTexto 33"/>
          <p:cNvSpPr txBox="1"/>
          <p:nvPr/>
        </p:nvSpPr>
        <p:spPr>
          <a:xfrm>
            <a:off x="349437" y="3333389"/>
            <a:ext cx="1443326" cy="553601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Bolívar</a:t>
            </a: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$3.317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$ 469</a:t>
            </a:r>
            <a:r>
              <a:rPr lang="es-CO" sz="1000" dirty="0">
                <a:latin typeface="Futura Std Book" panose="020B0502020204020303" pitchFamily="34" charset="0"/>
              </a:rPr>
              <a:t>;</a:t>
            </a:r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$ 9</a:t>
            </a:r>
            <a:r>
              <a:rPr lang="es-CO" sz="1000" dirty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$ 2.839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293499" y="4163791"/>
            <a:ext cx="1561730" cy="861774"/>
          </a:xfrm>
          <a:prstGeom prst="rect">
            <a:avLst/>
          </a:prstGeom>
          <a:noFill/>
          <a:ln>
            <a:solidFill>
              <a:srgbClr val="E1134F"/>
            </a:solidFill>
          </a:ln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Archipiélago de San Andrés, Providencia y Santa Catalina</a:t>
            </a:r>
            <a:endParaRPr lang="es-CO" sz="1000" dirty="0" smtClean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Valor: $2.468</a:t>
            </a:r>
          </a:p>
          <a:p>
            <a:pPr fontAlgn="ctr"/>
            <a:r>
              <a:rPr lang="es-CO" sz="1000" dirty="0">
                <a:solidFill>
                  <a:srgbClr val="0093D0"/>
                </a:solidFill>
                <a:latin typeface="Futura Std Book" panose="020B0502020204020303" pitchFamily="34" charset="0"/>
              </a:rPr>
              <a:t>$ 62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FFC425"/>
                </a:solidFill>
                <a:latin typeface="Futura Std Book" panose="020B0502020204020303" pitchFamily="34" charset="0"/>
              </a:rPr>
              <a:t>$ 1.866</a:t>
            </a:r>
            <a:r>
              <a:rPr lang="es-CO" sz="1000" dirty="0" smtClean="0">
                <a:latin typeface="Futura Std Book" panose="020B0502020204020303" pitchFamily="34" charset="0"/>
              </a:rPr>
              <a:t>; </a:t>
            </a:r>
            <a:r>
              <a:rPr lang="es-CO" sz="1000" dirty="0">
                <a:solidFill>
                  <a:srgbClr val="6CB33F"/>
                </a:solidFill>
                <a:latin typeface="Futura Std Book" panose="020B0502020204020303" pitchFamily="34" charset="0"/>
              </a:rPr>
              <a:t>$ 540</a:t>
            </a:r>
          </a:p>
        </p:txBody>
      </p:sp>
      <p:cxnSp>
        <p:nvCxnSpPr>
          <p:cNvPr id="37" name="Conector angular 36"/>
          <p:cNvCxnSpPr/>
          <p:nvPr/>
        </p:nvCxnSpPr>
        <p:spPr>
          <a:xfrm>
            <a:off x="1855231" y="4464119"/>
            <a:ext cx="711357" cy="273649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r 37"/>
          <p:cNvCxnSpPr/>
          <p:nvPr/>
        </p:nvCxnSpPr>
        <p:spPr>
          <a:xfrm flipV="1">
            <a:off x="2493630" y="5630569"/>
            <a:ext cx="1082683" cy="823958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r 38"/>
          <p:cNvCxnSpPr/>
          <p:nvPr/>
        </p:nvCxnSpPr>
        <p:spPr>
          <a:xfrm flipV="1">
            <a:off x="1900028" y="5296990"/>
            <a:ext cx="1863885" cy="74355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Conector angular 39"/>
          <p:cNvCxnSpPr>
            <a:stCxn id="28" idx="1"/>
          </p:cNvCxnSpPr>
          <p:nvPr/>
        </p:nvCxnSpPr>
        <p:spPr>
          <a:xfrm rot="10800000" flipV="1">
            <a:off x="3838524" y="3345949"/>
            <a:ext cx="955775" cy="1527646"/>
          </a:xfrm>
          <a:prstGeom prst="bentConnector2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Conector angular 40"/>
          <p:cNvCxnSpPr/>
          <p:nvPr/>
        </p:nvCxnSpPr>
        <p:spPr>
          <a:xfrm rot="10800000" flipV="1">
            <a:off x="4005972" y="5020011"/>
            <a:ext cx="1130532" cy="16692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Conector angular 41"/>
          <p:cNvCxnSpPr>
            <a:stCxn id="30" idx="1"/>
          </p:cNvCxnSpPr>
          <p:nvPr/>
        </p:nvCxnSpPr>
        <p:spPr>
          <a:xfrm rot="10800000" flipV="1">
            <a:off x="4654568" y="4050525"/>
            <a:ext cx="399246" cy="615185"/>
          </a:xfrm>
          <a:prstGeom prst="bentConnector2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Conector angular 42"/>
          <p:cNvCxnSpPr>
            <a:stCxn id="31" idx="1"/>
          </p:cNvCxnSpPr>
          <p:nvPr/>
        </p:nvCxnSpPr>
        <p:spPr>
          <a:xfrm rot="10800000">
            <a:off x="4361162" y="5222693"/>
            <a:ext cx="779677" cy="947412"/>
          </a:xfrm>
          <a:prstGeom prst="bentConnector2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4" name="Imagen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249" y="4294725"/>
            <a:ext cx="2761905" cy="1819048"/>
          </a:xfrm>
          <a:prstGeom prst="rect">
            <a:avLst/>
          </a:prstGeom>
        </p:spPr>
      </p:pic>
      <p:graphicFrame>
        <p:nvGraphicFramePr>
          <p:cNvPr id="44" name="Gráfico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9052942"/>
              </p:ext>
            </p:extLst>
          </p:nvPr>
        </p:nvGraphicFramePr>
        <p:xfrm>
          <a:off x="1855229" y="1181988"/>
          <a:ext cx="3498497" cy="142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24 CuadroTexto"/>
          <p:cNvSpPr txBox="1"/>
          <p:nvPr/>
        </p:nvSpPr>
        <p:spPr>
          <a:xfrm>
            <a:off x="36340" y="76566"/>
            <a:ext cx="4817850" cy="830997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Archipiélago de San Andrés, Providencia y Santa Catalina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2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0" y="225552"/>
            <a:ext cx="3374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4234263" y="216181"/>
            <a:ext cx="12784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latin typeface="Futura Std Book" panose="020B0502020204020303" pitchFamily="34" charset="0"/>
              </a:rPr>
              <a:t>23 ene 2019</a:t>
            </a:r>
            <a:endParaRPr lang="en-US" sz="1000" dirty="0">
              <a:latin typeface="Futura Std Book" panose="020B0502020204020303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495628" y="5223020"/>
            <a:ext cx="44414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b="1" dirty="0" smtClean="0">
                <a:latin typeface="Futura Std Book" panose="020B0502020204020303" pitchFamily="34" charset="0"/>
              </a:rPr>
              <a:t>Proyectos Aprobados Vigencias Anteriores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433137" y="3035660"/>
            <a:ext cx="2777896" cy="2068259"/>
          </a:xfrm>
          <a:prstGeom prst="rect">
            <a:avLst/>
          </a:prstGeom>
          <a:noFill/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ES" sz="1000" b="1" dirty="0" smtClean="0">
                <a:latin typeface="Futura Std Book" panose="020B0502020204020303" pitchFamily="34" charset="0"/>
              </a:rPr>
              <a:t>FNTP-241-2017 </a:t>
            </a:r>
            <a:r>
              <a:rPr lang="es-CO" sz="1000" b="1" dirty="0">
                <a:latin typeface="Futura Std Book" panose="020B0502020204020303" pitchFamily="34" charset="0"/>
              </a:rPr>
              <a:t>Plan de Capacitación 2018-2020 (Fase I</a:t>
            </a:r>
            <a:r>
              <a:rPr lang="es-CO" sz="1000" b="1" dirty="0" smtClean="0">
                <a:latin typeface="Futura Std Book" panose="020B0502020204020303" pitchFamily="34" charset="0"/>
              </a:rPr>
              <a:t>): </a:t>
            </a:r>
            <a:r>
              <a:rPr lang="es-CO" sz="1000" dirty="0" smtClean="0">
                <a:latin typeface="Futura Std Book" panose="020B0502020204020303" pitchFamily="34" charset="0"/>
              </a:rPr>
              <a:t>inversión San Andrés: </a:t>
            </a:r>
            <a:r>
              <a:rPr lang="es-CO" sz="1000" dirty="0">
                <a:latin typeface="Futura Std Book" panose="020B0502020204020303" pitchFamily="34" charset="0"/>
              </a:rPr>
              <a:t>$</a:t>
            </a:r>
            <a:r>
              <a:rPr lang="es-CO" sz="1000" dirty="0" smtClean="0">
                <a:latin typeface="Futura Std Book" panose="020B0502020204020303" pitchFamily="34" charset="0"/>
              </a:rPr>
              <a:t>46.734.165 (total </a:t>
            </a:r>
            <a:r>
              <a:rPr lang="es-CO" sz="1000" dirty="0">
                <a:latin typeface="Futura Std Book" panose="020B0502020204020303" pitchFamily="34" charset="0"/>
              </a:rPr>
              <a:t>proyecto</a:t>
            </a:r>
            <a:r>
              <a:rPr lang="es-CO" sz="1000" dirty="0" smtClean="0">
                <a:latin typeface="Futura Std Book" panose="020B0502020204020303" pitchFamily="34" charset="0"/>
              </a:rPr>
              <a:t>: </a:t>
            </a:r>
            <a:r>
              <a:rPr lang="pt-BR" sz="1000" dirty="0" smtClean="0">
                <a:latin typeface="Futura Std Book" panose="020B0502020204020303" pitchFamily="34" charset="0"/>
              </a:rPr>
              <a:t>$1.291.523.621; </a:t>
            </a:r>
            <a:r>
              <a:rPr lang="pt-BR" sz="1000" dirty="0" err="1" smtClean="0">
                <a:latin typeface="Futura Std Book" panose="020B0502020204020303" pitchFamily="34" charset="0"/>
              </a:rPr>
              <a:t>Fontur</a:t>
            </a:r>
            <a:r>
              <a:rPr lang="pt-BR" sz="1000" dirty="0" smtClean="0">
                <a:latin typeface="Futura Std Book" panose="020B0502020204020303" pitchFamily="34" charset="0"/>
              </a:rPr>
              <a:t> </a:t>
            </a:r>
            <a:r>
              <a:rPr lang="pt-BR" sz="1000" dirty="0">
                <a:latin typeface="Futura Std Book" panose="020B0502020204020303" pitchFamily="34" charset="0"/>
              </a:rPr>
              <a:t>$1.028.151.621; contrapartida $</a:t>
            </a:r>
            <a:r>
              <a:rPr lang="pt-BR" sz="1000" dirty="0" smtClean="0">
                <a:latin typeface="Futura Std Book" panose="020B0502020204020303" pitchFamily="34" charset="0"/>
              </a:rPr>
              <a:t>263.372.000)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Proponente: </a:t>
            </a:r>
            <a:r>
              <a:rPr lang="es-CO" sz="1000" dirty="0" err="1" smtClean="0">
                <a:latin typeface="Futura Std Book" panose="020B0502020204020303" pitchFamily="34" charset="0"/>
              </a:rPr>
              <a:t>Cotelco</a:t>
            </a:r>
            <a:r>
              <a:rPr lang="es-CO" sz="1000" dirty="0" smtClean="0">
                <a:latin typeface="Futura Std Book" panose="020B0502020204020303" pitchFamily="34" charset="0"/>
              </a:rPr>
              <a:t>. El proyecto busca </a:t>
            </a:r>
            <a:r>
              <a:rPr lang="es-ES" sz="1000" dirty="0" smtClean="0">
                <a:latin typeface="Futura Std Book" panose="020B0502020204020303" pitchFamily="34" charset="0"/>
              </a:rPr>
              <a:t>desarrollar </a:t>
            </a:r>
            <a:r>
              <a:rPr lang="es-ES" sz="1000" dirty="0">
                <a:latin typeface="Futura Std Book" panose="020B0502020204020303" pitchFamily="34" charset="0"/>
              </a:rPr>
              <a:t>el Plan de Capacitación 2018-2021 que incluye 407 cursos y talleres que serán impartidos a nivel nacional con el fin de incrementar la competitividad del capital humano vinculado con la cadena turística </a:t>
            </a:r>
            <a:r>
              <a:rPr lang="es-ES" sz="1000" dirty="0" smtClean="0">
                <a:latin typeface="Futura Std Book" panose="020B0502020204020303" pitchFamily="34" charset="0"/>
              </a:rPr>
              <a:t>colombiana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En ejecución </a:t>
            </a:r>
            <a:r>
              <a:rPr lang="es-CO" sz="1000" dirty="0" smtClean="0">
                <a:latin typeface="Futura Std Book" panose="020B0502020204020303" pitchFamily="34" charset="0"/>
              </a:rPr>
              <a:t>(90%).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3294860" y="3021945"/>
            <a:ext cx="3238288" cy="2092881"/>
          </a:xfrm>
          <a:prstGeom prst="rect">
            <a:avLst/>
          </a:prstGeom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algn="just">
              <a:buClr>
                <a:srgbClr val="0093D0"/>
              </a:buClr>
            </a:pPr>
            <a:r>
              <a:rPr lang="es-ES" altLang="es-CO" sz="1000" b="1" dirty="0" smtClean="0">
                <a:latin typeface="Futura Std Book" panose="020B0502020204020303" pitchFamily="34" charset="0"/>
              </a:rPr>
              <a:t>FNTP-256-2017 </a:t>
            </a:r>
            <a:r>
              <a:rPr lang="es-ES" altLang="es-CO" sz="1000" b="1" dirty="0">
                <a:latin typeface="Futura Std Book" panose="020B0502020204020303" pitchFamily="34" charset="0"/>
              </a:rPr>
              <a:t>Jornadas de capacitación en discapacidad, accesibilidad; inclusión laboral;  turismo accesible y talleres vivenciales para prestadores de servicios </a:t>
            </a:r>
            <a:r>
              <a:rPr lang="es-ES" altLang="es-CO" sz="1000" b="1" dirty="0" smtClean="0">
                <a:latin typeface="Futura Std Book" panose="020B0502020204020303" pitchFamily="34" charset="0"/>
              </a:rPr>
              <a:t>turísticos. </a:t>
            </a:r>
            <a:r>
              <a:rPr lang="es-CO" altLang="es-CO" sz="1000" dirty="0" smtClean="0">
                <a:latin typeface="Futura Std Book" panose="020B0502020204020303" pitchFamily="34" charset="0"/>
              </a:rPr>
              <a:t>Inversión San Andrés</a:t>
            </a:r>
            <a:r>
              <a:rPr lang="es-CO" altLang="es-CO" sz="1000" dirty="0">
                <a:latin typeface="Futura Std Book" panose="020B0502020204020303" pitchFamily="34" charset="0"/>
              </a:rPr>
              <a:t>: $15.570.344 </a:t>
            </a:r>
            <a:r>
              <a:rPr lang="es-CO" altLang="es-CO" sz="1000" dirty="0" smtClean="0">
                <a:latin typeface="Futura Std Book" panose="020B0502020204020303" pitchFamily="34" charset="0"/>
              </a:rPr>
              <a:t>(</a:t>
            </a:r>
            <a:r>
              <a:rPr lang="es-CO" altLang="es-CO" sz="1000" dirty="0">
                <a:latin typeface="Futura Std Book" panose="020B0502020204020303" pitchFamily="34" charset="0"/>
              </a:rPr>
              <a:t>T</a:t>
            </a:r>
            <a:r>
              <a:rPr lang="es-CO" altLang="es-CO" sz="1000" dirty="0" smtClean="0">
                <a:latin typeface="Futura Std Book" panose="020B0502020204020303" pitchFamily="34" charset="0"/>
              </a:rPr>
              <a:t>otal proyecto $217.984.814). Proponente: </a:t>
            </a:r>
            <a:r>
              <a:rPr lang="es-CO" altLang="es-CO" sz="1000" dirty="0" err="1" smtClean="0">
                <a:latin typeface="Futura Std Book" panose="020B0502020204020303" pitchFamily="34" charset="0"/>
              </a:rPr>
              <a:t>MinCIT</a:t>
            </a:r>
            <a:r>
              <a:rPr lang="es-CO" altLang="es-CO" sz="1000" dirty="0" smtClean="0">
                <a:latin typeface="Futura Std Book" panose="020B0502020204020303" pitchFamily="34" charset="0"/>
              </a:rPr>
              <a:t>. El proyecto busca </a:t>
            </a:r>
            <a:r>
              <a:rPr lang="es-ES" altLang="es-CO" sz="1000" dirty="0" smtClean="0">
                <a:latin typeface="Futura Std Book" panose="020B0502020204020303" pitchFamily="34" charset="0"/>
              </a:rPr>
              <a:t>capacitar </a:t>
            </a:r>
            <a:r>
              <a:rPr lang="es-ES" altLang="es-CO" sz="1000" dirty="0">
                <a:latin typeface="Futura Std Book" panose="020B0502020204020303" pitchFamily="34" charset="0"/>
              </a:rPr>
              <a:t>y sensibilizar a los prestadores de servicios turísticos acerca de la discapacidad y la importancia de la accesibilidad en el turismo con el fin de aportar el conocimiento necesario para interiorizar los parámetros generales de un destino accesible y la forma adecuada de atender a los turistas con discapacidad</a:t>
            </a:r>
            <a:r>
              <a:rPr lang="es-ES" altLang="es-CO" sz="1000" dirty="0" smtClean="0">
                <a:latin typeface="Futura Std Book" panose="020B0502020204020303" pitchFamily="34" charset="0"/>
              </a:rPr>
              <a:t>.</a:t>
            </a:r>
            <a:r>
              <a:rPr lang="es-CO" altLang="es-CO" sz="1000" dirty="0" smtClean="0">
                <a:latin typeface="Futura Std Book" panose="020B0502020204020303" pitchFamily="34" charset="0"/>
              </a:rPr>
              <a:t> Contratado (0%)</a:t>
            </a:r>
            <a:endParaRPr lang="es-CO" altLang="es-CO" sz="1000" dirty="0">
              <a:latin typeface="Futura Std Book" panose="020B0502020204020303" pitchFamily="34" charset="0"/>
            </a:endParaRPr>
          </a:p>
        </p:txBody>
      </p:sp>
      <p:sp>
        <p:nvSpPr>
          <p:cNvPr id="19" name="Título 2"/>
          <p:cNvSpPr txBox="1">
            <a:spLocks/>
          </p:cNvSpPr>
          <p:nvPr/>
        </p:nvSpPr>
        <p:spPr>
          <a:xfrm>
            <a:off x="87663" y="132295"/>
            <a:ext cx="3727970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Competitividad Turística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20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841" y="159176"/>
            <a:ext cx="1466453" cy="31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ángulo 15"/>
          <p:cNvSpPr/>
          <p:nvPr/>
        </p:nvSpPr>
        <p:spPr>
          <a:xfrm>
            <a:off x="433137" y="5500019"/>
            <a:ext cx="6100010" cy="1244956"/>
          </a:xfrm>
          <a:prstGeom prst="rect">
            <a:avLst/>
          </a:prstGeom>
          <a:noFill/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ES" sz="1000" b="1" dirty="0" smtClean="0">
                <a:latin typeface="Futura Std Book" panose="020B0502020204020303" pitchFamily="34" charset="0"/>
              </a:rPr>
              <a:t>FNTP-166-2016 </a:t>
            </a:r>
            <a:r>
              <a:rPr lang="es-ES" sz="1000" b="1" dirty="0">
                <a:latin typeface="Futura Std Book" panose="020B0502020204020303" pitchFamily="34" charset="0"/>
              </a:rPr>
              <a:t>Programa de formación integral para el fortalecimiento empresarial y la prestación de servicios turísticos con enfoque diferencial, de comunidades negras, afrocolombianos, raizales y </a:t>
            </a:r>
            <a:r>
              <a:rPr lang="es-ES" sz="1000" b="1" dirty="0" err="1" smtClean="0">
                <a:latin typeface="Futura Std Book" panose="020B0502020204020303" pitchFamily="34" charset="0"/>
              </a:rPr>
              <a:t>palenqueras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inversión </a:t>
            </a:r>
            <a:r>
              <a:rPr lang="es-CO" sz="1000" dirty="0" smtClean="0">
                <a:latin typeface="Futura Std Book" panose="020B0502020204020303" pitchFamily="34" charset="0"/>
              </a:rPr>
              <a:t>San Andres: $</a:t>
            </a:r>
            <a:r>
              <a:rPr lang="es-CO" sz="1000" dirty="0">
                <a:latin typeface="Futura Std Book" panose="020B0502020204020303" pitchFamily="34" charset="0"/>
              </a:rPr>
              <a:t>90.158.890  (</a:t>
            </a:r>
            <a:r>
              <a:rPr lang="es-CO" sz="1000" dirty="0" smtClean="0">
                <a:latin typeface="Futura Std Book" panose="020B0502020204020303" pitchFamily="34" charset="0"/>
              </a:rPr>
              <a:t>total </a:t>
            </a:r>
            <a:r>
              <a:rPr lang="es-CO" sz="1000" dirty="0">
                <a:latin typeface="Futura Std Book" panose="020B0502020204020303" pitchFamily="34" charset="0"/>
              </a:rPr>
              <a:t>proyecto</a:t>
            </a:r>
            <a:r>
              <a:rPr lang="es-CO" sz="1000" dirty="0" smtClean="0">
                <a:latin typeface="Futura Std Book" panose="020B0502020204020303" pitchFamily="34" charset="0"/>
              </a:rPr>
              <a:t>: $1.352.383.348). Proponente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MinCIT. El proyecto busca </a:t>
            </a:r>
            <a:r>
              <a:rPr lang="es-ES" sz="1000" dirty="0" smtClean="0">
                <a:latin typeface="Futura Std Book" panose="020B0502020204020303" pitchFamily="34" charset="0"/>
              </a:rPr>
              <a:t>implementar </a:t>
            </a:r>
            <a:r>
              <a:rPr lang="es-ES" sz="1000" dirty="0">
                <a:latin typeface="Futura Std Book" panose="020B0502020204020303" pitchFamily="34" charset="0"/>
              </a:rPr>
              <a:t>un esquema de formación integral, dirigida a las comunidades afrocolombianas, raizales y palanqueras orientadas a fortalecer el desempeño empresarial y la prestación de servicios turísticos, convirtiendo a estas comunidades prestadores de servicios turísticos de calidad para la </a:t>
            </a:r>
            <a:r>
              <a:rPr lang="es-ES" sz="1000" dirty="0" smtClean="0">
                <a:latin typeface="Futura Std Book" panose="020B0502020204020303" pitchFamily="34" charset="0"/>
              </a:rPr>
              <a:t>región</a:t>
            </a:r>
            <a:r>
              <a:rPr lang="es-CO" sz="1000" dirty="0" smtClean="0">
                <a:latin typeface="Futura Std Book" panose="020B0502020204020303" pitchFamily="34" charset="0"/>
              </a:rPr>
              <a:t>. En ejecución (95%). 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668018" y="1701478"/>
            <a:ext cx="3405715" cy="5734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s-CO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PNN  </a:t>
            </a:r>
            <a:r>
              <a:rPr lang="es-CO" sz="900" dirty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Nevados, </a:t>
            </a:r>
            <a:r>
              <a:rPr lang="es-CO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Tolima</a:t>
            </a:r>
          </a:p>
          <a:p>
            <a:pPr>
              <a:lnSpc>
                <a:spcPct val="107000"/>
              </a:lnSpc>
            </a:pPr>
            <a:r>
              <a:rPr lang="es-CO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Autor:</a:t>
            </a:r>
            <a:r>
              <a:rPr lang="es-CO" sz="900" dirty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Santiago Chiquito </a:t>
            </a:r>
            <a:r>
              <a:rPr lang="es-CO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Cortes</a:t>
            </a:r>
            <a:endParaRPr lang="es-MX" sz="1100" dirty="0">
              <a:solidFill>
                <a:schemeClr val="bg1"/>
              </a:solidFill>
              <a:effectLst/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2178020" y="2747755"/>
            <a:ext cx="28206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dirty="0" smtClean="0">
                <a:latin typeface="Futura Std Book" panose="020B0502020204020303" pitchFamily="34" charset="0"/>
              </a:rPr>
              <a:t>Proyectos Aprobados</a:t>
            </a:r>
            <a:r>
              <a:rPr lang="en-US" sz="1200" b="1" dirty="0" smtClean="0">
                <a:latin typeface="Futura Std Book" panose="020B0502020204020303" pitchFamily="34" charset="0"/>
              </a:rPr>
              <a:t> </a:t>
            </a:r>
            <a:r>
              <a:rPr lang="en-US" sz="1200" b="1" dirty="0">
                <a:latin typeface="Futura Std Book" panose="020B0502020204020303" pitchFamily="34" charset="0"/>
              </a:rPr>
              <a:t>2018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433137" y="6787789"/>
            <a:ext cx="6100010" cy="1154162"/>
          </a:xfrm>
          <a:prstGeom prst="rect">
            <a:avLst/>
          </a:prstGeom>
          <a:noFill/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0340" algn="l"/>
                <a:tab pos="270510" algn="l"/>
              </a:tabLst>
            </a:pPr>
            <a:r>
              <a:rPr lang="es-ES" sz="1000" b="1" dirty="0" smtClean="0">
                <a:solidFill>
                  <a:prstClr val="black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FNTP-126-2017 </a:t>
            </a:r>
            <a:r>
              <a:rPr lang="es-ES" sz="1000" b="1" dirty="0">
                <a:solidFill>
                  <a:prstClr val="black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Fase 1: Implementación de la norma técnica sectorial hotelera 007 (NTSH-007) en 60 posadas nativas de San Andrés y Providencia</a:t>
            </a:r>
            <a:r>
              <a:rPr lang="es-CO" sz="10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inversión San Andres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$425.010.000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. </a:t>
            </a:r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(Total proyecto $ 425.010.000). Proponente: MinCIT. El proyecto busca</a:t>
            </a:r>
            <a:r>
              <a:rPr lang="es-ES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ES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implementar </a:t>
            </a:r>
            <a:r>
              <a:rPr lang="es-ES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la Norma Técnica Sectorial Hotelera NTSH–007:2005 Posadas Turísticas, Requisitos de Planta y Servicios, en hasta 60 posadas nativas de San Andrés y Providencia, con el fin de obtener la certificación. </a:t>
            </a:r>
            <a:r>
              <a:rPr 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En </a:t>
            </a:r>
            <a:r>
              <a:rPr lang="es-CO" sz="1000" dirty="0" smtClean="0">
                <a:latin typeface="Futura Std Book" panose="020B0502020204020303" pitchFamily="34" charset="0"/>
              </a:rPr>
              <a:t>ejecución (13%). 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433137" y="7984765"/>
            <a:ext cx="6100010" cy="1061829"/>
          </a:xfrm>
          <a:prstGeom prst="rect">
            <a:avLst/>
          </a:prstGeom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  <a:tab pos="270510" algn="l"/>
              </a:tabLst>
            </a:pP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FNTP-131-2017 Toma de muestreos de calidad del agua de mar en doce playas pre piloto seleccionadas para la implementación del programa Banderas Azules</a:t>
            </a:r>
            <a:endParaRPr lang="es-ES" sz="11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rgbClr val="0093D0"/>
              </a:buClr>
            </a:pPr>
            <a:r>
              <a:rPr lang="es-CO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Inversión San Andrés: </a:t>
            </a:r>
            <a:r>
              <a:rPr lang="es-CO" sz="1000" dirty="0" smtClean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94.379.455</a:t>
            </a:r>
            <a:r>
              <a:rPr lang="es-CO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 (</a:t>
            </a:r>
            <a:r>
              <a:rPr lang="es-CO" alt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T</a:t>
            </a:r>
            <a:r>
              <a:rPr lang="es-CO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otal proyecto $</a:t>
            </a:r>
            <a:r>
              <a:rPr lang="es-CO" sz="1000" dirty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377.517.820 </a:t>
            </a:r>
            <a:r>
              <a:rPr lang="es-CO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). Proponente: </a:t>
            </a:r>
            <a:r>
              <a:rPr lang="es-CO" altLang="es-CO" sz="1000" dirty="0" err="1" smtClean="0">
                <a:solidFill>
                  <a:prstClr val="black"/>
                </a:solidFill>
                <a:latin typeface="Futura Std Book" panose="020B0502020204020303" pitchFamily="34" charset="0"/>
              </a:rPr>
              <a:t>MinCIT</a:t>
            </a:r>
            <a:r>
              <a:rPr lang="es-CO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. El proyecto busca </a:t>
            </a:r>
            <a:r>
              <a:rPr lang="es-ES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fortalecer </a:t>
            </a:r>
            <a:r>
              <a:rPr lang="es-ES" alt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la competitividad del producto de sol y playa del país, mediante el apoyo a la inclusión de Colombia en el programa de banderas azules de la </a:t>
            </a:r>
            <a:r>
              <a:rPr lang="es-ES" alt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Fee</a:t>
            </a:r>
            <a:r>
              <a:rPr lang="es-ES" alt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- </a:t>
            </a:r>
            <a:r>
              <a:rPr lang="es-ES" alt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Fondation</a:t>
            </a:r>
            <a:r>
              <a:rPr lang="es-ES" alt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ES" altLang="es-CO" sz="10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For</a:t>
            </a:r>
            <a:r>
              <a:rPr lang="es-ES" altLang="es-CO" sz="1000" dirty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ES" altLang="es-CO" sz="1000" dirty="0" err="1" smtClean="0">
                <a:solidFill>
                  <a:prstClr val="black"/>
                </a:solidFill>
                <a:latin typeface="Futura Std Book" panose="020B0502020204020303" pitchFamily="34" charset="0"/>
              </a:rPr>
              <a:t>Environmental</a:t>
            </a:r>
            <a:r>
              <a:rPr lang="es-ES" altLang="es-CO" sz="10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 Education</a:t>
            </a:r>
            <a:r>
              <a:rPr lang="es-ES" altLang="es-CO" sz="1000" dirty="0" smtClean="0">
                <a:latin typeface="Futura Std Book" panose="020B0502020204020303" pitchFamily="34" charset="0"/>
              </a:rPr>
              <a:t>. En ejecución (7</a:t>
            </a:r>
            <a:r>
              <a:rPr lang="es-CO" altLang="es-CO" sz="1000" dirty="0" smtClean="0">
                <a:latin typeface="Futura Std Book" panose="020B0502020204020303" pitchFamily="34" charset="0"/>
              </a:rPr>
              <a:t>0%)</a:t>
            </a:r>
            <a:endParaRPr lang="es-CO" altLang="es-CO" sz="1000" dirty="0">
              <a:latin typeface="Futura Std Book" panose="020B0502020204020303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63" y="519407"/>
            <a:ext cx="4644189" cy="2228348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>
            <a:off x="1059433" y="473956"/>
            <a:ext cx="3174830" cy="5734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MX" sz="9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Isla </a:t>
            </a:r>
            <a:r>
              <a:rPr lang="es-MX" sz="900" dirty="0">
                <a:solidFill>
                  <a:schemeClr val="bg1"/>
                </a:solidFill>
                <a:latin typeface="Futura Std Book" panose="020B0502020204020303" pitchFamily="34" charset="0"/>
              </a:rPr>
              <a:t>Providencia, San Andrés Providencia y Santa </a:t>
            </a:r>
            <a:r>
              <a:rPr lang="es-MX" sz="9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Catalina.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MX" sz="9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Autor: Cristian </a:t>
            </a:r>
            <a:r>
              <a:rPr lang="es-MX" sz="900" dirty="0">
                <a:solidFill>
                  <a:schemeClr val="bg1"/>
                </a:solidFill>
                <a:latin typeface="Futura Std Book" panose="020B0502020204020303" pitchFamily="34" charset="0"/>
              </a:rPr>
              <a:t>Velásquez Pérez </a:t>
            </a:r>
            <a:endParaRPr lang="es-MX" sz="900" dirty="0">
              <a:solidFill>
                <a:schemeClr val="bg1"/>
              </a:solidFill>
              <a:effectLst/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2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/>
          <p:cNvSpPr txBox="1"/>
          <p:nvPr/>
        </p:nvSpPr>
        <p:spPr>
          <a:xfrm>
            <a:off x="4342601" y="212052"/>
            <a:ext cx="11012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21nov2018</a:t>
            </a:r>
            <a:endParaRPr lang="en-US" sz="1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268974" y="212052"/>
            <a:ext cx="12784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latin typeface="Futura Std Book" panose="020B0502020204020303" pitchFamily="34" charset="0"/>
              </a:rPr>
              <a:t>23 ene 2019</a:t>
            </a:r>
            <a:endParaRPr lang="en-US" sz="1000" dirty="0">
              <a:latin typeface="Futura Std Book" panose="020B0502020204020303" pitchFamily="34" charset="0"/>
            </a:endParaRPr>
          </a:p>
        </p:txBody>
      </p:sp>
      <p:pic>
        <p:nvPicPr>
          <p:cNvPr id="21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323" y="145642"/>
            <a:ext cx="1466453" cy="31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ítulo 2"/>
          <p:cNvSpPr txBox="1">
            <a:spLocks/>
          </p:cNvSpPr>
          <p:nvPr/>
        </p:nvSpPr>
        <p:spPr>
          <a:xfrm>
            <a:off x="87038" y="106348"/>
            <a:ext cx="3693695" cy="34939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Infraestructura Turística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794832" y="2370651"/>
            <a:ext cx="44414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dirty="0" smtClean="0">
                <a:latin typeface="Futura Std Book" panose="020B0502020204020303" pitchFamily="34" charset="0"/>
              </a:rPr>
              <a:t>Proyectos Aprobados Vigencias Anteriores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154956" y="435790"/>
            <a:ext cx="24715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dirty="0" smtClean="0">
                <a:latin typeface="Futura Std Book" panose="020B0502020204020303" pitchFamily="34" charset="0"/>
              </a:rPr>
              <a:t>Proyectos Aprobados 2018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16" y="5206199"/>
            <a:ext cx="2874412" cy="3621759"/>
          </a:xfrm>
          <a:prstGeom prst="rect">
            <a:avLst/>
          </a:prstGeom>
        </p:spPr>
      </p:pic>
      <p:sp>
        <p:nvSpPr>
          <p:cNvPr id="31" name="Rectángulo 30"/>
          <p:cNvSpPr/>
          <p:nvPr/>
        </p:nvSpPr>
        <p:spPr>
          <a:xfrm>
            <a:off x="87038" y="712789"/>
            <a:ext cx="6703044" cy="134652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tabLst>
                <a:tab pos="180340" algn="l"/>
              </a:tabLst>
            </a:pPr>
            <a:r>
              <a:rPr lang="es-CO" sz="100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Andrés</a:t>
            </a:r>
            <a:endParaRPr lang="es-CO" sz="10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s-CO" sz="1000" b="1" dirty="0" smtClean="0">
                <a:latin typeface="Futura Std Book" panose="020B0502020204020303" pitchFamily="34" charset="0"/>
              </a:rPr>
              <a:t>Diseños </a:t>
            </a:r>
            <a:r>
              <a:rPr lang="es-CO" sz="1000" b="1" dirty="0">
                <a:latin typeface="Futura Std Book" panose="020B0502020204020303" pitchFamily="34" charset="0"/>
              </a:rPr>
              <a:t>de la marina de San </a:t>
            </a:r>
            <a:r>
              <a:rPr lang="es-CO" sz="1000" b="1" dirty="0" smtClean="0">
                <a:latin typeface="Futura Std Book" panose="020B0502020204020303" pitchFamily="34" charset="0"/>
              </a:rPr>
              <a:t>Andrés </a:t>
            </a:r>
            <a:r>
              <a:rPr lang="es-CO" sz="1000" dirty="0">
                <a:latin typeface="Futura Std Book" panose="020B0502020204020303" pitchFamily="34" charset="0"/>
              </a:rPr>
              <a:t>Valor: </a:t>
            </a:r>
            <a:r>
              <a:rPr lang="es-CO" sz="1000" dirty="0" smtClean="0">
                <a:latin typeface="Futura Std Book" panose="020B0502020204020303" pitchFamily="34" charset="0"/>
              </a:rPr>
              <a:t>$</a:t>
            </a:r>
            <a:r>
              <a:rPr lang="es-CO" sz="1000" dirty="0">
                <a:latin typeface="Futura Std Book" panose="020B0502020204020303" pitchFamily="34" charset="0"/>
              </a:rPr>
              <a:t>843.668.193 </a:t>
            </a:r>
            <a:r>
              <a:rPr lang="es-CO" sz="1000" dirty="0" smtClean="0">
                <a:latin typeface="Futura Std Book" panose="020B0502020204020303" pitchFamily="34" charset="0"/>
              </a:rPr>
              <a:t>(Fontur $</a:t>
            </a:r>
            <a:r>
              <a:rPr lang="es-CO" sz="1000" dirty="0">
                <a:latin typeface="Futura Std Book" panose="020B0502020204020303" pitchFamily="34" charset="0"/>
              </a:rPr>
              <a:t>627.900.000 vigencia </a:t>
            </a:r>
            <a:r>
              <a:rPr lang="es-CO" sz="1000" dirty="0" smtClean="0">
                <a:latin typeface="Futura Std Book" panose="020B0502020204020303" pitchFamily="34" charset="0"/>
              </a:rPr>
              <a:t>2015, $</a:t>
            </a:r>
            <a:r>
              <a:rPr lang="es-CO" sz="1000" dirty="0">
                <a:latin typeface="Futura Std Book" panose="020B0502020204020303" pitchFamily="34" charset="0"/>
              </a:rPr>
              <a:t>132.410.000 vigencia </a:t>
            </a:r>
            <a:r>
              <a:rPr lang="es-CO" sz="1000" dirty="0" smtClean="0">
                <a:latin typeface="Futura Std Book" panose="020B0502020204020303" pitchFamily="34" charset="0"/>
              </a:rPr>
              <a:t>2017, $</a:t>
            </a:r>
            <a:r>
              <a:rPr lang="es-CO" sz="1000" dirty="0">
                <a:latin typeface="Futura Std Book" panose="020B0502020204020303" pitchFamily="34" charset="0"/>
              </a:rPr>
              <a:t>83.358.193 vigencia </a:t>
            </a:r>
            <a:r>
              <a:rPr lang="es-CO" sz="1000" dirty="0" smtClean="0">
                <a:latin typeface="Futura Std Book" panose="020B0502020204020303" pitchFamily="34" charset="0"/>
              </a:rPr>
              <a:t>2018). Terminación: </a:t>
            </a:r>
            <a:r>
              <a:rPr lang="es-CO" sz="1000" dirty="0">
                <a:latin typeface="Futura Std Book" panose="020B0502020204020303" pitchFamily="34" charset="0"/>
              </a:rPr>
              <a:t>26 de junio de </a:t>
            </a:r>
            <a:r>
              <a:rPr lang="es-CO" sz="1000" dirty="0" smtClean="0">
                <a:latin typeface="Futura Std Book" panose="020B0502020204020303" pitchFamily="34" charset="0"/>
              </a:rPr>
              <a:t>2018. Estado: terminado (95%).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Construcción del embarcadero de Lancheros y la plataforma flotante de Johnny Cay </a:t>
            </a:r>
            <a:r>
              <a:rPr lang="es-CO" sz="1000" dirty="0">
                <a:latin typeface="Futura Std Book" panose="020B0502020204020303" pitchFamily="34" charset="0"/>
              </a:rPr>
              <a:t>Valor: </a:t>
            </a:r>
            <a:r>
              <a:rPr lang="pt-BR" sz="1000" dirty="0">
                <a:latin typeface="Futura Std Book" panose="020B0502020204020303" pitchFamily="34" charset="0"/>
              </a:rPr>
              <a:t>$7.290.160.992 (Fontur $3.247.328.460 </a:t>
            </a:r>
            <a:r>
              <a:rPr lang="pt-BR" sz="1000" dirty="0" err="1">
                <a:latin typeface="Futura Std Book" panose="020B0502020204020303" pitchFamily="34" charset="0"/>
              </a:rPr>
              <a:t>vigencia</a:t>
            </a:r>
            <a:r>
              <a:rPr lang="pt-BR" sz="1000" dirty="0">
                <a:latin typeface="Futura Std Book" panose="020B0502020204020303" pitchFamily="34" charset="0"/>
              </a:rPr>
              <a:t> 2011; $2.000.000.000 </a:t>
            </a:r>
            <a:r>
              <a:rPr lang="pt-BR" sz="1000" dirty="0" err="1">
                <a:latin typeface="Futura Std Book" panose="020B0502020204020303" pitchFamily="34" charset="0"/>
              </a:rPr>
              <a:t>vigencia</a:t>
            </a:r>
            <a:r>
              <a:rPr lang="pt-BR" sz="1000" dirty="0">
                <a:latin typeface="Futura Std Book" panose="020B0502020204020303" pitchFamily="34" charset="0"/>
              </a:rPr>
              <a:t> 2014; $260.000.000 </a:t>
            </a:r>
            <a:r>
              <a:rPr lang="pt-BR" sz="1000" dirty="0" err="1">
                <a:latin typeface="Futura Std Book" panose="020B0502020204020303" pitchFamily="34" charset="0"/>
              </a:rPr>
              <a:t>vigencia</a:t>
            </a:r>
            <a:r>
              <a:rPr lang="pt-BR" sz="1000" dirty="0">
                <a:latin typeface="Futura Std Book" panose="020B0502020204020303" pitchFamily="34" charset="0"/>
              </a:rPr>
              <a:t> 2017; 1.782.832.532 </a:t>
            </a:r>
            <a:r>
              <a:rPr lang="pt-BR" sz="1000" dirty="0" err="1">
                <a:latin typeface="Futura Std Book" panose="020B0502020204020303" pitchFamily="34" charset="0"/>
              </a:rPr>
              <a:t>vigencia</a:t>
            </a:r>
            <a:r>
              <a:rPr lang="pt-BR" sz="1000" dirty="0">
                <a:latin typeface="Futura Std Book" panose="020B0502020204020303" pitchFamily="34" charset="0"/>
              </a:rPr>
              <a:t> 2018</a:t>
            </a:r>
            <a:r>
              <a:rPr lang="pt-BR" sz="1000" dirty="0" smtClean="0">
                <a:latin typeface="Futura Std Book" panose="020B0502020204020303" pitchFamily="34" charset="0"/>
              </a:rPr>
              <a:t>). </a:t>
            </a:r>
            <a:r>
              <a:rPr lang="es-CO" sz="1000" dirty="0" smtClean="0">
                <a:latin typeface="Futura Std Book" panose="020B0502020204020303" pitchFamily="34" charset="0"/>
              </a:rPr>
              <a:t>Terminación</a:t>
            </a:r>
            <a:r>
              <a:rPr lang="es-CO" sz="1000" dirty="0">
                <a:latin typeface="Futura Std Book" panose="020B0502020204020303" pitchFamily="34" charset="0"/>
              </a:rPr>
              <a:t>: 31 de julio de 2018. </a:t>
            </a:r>
            <a:r>
              <a:rPr lang="es-CO" sz="1000" dirty="0" smtClean="0">
                <a:latin typeface="Futura Std Book" panose="020B0502020204020303" pitchFamily="34" charset="0"/>
              </a:rPr>
              <a:t>Estado</a:t>
            </a:r>
            <a:r>
              <a:rPr lang="es-CO" sz="1000" dirty="0">
                <a:latin typeface="Futura Std Book" panose="020B0502020204020303" pitchFamily="34" charset="0"/>
              </a:rPr>
              <a:t>: precontractual (Lancheros: 95%;</a:t>
            </a:r>
            <a:r>
              <a:rPr lang="es-CO" sz="1000" dirty="0" err="1">
                <a:latin typeface="Futura Std Book" panose="020B0502020204020303" pitchFamily="34" charset="0"/>
              </a:rPr>
              <a:t>Jhonny</a:t>
            </a:r>
            <a:r>
              <a:rPr lang="es-CO" sz="1000" dirty="0">
                <a:latin typeface="Futura Std Book" panose="020B0502020204020303" pitchFamily="34" charset="0"/>
              </a:rPr>
              <a:t> Cay: 0</a:t>
            </a:r>
            <a:r>
              <a:rPr lang="es-CO" sz="1000" dirty="0" smtClean="0">
                <a:latin typeface="Futura Std Book" panose="020B0502020204020303" pitchFamily="34" charset="0"/>
              </a:rPr>
              <a:t>%)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1025031" y="2647650"/>
            <a:ext cx="5701124" cy="226985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tabLst>
                <a:tab pos="180340" algn="l"/>
              </a:tabLst>
            </a:pPr>
            <a:r>
              <a:rPr 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Andrés</a:t>
            </a:r>
          </a:p>
          <a:p>
            <a:pPr lvl="0" algn="just"/>
            <a:r>
              <a:rPr lang="es-CO" sz="1000" b="1" dirty="0" smtClean="0">
                <a:latin typeface="Futura Std Book" panose="020B0502020204020303" pitchFamily="34" charset="0"/>
              </a:rPr>
              <a:t>Estudios </a:t>
            </a:r>
            <a:r>
              <a:rPr lang="es-CO" sz="1000" b="1" dirty="0">
                <a:latin typeface="Futura Std Book" panose="020B0502020204020303" pitchFamily="34" charset="0"/>
              </a:rPr>
              <a:t>y diseños para la reorganización arquitectónica y urbanística del Parque Natural Johnny Cay en San Andrés Isla </a:t>
            </a:r>
            <a:r>
              <a:rPr lang="es-CO" sz="1000" dirty="0">
                <a:latin typeface="Futura Std Book" panose="020B0502020204020303" pitchFamily="34" charset="0"/>
              </a:rPr>
              <a:t>Valor: </a:t>
            </a:r>
            <a:r>
              <a:rPr lang="es-CO" sz="1000" dirty="0" smtClean="0">
                <a:latin typeface="Futura Std Book" panose="020B0502020204020303" pitchFamily="34" charset="0"/>
              </a:rPr>
              <a:t>$</a:t>
            </a:r>
            <a:r>
              <a:rPr lang="es-CO" sz="1000" dirty="0">
                <a:latin typeface="Futura Std Book" panose="020B0502020204020303" pitchFamily="34" charset="0"/>
              </a:rPr>
              <a:t>192.945.691(Fontur $158.618.191 vigencia 2016, $34.327.500 vigencia 2017). </a:t>
            </a:r>
            <a:r>
              <a:rPr lang="es-CO" sz="1000" dirty="0" smtClean="0">
                <a:latin typeface="Futura Std Book" panose="020B0502020204020303" pitchFamily="34" charset="0"/>
              </a:rPr>
              <a:t>Terminación</a:t>
            </a:r>
            <a:r>
              <a:rPr lang="es-CO" sz="1000" dirty="0">
                <a:latin typeface="Futura Std Book" panose="020B0502020204020303" pitchFamily="34" charset="0"/>
              </a:rPr>
              <a:t>: 12 de junio de </a:t>
            </a:r>
            <a:r>
              <a:rPr lang="es-CO" sz="1000" dirty="0" smtClean="0">
                <a:latin typeface="Futura Std Book" panose="020B0502020204020303" pitchFamily="34" charset="0"/>
              </a:rPr>
              <a:t>2019.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suspendido (34%).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Estudios y diseños del Centro de Interpretación Reserva de la Biósfera Sea </a:t>
            </a:r>
            <a:r>
              <a:rPr lang="es-CO" sz="1000" b="1" dirty="0" err="1">
                <a:latin typeface="Futura Std Book" panose="020B0502020204020303" pitchFamily="34" charset="0"/>
              </a:rPr>
              <a:t>Flower</a:t>
            </a:r>
            <a:r>
              <a:rPr lang="es-CO" sz="1000" b="1" dirty="0">
                <a:latin typeface="Futura Std Book" panose="020B0502020204020303" pitchFamily="34" charset="0"/>
              </a:rPr>
              <a:t> - San Andrés </a:t>
            </a:r>
            <a:r>
              <a:rPr lang="es-CO" sz="1000" dirty="0">
                <a:latin typeface="Futura Std Book" panose="020B0502020204020303" pitchFamily="34" charset="0"/>
              </a:rPr>
              <a:t>Valor: $392.260.000 (Fontur, vigencia 2016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13 de junio de </a:t>
            </a:r>
            <a:r>
              <a:rPr lang="es-CO" sz="1000" dirty="0" smtClean="0">
                <a:latin typeface="Futura Std Book" panose="020B0502020204020303" pitchFamily="34" charset="0"/>
              </a:rPr>
              <a:t>2019. Estado</a:t>
            </a:r>
            <a:r>
              <a:rPr lang="es-CO" sz="1000" dirty="0">
                <a:latin typeface="Futura Std Book" panose="020B0502020204020303" pitchFamily="34" charset="0"/>
              </a:rPr>
              <a:t>: suspendido (26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Remodelación de las Oficinas del </a:t>
            </a:r>
            <a:r>
              <a:rPr lang="es-CO" sz="1000" b="1" dirty="0" err="1">
                <a:latin typeface="Futura Std Book" panose="020B0502020204020303" pitchFamily="34" charset="0"/>
              </a:rPr>
              <a:t>MiCITio</a:t>
            </a:r>
            <a:r>
              <a:rPr lang="es-CO" sz="1000" b="1" dirty="0">
                <a:latin typeface="Futura Std Book" panose="020B0502020204020303" pitchFamily="34" charset="0"/>
              </a:rPr>
              <a:t> Sede San Andrés Islas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$</a:t>
            </a:r>
            <a:r>
              <a:rPr lang="es-CO" sz="1000" dirty="0" smtClean="0">
                <a:latin typeface="Futura Std Book" panose="020B0502020204020303" pitchFamily="34" charset="0"/>
              </a:rPr>
              <a:t>241.840.522. Terminación</a:t>
            </a:r>
            <a:r>
              <a:rPr lang="es-CO" sz="1000" dirty="0">
                <a:latin typeface="Futura Std Book" panose="020B0502020204020303" pitchFamily="34" charset="0"/>
              </a:rPr>
              <a:t>: 21 de octubre de </a:t>
            </a:r>
            <a:r>
              <a:rPr lang="es-CO" sz="1000" dirty="0" smtClean="0">
                <a:latin typeface="Futura Std Book" panose="020B0502020204020303" pitchFamily="34" charset="0"/>
              </a:rPr>
              <a:t>2017. Estado</a:t>
            </a:r>
            <a:r>
              <a:rPr lang="es-CO" sz="1000" dirty="0">
                <a:latin typeface="Futura Std Book" panose="020B0502020204020303" pitchFamily="34" charset="0"/>
              </a:rPr>
              <a:t>: Liquidado (100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Obras para la ampliación del muelle de embarque de pasajeros El </a:t>
            </a:r>
            <a:r>
              <a:rPr lang="es-CO" sz="1000" b="1" dirty="0" err="1">
                <a:latin typeface="Futura Std Book" panose="020B0502020204020303" pitchFamily="34" charset="0"/>
              </a:rPr>
              <a:t>Cove</a:t>
            </a:r>
            <a:r>
              <a:rPr lang="es-CO" sz="1000" b="1" dirty="0">
                <a:latin typeface="Futura Std Book" panose="020B0502020204020303" pitchFamily="34" charset="0"/>
              </a:rPr>
              <a:t> - San Andrés </a:t>
            </a:r>
            <a:r>
              <a:rPr lang="es-CO" sz="1000" dirty="0">
                <a:latin typeface="Futura Std Book" panose="020B0502020204020303" pitchFamily="34" charset="0"/>
              </a:rPr>
              <a:t>Valor: </a:t>
            </a:r>
            <a:r>
              <a:rPr lang="es-CO" sz="1000" dirty="0" smtClean="0">
                <a:latin typeface="Futura Std Book" panose="020B0502020204020303" pitchFamily="34" charset="0"/>
              </a:rPr>
              <a:t>$5.295.064.252 </a:t>
            </a:r>
            <a:r>
              <a:rPr lang="es-CO" sz="1000" dirty="0">
                <a:latin typeface="Futura Std Book" panose="020B0502020204020303" pitchFamily="34" charset="0"/>
              </a:rPr>
              <a:t>(Fontur $4.568.250.598 vigencia 2015; $556.813.654 vigencia 2017; $170.624.572 vigencia 2017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22 de diciembre de </a:t>
            </a:r>
            <a:r>
              <a:rPr lang="es-CO" sz="1000" dirty="0" smtClean="0">
                <a:latin typeface="Futura Std Book" panose="020B0502020204020303" pitchFamily="34" charset="0"/>
              </a:rPr>
              <a:t>2017.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terminado (</a:t>
            </a:r>
            <a:r>
              <a:rPr lang="es-CO" sz="1000" dirty="0">
                <a:latin typeface="Futura Std Book" panose="020B0502020204020303" pitchFamily="34" charset="0"/>
              </a:rPr>
              <a:t>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3844829" y="5690506"/>
            <a:ext cx="2784765" cy="226985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tabLst>
                <a:tab pos="180340" algn="l"/>
              </a:tabLst>
            </a:pPr>
            <a:r>
              <a:rPr lang="es-CO" sz="100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Providencia</a:t>
            </a:r>
            <a:endParaRPr lang="es-CO" sz="10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Construcción del sendero al Pico de </a:t>
            </a:r>
            <a:r>
              <a:rPr lang="es-CO" sz="1000" b="1" dirty="0" smtClean="0">
                <a:latin typeface="Futura Std Book" panose="020B0502020204020303" pitchFamily="34" charset="0"/>
              </a:rPr>
              <a:t>Providencia</a:t>
            </a:r>
          </a:p>
          <a:p>
            <a:pPr lvl="0" algn="just"/>
            <a:r>
              <a:rPr lang="es-CO" sz="1000" dirty="0" smtClean="0">
                <a:latin typeface="Futura Std Book" panose="020B0502020204020303" pitchFamily="34" charset="0"/>
              </a:rPr>
              <a:t>Valor:</a:t>
            </a:r>
            <a:r>
              <a:rPr lang="es-CO" sz="1000" b="1" dirty="0" smtClean="0">
                <a:latin typeface="Futura Std Book" panose="020B0502020204020303" pitchFamily="34" charset="0"/>
              </a:rPr>
              <a:t> </a:t>
            </a:r>
            <a:r>
              <a:rPr lang="pt-BR" sz="1000" dirty="0" smtClean="0">
                <a:latin typeface="Futura Std Book" panose="020B0502020204020303" pitchFamily="34" charset="0"/>
              </a:rPr>
              <a:t>$4.077.175.780 </a:t>
            </a:r>
            <a:r>
              <a:rPr lang="pt-BR" sz="1000" dirty="0">
                <a:latin typeface="Futura Std Book" panose="020B0502020204020303" pitchFamily="34" charset="0"/>
              </a:rPr>
              <a:t>(Fase I Fontur $1.300.000.000 vigencia 2013; Fase II Fontur $1.351.526.545 vigencia 2015; $1.425.649.235 vigencia 2016</a:t>
            </a:r>
            <a:r>
              <a:rPr lang="pt-BR" sz="1000" dirty="0" smtClean="0">
                <a:latin typeface="Futura Std Book" panose="020B0502020204020303" pitchFamily="34" charset="0"/>
              </a:rPr>
              <a:t>)</a:t>
            </a:r>
          </a:p>
          <a:p>
            <a:pPr lvl="0" algn="just"/>
            <a:r>
              <a:rPr lang="es-CO" sz="1000" dirty="0" smtClean="0">
                <a:latin typeface="Futura Std Book" panose="020B0502020204020303" pitchFamily="34" charset="0"/>
              </a:rPr>
              <a:t>Terminación</a:t>
            </a:r>
            <a:r>
              <a:rPr lang="es-CO" sz="1000" dirty="0">
                <a:latin typeface="Futura Std Book" panose="020B0502020204020303" pitchFamily="34" charset="0"/>
              </a:rPr>
              <a:t>: 23 de marzo de </a:t>
            </a:r>
            <a:r>
              <a:rPr lang="es-CO" sz="1000" dirty="0" smtClean="0">
                <a:latin typeface="Futura Std Book" panose="020B0502020204020303" pitchFamily="34" charset="0"/>
              </a:rPr>
              <a:t>2017</a:t>
            </a:r>
          </a:p>
          <a:p>
            <a:pPr lvl="0" algn="just"/>
            <a:r>
              <a:rPr lang="es-CO" sz="1000" dirty="0" smtClean="0">
                <a:latin typeface="Futura Std Book" panose="020B0502020204020303" pitchFamily="34" charset="0"/>
              </a:rPr>
              <a:t>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finalizado (100%).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Construcción de baterías de baños, Providencia </a:t>
            </a:r>
            <a:r>
              <a:rPr lang="es-CO" sz="1000" dirty="0">
                <a:latin typeface="Futura Std Book" panose="020B0502020204020303" pitchFamily="34" charset="0"/>
              </a:rPr>
              <a:t>Valor: </a:t>
            </a:r>
            <a:r>
              <a:rPr lang="pt-BR" sz="1000" dirty="0">
                <a:latin typeface="Futura Std Book" panose="020B0502020204020303" pitchFamily="34" charset="0"/>
              </a:rPr>
              <a:t>$600.000.000 (Fontur </a:t>
            </a:r>
            <a:r>
              <a:rPr lang="pt-BR" sz="1000" dirty="0" err="1">
                <a:latin typeface="Futura Std Book" panose="020B0502020204020303" pitchFamily="34" charset="0"/>
              </a:rPr>
              <a:t>vigencia</a:t>
            </a:r>
            <a:r>
              <a:rPr lang="pt-BR" sz="1000" dirty="0">
                <a:latin typeface="Futura Std Book" panose="020B0502020204020303" pitchFamily="34" charset="0"/>
              </a:rPr>
              <a:t> 2015)</a:t>
            </a:r>
          </a:p>
          <a:p>
            <a:pPr lvl="0" algn="just"/>
            <a:r>
              <a:rPr lang="es-CO" sz="1000" dirty="0">
                <a:latin typeface="Futura Std Book" panose="020B0502020204020303" pitchFamily="34" charset="0"/>
              </a:rPr>
              <a:t>Terminación: 9 de febrero de 2018.</a:t>
            </a:r>
          </a:p>
          <a:p>
            <a:pPr lvl="0" algn="just"/>
            <a:r>
              <a:rPr lang="es-CO" sz="1000" dirty="0">
                <a:latin typeface="Futura Std Book" panose="020B0502020204020303" pitchFamily="34" charset="0"/>
              </a:rPr>
              <a:t>Estado: finalizado (100</a:t>
            </a:r>
            <a:r>
              <a:rPr lang="es-CO" sz="1000" dirty="0" smtClean="0">
                <a:latin typeface="Futura Std Book" panose="020B0502020204020303" pitchFamily="34" charset="0"/>
              </a:rPr>
              <a:t>%)</a:t>
            </a:r>
          </a:p>
        </p:txBody>
      </p:sp>
      <p:cxnSp>
        <p:nvCxnSpPr>
          <p:cNvPr id="13" name="Conector angular 12"/>
          <p:cNvCxnSpPr>
            <a:stCxn id="31" idx="2"/>
          </p:cNvCxnSpPr>
          <p:nvPr/>
        </p:nvCxnSpPr>
        <p:spPr>
          <a:xfrm rot="5400000">
            <a:off x="-286075" y="3292444"/>
            <a:ext cx="4957769" cy="2491503"/>
          </a:xfrm>
          <a:prstGeom prst="bentConnector3">
            <a:avLst>
              <a:gd name="adj1" fmla="val 4549"/>
            </a:avLst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2" name="Conector angular 41"/>
          <p:cNvCxnSpPr/>
          <p:nvPr/>
        </p:nvCxnSpPr>
        <p:spPr>
          <a:xfrm rot="10800000" flipV="1">
            <a:off x="947057" y="4914267"/>
            <a:ext cx="2941316" cy="2173618"/>
          </a:xfrm>
          <a:prstGeom prst="bentConnector3">
            <a:avLst>
              <a:gd name="adj1" fmla="val 71836"/>
            </a:avLst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7" name="Conector angular 46"/>
          <p:cNvCxnSpPr>
            <a:stCxn id="37" idx="1"/>
          </p:cNvCxnSpPr>
          <p:nvPr/>
        </p:nvCxnSpPr>
        <p:spPr>
          <a:xfrm rot="10800000">
            <a:off x="2514601" y="6357258"/>
            <a:ext cx="1330229" cy="46817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8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/>
          <p:cNvSpPr txBox="1"/>
          <p:nvPr/>
        </p:nvSpPr>
        <p:spPr>
          <a:xfrm>
            <a:off x="4342601" y="212052"/>
            <a:ext cx="11012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21nov2018</a:t>
            </a:r>
            <a:endParaRPr lang="en-US" sz="1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268974" y="212052"/>
            <a:ext cx="12784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latin typeface="Futura Std Book" panose="020B0502020204020303" pitchFamily="34" charset="0"/>
              </a:rPr>
              <a:t>23 ene 2019</a:t>
            </a:r>
            <a:endParaRPr lang="en-US" sz="1000" dirty="0">
              <a:latin typeface="Futura Std Book" panose="020B0502020204020303" pitchFamily="34" charset="0"/>
            </a:endParaRPr>
          </a:p>
        </p:txBody>
      </p:sp>
      <p:pic>
        <p:nvPicPr>
          <p:cNvPr id="21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323" y="145642"/>
            <a:ext cx="1466453" cy="31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ítulo 2"/>
          <p:cNvSpPr txBox="1">
            <a:spLocks/>
          </p:cNvSpPr>
          <p:nvPr/>
        </p:nvSpPr>
        <p:spPr>
          <a:xfrm>
            <a:off x="87038" y="106348"/>
            <a:ext cx="3693695" cy="34939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Infraestructura Turística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198636" y="6611559"/>
            <a:ext cx="6474232" cy="226985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tabLst>
                <a:tab pos="180340" algn="l"/>
              </a:tabLst>
            </a:pPr>
            <a:r>
              <a:rPr 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Providencia</a:t>
            </a:r>
          </a:p>
          <a:p>
            <a:pPr lvl="0" algn="just"/>
            <a:r>
              <a:rPr lang="es-CO" sz="1000" b="1" dirty="0" smtClean="0">
                <a:latin typeface="Futura Std Book" panose="020B0502020204020303" pitchFamily="34" charset="0"/>
              </a:rPr>
              <a:t>Dotación </a:t>
            </a:r>
            <a:r>
              <a:rPr lang="es-CO" sz="1000" b="1" dirty="0">
                <a:latin typeface="Futura Std Book" panose="020B0502020204020303" pitchFamily="34" charset="0"/>
              </a:rPr>
              <a:t>del Spa de </a:t>
            </a:r>
            <a:r>
              <a:rPr lang="es-CO" sz="1000" b="1" dirty="0" smtClean="0">
                <a:latin typeface="Futura Std Book" panose="020B0502020204020303" pitchFamily="34" charset="0"/>
              </a:rPr>
              <a:t>Providencia: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$</a:t>
            </a:r>
            <a:r>
              <a:rPr lang="es-CO" sz="1000" dirty="0">
                <a:latin typeface="Futura Std Book" panose="020B0502020204020303" pitchFamily="34" charset="0"/>
              </a:rPr>
              <a:t>813.483.382 (Fontur vigencia </a:t>
            </a:r>
            <a:r>
              <a:rPr lang="es-CO" sz="1000" dirty="0" smtClean="0">
                <a:latin typeface="Futura Std Book" panose="020B0502020204020303" pitchFamily="34" charset="0"/>
              </a:rPr>
              <a:t>2014). Terminación</a:t>
            </a:r>
            <a:r>
              <a:rPr lang="es-CO" sz="1000" dirty="0">
                <a:latin typeface="Futura Std Book" panose="020B0502020204020303" pitchFamily="34" charset="0"/>
              </a:rPr>
              <a:t>: 9 de febrero de </a:t>
            </a:r>
            <a:r>
              <a:rPr lang="es-CO" sz="1000" dirty="0" smtClean="0">
                <a:latin typeface="Futura Std Book" panose="020B0502020204020303" pitchFamily="34" charset="0"/>
              </a:rPr>
              <a:t>2016.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err="1" smtClean="0">
                <a:latin typeface="Futura Std Book" panose="020B0502020204020303" pitchFamily="34" charset="0"/>
              </a:rPr>
              <a:t>finalizadi</a:t>
            </a:r>
            <a:r>
              <a:rPr lang="es-CO" sz="1000" dirty="0" smtClean="0">
                <a:latin typeface="Futura Std Book" panose="020B0502020204020303" pitchFamily="34" charset="0"/>
              </a:rPr>
              <a:t>(100%).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Diseños de la marina de Providencia (Fase I Área de </a:t>
            </a:r>
            <a:r>
              <a:rPr lang="es-CO" sz="1000" b="1" dirty="0" err="1">
                <a:latin typeface="Futura Std Book" panose="020B0502020204020303" pitchFamily="34" charset="0"/>
              </a:rPr>
              <a:t>Boyaje</a:t>
            </a:r>
            <a:r>
              <a:rPr lang="es-CO" sz="1000" b="1" dirty="0" smtClean="0">
                <a:latin typeface="Futura Std Book" panose="020B0502020204020303" pitchFamily="34" charset="0"/>
              </a:rPr>
              <a:t>):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$729.000.000 (Fontur vigencia 2013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27 de junio de 2018. </a:t>
            </a:r>
            <a:r>
              <a:rPr lang="es-CO" sz="1000" dirty="0" smtClean="0">
                <a:latin typeface="Futura Std Book" panose="020B0502020204020303" pitchFamily="34" charset="0"/>
              </a:rPr>
              <a:t>Estado</a:t>
            </a:r>
            <a:r>
              <a:rPr lang="es-CO" sz="1000" dirty="0">
                <a:latin typeface="Futura Std Book" panose="020B0502020204020303" pitchFamily="34" charset="0"/>
              </a:rPr>
              <a:t>: terminado (100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Estudio de vulnerabilidad estructural, evaluación patológica para la rehabilitación del Hotel </a:t>
            </a:r>
            <a:r>
              <a:rPr lang="es-CO" sz="1000" b="1" dirty="0" err="1">
                <a:latin typeface="Futura Std Book" panose="020B0502020204020303" pitchFamily="34" charset="0"/>
              </a:rPr>
              <a:t>Aury</a:t>
            </a:r>
            <a:r>
              <a:rPr lang="es-CO" sz="1000" b="1" dirty="0">
                <a:latin typeface="Futura Std Book" panose="020B0502020204020303" pitchFamily="34" charset="0"/>
              </a:rPr>
              <a:t> en </a:t>
            </a:r>
            <a:r>
              <a:rPr lang="es-CO" sz="1000" b="1" dirty="0" smtClean="0">
                <a:latin typeface="Futura Std Book" panose="020B0502020204020303" pitchFamily="34" charset="0"/>
              </a:rPr>
              <a:t>Providencia: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$55.000.000 (Fontur vigencia 2013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1 de septiembre de </a:t>
            </a:r>
            <a:r>
              <a:rPr lang="es-CO" sz="1000" dirty="0" smtClean="0">
                <a:latin typeface="Futura Std Book" panose="020B0502020204020303" pitchFamily="34" charset="0"/>
              </a:rPr>
              <a:t>2014. Estado</a:t>
            </a:r>
            <a:r>
              <a:rPr lang="es-CO" sz="1000" dirty="0">
                <a:latin typeface="Futura Std Book" panose="020B0502020204020303" pitchFamily="34" charset="0"/>
              </a:rPr>
              <a:t>: Liquidado 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Diseños del sendero peatonal al Pico – Providencia </a:t>
            </a:r>
            <a:r>
              <a:rPr lang="es-CO" sz="1000" dirty="0">
                <a:latin typeface="Futura Std Book" panose="020B0502020204020303" pitchFamily="34" charset="0"/>
              </a:rPr>
              <a:t>Valor: </a:t>
            </a:r>
            <a:r>
              <a:rPr lang="pt-BR" sz="1000" dirty="0">
                <a:latin typeface="Futura Std Book" panose="020B0502020204020303" pitchFamily="34" charset="0"/>
              </a:rPr>
              <a:t>$220.000.000 (Fontur </a:t>
            </a:r>
            <a:r>
              <a:rPr lang="pt-BR" sz="1000" dirty="0" err="1">
                <a:latin typeface="Futura Std Book" panose="020B0502020204020303" pitchFamily="34" charset="0"/>
              </a:rPr>
              <a:t>vigencia</a:t>
            </a:r>
            <a:r>
              <a:rPr lang="pt-BR" sz="1000" dirty="0">
                <a:latin typeface="Futura Std Book" panose="020B0502020204020303" pitchFamily="34" charset="0"/>
              </a:rPr>
              <a:t> </a:t>
            </a:r>
            <a:r>
              <a:rPr lang="pt-BR" sz="1000" dirty="0" smtClean="0">
                <a:latin typeface="Futura Std Book" panose="020B0502020204020303" pitchFamily="34" charset="0"/>
              </a:rPr>
              <a:t>2013). </a:t>
            </a:r>
            <a:r>
              <a:rPr lang="es-CO" sz="1000" dirty="0" smtClean="0">
                <a:latin typeface="Futura Std Book" panose="020B0502020204020303" pitchFamily="34" charset="0"/>
              </a:rPr>
              <a:t>Terminación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pt-BR" sz="1000" dirty="0">
                <a:latin typeface="Futura Std Book" panose="020B0502020204020303" pitchFamily="34" charset="0"/>
              </a:rPr>
              <a:t>17 de agosto de </a:t>
            </a:r>
            <a:r>
              <a:rPr lang="pt-BR" sz="1000" dirty="0" smtClean="0">
                <a:latin typeface="Futura Std Book" panose="020B0502020204020303" pitchFamily="34" charset="0"/>
              </a:rPr>
              <a:t>2013. </a:t>
            </a:r>
            <a:r>
              <a:rPr lang="es-CO" sz="1000" dirty="0" smtClean="0">
                <a:latin typeface="Futura Std Book" panose="020B0502020204020303" pitchFamily="34" charset="0"/>
              </a:rPr>
              <a:t>Estado</a:t>
            </a:r>
            <a:r>
              <a:rPr lang="es-CO" sz="1000" dirty="0">
                <a:latin typeface="Futura Std Book" panose="020B0502020204020303" pitchFamily="34" charset="0"/>
              </a:rPr>
              <a:t>: finalizado (100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Construcción del Spa de </a:t>
            </a:r>
            <a:r>
              <a:rPr lang="es-CO" sz="1000" b="1" dirty="0" smtClean="0">
                <a:latin typeface="Futura Std Book" panose="020B0502020204020303" pitchFamily="34" charset="0"/>
              </a:rPr>
              <a:t>Providencia: </a:t>
            </a:r>
            <a:r>
              <a:rPr lang="es-CO" sz="1000" dirty="0" smtClean="0">
                <a:latin typeface="Futura Std Book" panose="020B0502020204020303" pitchFamily="34" charset="0"/>
              </a:rPr>
              <a:t>Valor: $</a:t>
            </a:r>
            <a:r>
              <a:rPr lang="es-CO" sz="1000" dirty="0">
                <a:latin typeface="Futura Std Book" panose="020B0502020204020303" pitchFamily="34" charset="0"/>
              </a:rPr>
              <a:t>2.100.000.000 (Fontur vigencia 2011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14 de marzo de </a:t>
            </a:r>
            <a:r>
              <a:rPr lang="es-CO" sz="1000" dirty="0" smtClean="0">
                <a:latin typeface="Futura Std Book" panose="020B0502020204020303" pitchFamily="34" charset="0"/>
              </a:rPr>
              <a:t>2014.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finalizado (</a:t>
            </a:r>
            <a:r>
              <a:rPr lang="es-CO" sz="1000" dirty="0">
                <a:latin typeface="Futura Std Book" panose="020B0502020204020303" pitchFamily="34" charset="0"/>
              </a:rPr>
              <a:t>100%).</a:t>
            </a:r>
          </a:p>
          <a:p>
            <a:pPr lvl="0" algn="just"/>
            <a:r>
              <a:rPr lang="pt-BR" sz="1000" b="1" dirty="0" err="1" smtClean="0">
                <a:latin typeface="Futura Std Book" panose="020B0502020204020303" pitchFamily="34" charset="0"/>
              </a:rPr>
              <a:t>Suministro</a:t>
            </a:r>
            <a:r>
              <a:rPr lang="pt-BR" sz="1000" b="1" dirty="0" smtClean="0">
                <a:latin typeface="Futura Std Book" panose="020B0502020204020303" pitchFamily="34" charset="0"/>
              </a:rPr>
              <a:t> </a:t>
            </a:r>
            <a:r>
              <a:rPr lang="pt-BR" sz="1000" b="1" dirty="0" err="1">
                <a:latin typeface="Futura Std Book" panose="020B0502020204020303" pitchFamily="34" charset="0"/>
              </a:rPr>
              <a:t>cámaras</a:t>
            </a:r>
            <a:r>
              <a:rPr lang="pt-BR" sz="1000" b="1" dirty="0">
                <a:latin typeface="Futura Std Book" panose="020B0502020204020303" pitchFamily="34" charset="0"/>
              </a:rPr>
              <a:t> hiperbáricas de </a:t>
            </a:r>
            <a:r>
              <a:rPr lang="pt-BR" sz="1000" b="1" dirty="0" smtClean="0">
                <a:latin typeface="Futura Std Book" panose="020B0502020204020303" pitchFamily="34" charset="0"/>
              </a:rPr>
              <a:t>Providencia: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$316.181.000 (Fontur vigencia 2013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29 de mayo de </a:t>
            </a:r>
            <a:r>
              <a:rPr lang="es-CO" sz="1000" dirty="0" smtClean="0">
                <a:latin typeface="Futura Std Book" panose="020B0502020204020303" pitchFamily="34" charset="0"/>
              </a:rPr>
              <a:t>2015. Estado</a:t>
            </a:r>
            <a:r>
              <a:rPr lang="es-CO" sz="1000" dirty="0">
                <a:latin typeface="Futura Std Book" panose="020B0502020204020303" pitchFamily="34" charset="0"/>
              </a:rPr>
              <a:t>: finalizado(100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614246" y="764095"/>
            <a:ext cx="44414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dirty="0" smtClean="0">
                <a:latin typeface="Futura Std Book" panose="020B0502020204020303" pitchFamily="34" charset="0"/>
              </a:rPr>
              <a:t>Proyectos Aprobados Vigencias Anteriores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262680" y="1882058"/>
            <a:ext cx="1543078" cy="4270400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tabLst>
                <a:tab pos="180340" algn="l"/>
              </a:tabLst>
            </a:pPr>
            <a:r>
              <a:rPr 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Andrés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Suministro e instalación cámaras hiperbáricas de San Andrés - San </a:t>
            </a:r>
            <a:r>
              <a:rPr lang="es-CO" sz="1000" dirty="0" smtClean="0">
                <a:latin typeface="Futura Std Book" panose="020B0502020204020303" pitchFamily="34" charset="0"/>
              </a:rPr>
              <a:t>Valor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$316.181.000 (Fontur </a:t>
            </a:r>
            <a:r>
              <a:rPr lang="es-CO" sz="1000" dirty="0">
                <a:latin typeface="Futura Std Book" panose="020B0502020204020303" pitchFamily="34" charset="0"/>
              </a:rPr>
              <a:t>vigencia </a:t>
            </a:r>
            <a:r>
              <a:rPr lang="es-CO" sz="1000" dirty="0" smtClean="0">
                <a:latin typeface="Futura Std Book" panose="020B0502020204020303" pitchFamily="34" charset="0"/>
              </a:rPr>
              <a:t>2013). Terminación</a:t>
            </a:r>
            <a:r>
              <a:rPr lang="es-CO" sz="1000" dirty="0">
                <a:latin typeface="Futura Std Book" panose="020B0502020204020303" pitchFamily="34" charset="0"/>
              </a:rPr>
              <a:t>: 14 de mayo de </a:t>
            </a:r>
            <a:r>
              <a:rPr lang="es-CO" sz="1000" dirty="0" smtClean="0">
                <a:latin typeface="Futura Std Book" panose="020B0502020204020303" pitchFamily="34" charset="0"/>
              </a:rPr>
              <a:t>2015.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finalizado </a:t>
            </a:r>
            <a:r>
              <a:rPr lang="es-CO" sz="1000" dirty="0">
                <a:latin typeface="Futura Std Book" panose="020B0502020204020303" pitchFamily="34" charset="0"/>
              </a:rPr>
              <a:t>(100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Estudios y diseños técnicos para la ampliación del muelle de embarque de pasajeros El </a:t>
            </a:r>
            <a:r>
              <a:rPr lang="es-CO" sz="1000" b="1" dirty="0" err="1">
                <a:latin typeface="Futura Std Book" panose="020B0502020204020303" pitchFamily="34" charset="0"/>
              </a:rPr>
              <a:t>Cove</a:t>
            </a:r>
            <a:r>
              <a:rPr lang="es-CO" sz="1000" b="1" dirty="0">
                <a:latin typeface="Futura Std Book" panose="020B0502020204020303" pitchFamily="34" charset="0"/>
              </a:rPr>
              <a:t>, en la Isla de San Andrés </a:t>
            </a:r>
            <a:r>
              <a:rPr lang="es-CO" sz="1000" dirty="0">
                <a:latin typeface="Futura Std Book" panose="020B0502020204020303" pitchFamily="34" charset="0"/>
              </a:rPr>
              <a:t>Valor: $526.000.000 (Fontur $393.000.000 vigencia 2011; $40.000.000 vigencia 2012 y $93.000.000 vigencia 2013</a:t>
            </a:r>
            <a:r>
              <a:rPr lang="es-CO" sz="1000" dirty="0" smtClean="0">
                <a:latin typeface="Futura Std Book" panose="020B0502020204020303" pitchFamily="34" charset="0"/>
              </a:rPr>
              <a:t>). Terminación</a:t>
            </a:r>
            <a:r>
              <a:rPr lang="es-CO" sz="1000" dirty="0">
                <a:latin typeface="Futura Std Book" panose="020B0502020204020303" pitchFamily="34" charset="0"/>
              </a:rPr>
              <a:t>: 20 de abril de </a:t>
            </a:r>
            <a:r>
              <a:rPr lang="es-CO" sz="1000" dirty="0" smtClean="0">
                <a:latin typeface="Futura Std Book" panose="020B0502020204020303" pitchFamily="34" charset="0"/>
              </a:rPr>
              <a:t>2015. Estado</a:t>
            </a:r>
            <a:r>
              <a:rPr lang="es-CO" sz="1000" dirty="0">
                <a:latin typeface="Futura Std Book" panose="020B0502020204020303" pitchFamily="34" charset="0"/>
              </a:rPr>
              <a:t>: Liquidado (100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5474711" y="1085913"/>
            <a:ext cx="1161949" cy="257762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tabLst>
                <a:tab pos="180340" algn="l"/>
              </a:tabLst>
            </a:pPr>
            <a:r>
              <a:rPr lang="es-CO" sz="100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Santa Catalina</a:t>
            </a:r>
            <a:endParaRPr lang="es-CO" sz="10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Diseños y construcción de tres (3) embarcaderos en la Isla de Santa </a:t>
            </a:r>
            <a:r>
              <a:rPr lang="es-CO" sz="1000" b="1" dirty="0" smtClean="0">
                <a:latin typeface="Futura Std Book" panose="020B0502020204020303" pitchFamily="34" charset="0"/>
              </a:rPr>
              <a:t>Catalina: </a:t>
            </a:r>
            <a:r>
              <a:rPr lang="es-CO" sz="1000" dirty="0" smtClean="0">
                <a:latin typeface="Futura Std Book" panose="020B0502020204020303" pitchFamily="34" charset="0"/>
              </a:rPr>
              <a:t>Valor: </a:t>
            </a:r>
            <a:r>
              <a:rPr lang="pt-BR" sz="1000" dirty="0">
                <a:latin typeface="Futura Std Book" panose="020B0502020204020303" pitchFamily="34" charset="0"/>
              </a:rPr>
              <a:t>$332.590.000 (Fontur vigencia 2013</a:t>
            </a:r>
            <a:r>
              <a:rPr lang="pt-BR" sz="1000" dirty="0" smtClean="0">
                <a:latin typeface="Futura Std Book" panose="020B0502020204020303" pitchFamily="34" charset="0"/>
              </a:rPr>
              <a:t>). </a:t>
            </a:r>
            <a:r>
              <a:rPr lang="es-CO" sz="1000" dirty="0" smtClean="0">
                <a:latin typeface="Futura Std Book" panose="020B0502020204020303" pitchFamily="34" charset="0"/>
              </a:rPr>
              <a:t>Terminación</a:t>
            </a:r>
            <a:r>
              <a:rPr lang="es-CO" sz="1000" dirty="0">
                <a:latin typeface="Futura Std Book" panose="020B0502020204020303" pitchFamily="34" charset="0"/>
              </a:rPr>
              <a:t>: 29 de abril de </a:t>
            </a:r>
            <a:r>
              <a:rPr lang="es-CO" sz="1000" dirty="0" smtClean="0">
                <a:latin typeface="Futura Std Book" panose="020B0502020204020303" pitchFamily="34" charset="0"/>
              </a:rPr>
              <a:t>2016.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err="1" smtClean="0">
                <a:latin typeface="Futura Std Book" panose="020B0502020204020303" pitchFamily="34" charset="0"/>
              </a:rPr>
              <a:t>finlaizado</a:t>
            </a:r>
            <a:r>
              <a:rPr lang="es-CO" sz="1000" dirty="0" smtClean="0">
                <a:latin typeface="Futura Std Book" panose="020B0502020204020303" pitchFamily="34" charset="0"/>
              </a:rPr>
              <a:t> (100%)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39" y="2085909"/>
            <a:ext cx="3065633" cy="3862698"/>
          </a:xfrm>
          <a:prstGeom prst="rect">
            <a:avLst/>
          </a:prstGeom>
        </p:spPr>
      </p:pic>
      <p:cxnSp>
        <p:nvCxnSpPr>
          <p:cNvPr id="41" name="Conector angular 40"/>
          <p:cNvCxnSpPr>
            <a:stCxn id="28" idx="1"/>
          </p:cNvCxnSpPr>
          <p:nvPr/>
        </p:nvCxnSpPr>
        <p:spPr>
          <a:xfrm rot="10800000" flipV="1">
            <a:off x="4342601" y="2374727"/>
            <a:ext cx="1132110" cy="118101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3" name="Conector angular 52"/>
          <p:cNvCxnSpPr>
            <a:stCxn id="22" idx="0"/>
          </p:cNvCxnSpPr>
          <p:nvPr/>
        </p:nvCxnSpPr>
        <p:spPr>
          <a:xfrm rot="5400000" flipH="1" flipV="1">
            <a:off x="2250198" y="4592783"/>
            <a:ext cx="3204330" cy="833222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7" name="Conector angular 46"/>
          <p:cNvCxnSpPr>
            <a:stCxn id="29" idx="3"/>
          </p:cNvCxnSpPr>
          <p:nvPr/>
        </p:nvCxnSpPr>
        <p:spPr>
          <a:xfrm>
            <a:off x="1805758" y="4017258"/>
            <a:ext cx="861242" cy="378356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12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/>
        </p:nvSpPr>
        <p:spPr>
          <a:xfrm>
            <a:off x="2345180" y="512816"/>
            <a:ext cx="27881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dirty="0" smtClean="0">
                <a:latin typeface="Futura Std Book" panose="020B0502020204020303" pitchFamily="34" charset="0"/>
              </a:rPr>
              <a:t>Proyectos Aprobados 2018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95" y="52335"/>
            <a:ext cx="1612674" cy="34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CuadroTexto 32"/>
          <p:cNvSpPr txBox="1"/>
          <p:nvPr/>
        </p:nvSpPr>
        <p:spPr>
          <a:xfrm>
            <a:off x="4342601" y="212052"/>
            <a:ext cx="11012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21nov2018</a:t>
            </a:r>
            <a:endParaRPr lang="en-US" sz="1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4546318" y="281148"/>
            <a:ext cx="9766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latin typeface="Futura Std Book" panose="020B0502020204020303" pitchFamily="34" charset="0"/>
              </a:rPr>
              <a:t>23 ene 2019</a:t>
            </a:r>
            <a:endParaRPr lang="en-US" sz="1000" dirty="0">
              <a:latin typeface="Futura Std Book" panose="020B0502020204020303" pitchFamily="34" charset="0"/>
            </a:endParaRPr>
          </a:p>
        </p:txBody>
      </p:sp>
      <p:pic>
        <p:nvPicPr>
          <p:cNvPr id="35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324" y="108604"/>
            <a:ext cx="1466453" cy="31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ítulo 2"/>
          <p:cNvSpPr txBox="1">
            <a:spLocks/>
          </p:cNvSpPr>
          <p:nvPr/>
        </p:nvSpPr>
        <p:spPr>
          <a:xfrm>
            <a:off x="-76387" y="26672"/>
            <a:ext cx="4843135" cy="34939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Promoción y Mercadeo Turístico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34861" y="2449719"/>
            <a:ext cx="6742607" cy="1148007"/>
          </a:xfrm>
          <a:prstGeom prst="rect">
            <a:avLst/>
          </a:prstGeom>
          <a:solidFill>
            <a:schemeClr val="bg1"/>
          </a:solidFill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lvl="0" algn="just">
              <a:spcAft>
                <a:spcPts val="0"/>
              </a:spcAft>
              <a:buClr>
                <a:srgbClr val="6CB33F"/>
              </a:buClr>
              <a:tabLst>
                <a:tab pos="457200" algn="l"/>
              </a:tabLst>
            </a:pPr>
            <a:r>
              <a:rPr lang="es-CO" sz="980" b="1" dirty="0">
                <a:latin typeface="Futura Std Book" panose="020B0502020204020303" pitchFamily="34" charset="0"/>
              </a:rPr>
              <a:t>FNTP-129-2018 Participación en la XXXVIII Vitrina Turística de </a:t>
            </a:r>
            <a:r>
              <a:rPr lang="es-CO" sz="980" b="1" dirty="0" err="1">
                <a:latin typeface="Futura Std Book" panose="020B0502020204020303" pitchFamily="34" charset="0"/>
              </a:rPr>
              <a:t>Anato</a:t>
            </a:r>
            <a:r>
              <a:rPr lang="es-CO" sz="980" b="1" dirty="0">
                <a:latin typeface="Futura Std Book" panose="020B0502020204020303" pitchFamily="34" charset="0"/>
              </a:rPr>
              <a:t> 2019 de los departamentos de Valle del Cauca, Tolima, Sucre, Santander, San Andrés, Providencia y Santa Catalina, Risaralda, Quindío, Norte de Santander, Nariño, Meta, Magdalena, La Guajira, Huila, Cundinamarca, Córdoba, Cesar, Cauca, Casanare, Caldas, Boyacá, Bolívar, Bogotá, Arauca, Atlántico y Antioquia: </a:t>
            </a:r>
            <a:r>
              <a:rPr lang="es-ES" sz="980" dirty="0" smtClean="0">
                <a:latin typeface="Futura Std Book" panose="020B0502020204020303" pitchFamily="34" charset="0"/>
              </a:rPr>
              <a:t>i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nversión San Andrés $95.310.432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(total proyecto $</a:t>
            </a:r>
            <a:r>
              <a:rPr lang="es-CO" sz="980" dirty="0">
                <a:latin typeface="Futura Std Book" panose="020B0502020204020303" pitchFamily="34" charset="0"/>
              </a:rPr>
              <a:t>3.194.885.106; </a:t>
            </a:r>
            <a:r>
              <a:rPr lang="es-CO" sz="980" dirty="0" err="1">
                <a:latin typeface="Futura Std Book" panose="020B0502020204020303" pitchFamily="34" charset="0"/>
              </a:rPr>
              <a:t>Fontur</a:t>
            </a:r>
            <a:r>
              <a:rPr lang="es-CO" sz="980" dirty="0">
                <a:latin typeface="Futura Std Book" panose="020B0502020204020303" pitchFamily="34" charset="0"/>
              </a:rPr>
              <a:t> $1.597.442.553; </a:t>
            </a:r>
            <a:r>
              <a:rPr lang="es-CO" sz="980" dirty="0" smtClean="0">
                <a:latin typeface="Futura Std Book" panose="020B0502020204020303" pitchFamily="34" charset="0"/>
              </a:rPr>
              <a:t>contrapartida </a:t>
            </a:r>
            <a:r>
              <a:rPr lang="es-CO" sz="980" dirty="0">
                <a:latin typeface="Futura Std Book" panose="020B0502020204020303" pitchFamily="34" charset="0"/>
              </a:rPr>
              <a:t>del departamento </a:t>
            </a:r>
            <a:r>
              <a:rPr lang="es-CO" sz="980" dirty="0" smtClean="0">
                <a:latin typeface="Futura Std Book" panose="020B0502020204020303" pitchFamily="34" charset="0"/>
              </a:rPr>
              <a:t>$95.310.432)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.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Proponente: </a:t>
            </a:r>
            <a:r>
              <a:rPr lang="es-ES" sz="980" dirty="0" err="1">
                <a:latin typeface="Futura Std Book" panose="020B0502020204020303" pitchFamily="34" charset="0"/>
                <a:ea typeface="Calibri" panose="020F0502020204030204" pitchFamily="34" charset="0"/>
              </a:rPr>
              <a:t>MinCIT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. Corresponde a arrendamiento de área de 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144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metros cuadrados para un stand en </a:t>
            </a:r>
            <a:r>
              <a:rPr lang="es-ES" sz="980" dirty="0" err="1">
                <a:latin typeface="Futura Std Book" panose="020B0502020204020303" pitchFamily="34" charset="0"/>
                <a:ea typeface="Calibri" panose="020F0502020204030204" pitchFamily="34" charset="0"/>
              </a:rPr>
              <a:t>Corferias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. Fecha del evento del 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27feb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al 01mar2019. 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Contratado (0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%). </a:t>
            </a:r>
            <a:endParaRPr lang="es-CO" sz="980" dirty="0">
              <a:latin typeface="Futura Std Book" panose="020B0502020204020303" pitchFamily="34" charset="0"/>
              <a:ea typeface="Calibri" panose="020F050202020403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4861" y="3655075"/>
            <a:ext cx="6742605" cy="1015663"/>
          </a:xfrm>
          <a:prstGeom prst="rect">
            <a:avLst/>
          </a:prstGeom>
          <a:noFill/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lvl="0" algn="just">
              <a:tabLst>
                <a:tab pos="135728" algn="l"/>
              </a:tabLst>
            </a:pPr>
            <a:r>
              <a:rPr lang="es-CO" sz="980" b="1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</a:rPr>
              <a:t>FNTP-170-2018 </a:t>
            </a:r>
            <a:r>
              <a:rPr lang="es-CO" sz="980" b="1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</a:rPr>
              <a:t>Promoción de Providencia y Santa Catalina en diferentes ciudades del país, producción y distribución de material promocional del destino y segunda fase de plan de medios: </a:t>
            </a:r>
            <a:r>
              <a:rPr lang="es-ES" sz="98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s-ES" altLang="es-CO" sz="98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nversión </a:t>
            </a:r>
            <a:r>
              <a:rPr lang="es-ES" altLang="es-CO" sz="98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 Andrés $204.888.225 </a:t>
            </a:r>
            <a:r>
              <a:rPr lang="es-ES" sz="98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(total proyecto $254.888.225; </a:t>
            </a:r>
            <a:r>
              <a:rPr lang="es-ES" sz="980" dirty="0">
                <a:solidFill>
                  <a:prstClr val="black"/>
                </a:solidFill>
                <a:latin typeface="Futura Std Book" panose="020B0502020204020303" pitchFamily="34" charset="0"/>
              </a:rPr>
              <a:t>contrapartida </a:t>
            </a:r>
            <a:r>
              <a:rPr lang="es-ES" sz="98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$50.000.000</a:t>
            </a:r>
            <a:r>
              <a:rPr lang="es-ES" sz="980" dirty="0">
                <a:solidFill>
                  <a:prstClr val="black"/>
                </a:solidFill>
                <a:latin typeface="Futura Std Book" panose="020B0502020204020303" pitchFamily="34" charset="0"/>
              </a:rPr>
              <a:t>)</a:t>
            </a:r>
            <a:r>
              <a:rPr lang="es-ES" altLang="es-CO" sz="98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Proponente: </a:t>
            </a:r>
            <a:r>
              <a:rPr lang="es-CO" altLang="es-CO" sz="98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Alcaldía municipal de providencia y santa catalina islas</a:t>
            </a:r>
            <a:r>
              <a:rPr lang="es-ES" altLang="es-CO" sz="98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ES" altLang="es-CO" sz="98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 a </a:t>
            </a:r>
            <a:r>
              <a:rPr lang="es-ES" altLang="es-CO" sz="98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promoción d</a:t>
            </a:r>
            <a:r>
              <a:rPr lang="es-CO" sz="98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el </a:t>
            </a:r>
            <a:r>
              <a:rPr lang="es-CO" sz="980" dirty="0">
                <a:solidFill>
                  <a:prstClr val="black"/>
                </a:solidFill>
                <a:latin typeface="Futura Std Book" panose="020B0502020204020303" pitchFamily="34" charset="0"/>
              </a:rPr>
              <a:t>destino Old Providence y Santa Catalina Islas, por medio de misiones turísticas nacionales, producción y distribución de material promocional del destino y segunda fase del plan de </a:t>
            </a:r>
            <a:r>
              <a:rPr lang="es-CO" sz="980" dirty="0" smtClean="0">
                <a:latin typeface="Futura Std Book" panose="020B0502020204020303" pitchFamily="34" charset="0"/>
              </a:rPr>
              <a:t>medios</a:t>
            </a:r>
            <a:r>
              <a:rPr lang="es-CO" sz="98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.</a:t>
            </a:r>
            <a:r>
              <a:rPr lang="es-ES" sz="98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 </a:t>
            </a:r>
            <a:r>
              <a:rPr lang="es-ES" alt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A</a:t>
            </a:r>
            <a:r>
              <a:rPr lang="es-ES" alt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probado </a:t>
            </a:r>
            <a:r>
              <a:rPr lang="es-ES" alt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(0%).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3499139" y="801827"/>
            <a:ext cx="3278327" cy="1600438"/>
          </a:xfrm>
          <a:prstGeom prst="rect">
            <a:avLst/>
          </a:prstGeom>
          <a:noFill/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6CB33F"/>
              </a:buClr>
            </a:pPr>
            <a:r>
              <a:rPr lang="es-CO" sz="98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FNTP-211-2017 Promoción del destino en el marco del re posicionamiento de la marca  La divina providencia y la histórica Santa Catalina islas: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inversión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Andrés $240.000.000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(Total del proyecto $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300.000.000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Contrapartida $60.000.000). Proponente: Alcaldía municipal de Providencia y Santa Catalina Islas. Corresponde a plan de medios en Tv Cable, Pantallas de aviones, aeropuertos y plan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que finalizó en agostó de 2018. 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Estado: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Finalizado (100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%).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1619704" y="4674925"/>
            <a:ext cx="3879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b="1" dirty="0" smtClean="0">
                <a:latin typeface="Futura Std Book" panose="020B0502020204020303" pitchFamily="34" charset="0"/>
              </a:rPr>
              <a:t>Proyectos Aprobados Vigencias Anteriores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4862" y="4908446"/>
            <a:ext cx="6746948" cy="1169551"/>
          </a:xfrm>
          <a:prstGeom prst="rect">
            <a:avLst/>
          </a:prstGeom>
          <a:noFill/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lvl="0" algn="just">
              <a:buClr>
                <a:srgbClr val="6CB33F"/>
              </a:buClr>
            </a:pPr>
            <a:r>
              <a:rPr lang="es-CO" sz="980" b="1" dirty="0">
                <a:latin typeface="Futura Std Book" panose="020B0502020204020303" pitchFamily="34" charset="0"/>
              </a:rPr>
              <a:t>FNTP-186-2017 Participación en la XXXVII Vitrina Turística de </a:t>
            </a:r>
            <a:r>
              <a:rPr lang="es-CO" sz="980" b="1" dirty="0" err="1">
                <a:latin typeface="Futura Std Book" panose="020B0502020204020303" pitchFamily="34" charset="0"/>
              </a:rPr>
              <a:t>Anato</a:t>
            </a:r>
            <a:r>
              <a:rPr lang="es-CO" sz="980" b="1" dirty="0">
                <a:latin typeface="Futura Std Book" panose="020B0502020204020303" pitchFamily="34" charset="0"/>
              </a:rPr>
              <a:t> 2018 de los departamentos de Valle del Cauca, Tolima, Sucre, Santander, San Andrés, Providencia y Santa Catalina, Risaralda, Quindío, Norte de Santander, Nariño, Meta, Magdalena, La Guajira, Huila, Cundinamarca, Córdoba, Cesar, Cauca, Casanare, Caldas, Boyacá, Bolívar, Bogotá, Arauca, Atlántico y Antioquia: </a:t>
            </a:r>
            <a:r>
              <a:rPr lang="es-CO" sz="980" dirty="0" smtClean="0">
                <a:latin typeface="Futura Std Book" panose="020B0502020204020303" pitchFamily="34" charset="0"/>
              </a:rPr>
              <a:t>inversión </a:t>
            </a:r>
            <a:r>
              <a:rPr lang="es-CO" sz="980" dirty="0" smtClean="0">
                <a:latin typeface="Futura Std Book" panose="020B0502020204020303" pitchFamily="34" charset="0"/>
                <a:cs typeface="Times New Roman" panose="02020603050405020304" pitchFamily="18" charset="0"/>
              </a:rPr>
              <a:t>San Andrés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$95.310.432 </a:t>
            </a:r>
            <a:r>
              <a:rPr lang="es-CO" sz="980" dirty="0" smtClean="0">
                <a:latin typeface="Futura Std Book" panose="020B0502020204020303" pitchFamily="34" charset="0"/>
              </a:rPr>
              <a:t>(</a:t>
            </a:r>
            <a:r>
              <a:rPr lang="es-CO" sz="980" dirty="0">
                <a:latin typeface="Futura Std Book" panose="020B0502020204020303" pitchFamily="34" charset="0"/>
              </a:rPr>
              <a:t>total proyecto $3.047.286.312; </a:t>
            </a:r>
            <a:r>
              <a:rPr lang="es-CO" sz="980" dirty="0" err="1">
                <a:latin typeface="Futura Std Book" panose="020B0502020204020303" pitchFamily="34" charset="0"/>
              </a:rPr>
              <a:t>Fontur</a:t>
            </a:r>
            <a:r>
              <a:rPr lang="es-CO" sz="980" dirty="0">
                <a:latin typeface="Futura Std Book" panose="020B0502020204020303" pitchFamily="34" charset="0"/>
              </a:rPr>
              <a:t> $</a:t>
            </a:r>
            <a:r>
              <a:rPr lang="es-CO" sz="980" dirty="0" smtClean="0">
                <a:latin typeface="Futura Std Book" panose="020B0502020204020303" pitchFamily="34" charset="0"/>
              </a:rPr>
              <a:t>1.523.643.156, contrapartida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$1.523.643.156 </a:t>
            </a:r>
            <a:r>
              <a:rPr lang="es-CO" sz="980" dirty="0" smtClean="0">
                <a:latin typeface="Futura Std Book" panose="020B0502020204020303" pitchFamily="34" charset="0"/>
              </a:rPr>
              <a:t>). </a:t>
            </a:r>
            <a:r>
              <a:rPr lang="es-CO" sz="980" dirty="0">
                <a:latin typeface="Futura Std Book" panose="020B0502020204020303" pitchFamily="34" charset="0"/>
              </a:rPr>
              <a:t>Proponente: </a:t>
            </a:r>
            <a:r>
              <a:rPr lang="es-CO" sz="980" dirty="0" err="1">
                <a:latin typeface="Futura Std Book" panose="020B0502020204020303" pitchFamily="34" charset="0"/>
              </a:rPr>
              <a:t>MinCIT</a:t>
            </a:r>
            <a:r>
              <a:rPr lang="es-CO" sz="980" dirty="0">
                <a:latin typeface="Futura Std Book" panose="020B0502020204020303" pitchFamily="34" charset="0"/>
              </a:rPr>
              <a:t>.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Corresponde a arrendamiento de área de 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300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metros cuadrados para un stand en </a:t>
            </a:r>
            <a:r>
              <a:rPr lang="es-ES" sz="980" dirty="0" err="1">
                <a:latin typeface="Futura Std Book" panose="020B0502020204020303" pitchFamily="34" charset="0"/>
                <a:ea typeface="Calibri" panose="020F0502020204030204" pitchFamily="34" charset="0"/>
              </a:rPr>
              <a:t>Corferias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. Fecha del evento del 21 al 23 feb2018</a:t>
            </a:r>
            <a:r>
              <a:rPr lang="es-CO" sz="980" dirty="0">
                <a:latin typeface="Futura Std Book" panose="020B0502020204020303" pitchFamily="34" charset="0"/>
              </a:rPr>
              <a:t>. Terminado (</a:t>
            </a:r>
            <a:r>
              <a:rPr lang="es-MX" sz="980" dirty="0">
                <a:latin typeface="Futura Std Book" panose="020B0502020204020303" pitchFamily="34" charset="0"/>
              </a:rPr>
              <a:t>100%).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40943" y="6127204"/>
            <a:ext cx="6757834" cy="1015663"/>
          </a:xfrm>
          <a:prstGeom prst="rect">
            <a:avLst/>
          </a:prstGeom>
          <a:noFill/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lvl="0" algn="just">
              <a:buClr>
                <a:srgbClr val="6CB33F"/>
              </a:buClr>
            </a:pPr>
            <a:r>
              <a:rPr lang="es-CO" sz="980" b="1" dirty="0" smtClean="0">
                <a:latin typeface="Futura Std Book" panose="020B0502020204020303" pitchFamily="34" charset="0"/>
              </a:rPr>
              <a:t>FNTP-128-2016 </a:t>
            </a:r>
            <a:r>
              <a:rPr lang="es-CO" sz="980" b="1" dirty="0">
                <a:latin typeface="Futura Std Book" panose="020B0502020204020303" pitchFamily="34" charset="0"/>
              </a:rPr>
              <a:t>Participación de los departamentos de Antioquia, Atlántico, Bolívar, </a:t>
            </a:r>
            <a:r>
              <a:rPr lang="es-CO" sz="980" b="1" dirty="0" smtClean="0">
                <a:latin typeface="Futura Std Book" panose="020B0502020204020303" pitchFamily="34" charset="0"/>
              </a:rPr>
              <a:t>Bogotá, Boyacá, Caldas, Cauca, Cesar, Córdoba</a:t>
            </a:r>
            <a:r>
              <a:rPr lang="es-CO" sz="980" b="1" dirty="0">
                <a:latin typeface="Futura Std Book" panose="020B0502020204020303" pitchFamily="34" charset="0"/>
              </a:rPr>
              <a:t>, </a:t>
            </a:r>
            <a:r>
              <a:rPr lang="es-CO" sz="980" b="1" dirty="0" smtClean="0">
                <a:latin typeface="Futura Std Book" panose="020B0502020204020303" pitchFamily="34" charset="0"/>
              </a:rPr>
              <a:t>Cundinamarca, Huila</a:t>
            </a:r>
            <a:r>
              <a:rPr lang="es-CO" sz="980" b="1" dirty="0">
                <a:latin typeface="Futura Std Book" panose="020B0502020204020303" pitchFamily="34" charset="0"/>
              </a:rPr>
              <a:t>, Magdalena, Meta, Nariño, </a:t>
            </a:r>
            <a:r>
              <a:rPr lang="es-CO" sz="980" b="1" dirty="0" smtClean="0">
                <a:latin typeface="Futura Std Book" panose="020B0502020204020303" pitchFamily="34" charset="0"/>
              </a:rPr>
              <a:t>Quindío, Risaralda, San </a:t>
            </a:r>
            <a:r>
              <a:rPr lang="es-CO" sz="980" b="1" dirty="0">
                <a:latin typeface="Futura Std Book" panose="020B0502020204020303" pitchFamily="34" charset="0"/>
              </a:rPr>
              <a:t>Andrés, Santander, Sucre, Tolima y Valle del Cauca en la Vitrina Turística de Anato 2017: </a:t>
            </a:r>
            <a:r>
              <a:rPr lang="es-CO" sz="980" dirty="0" smtClean="0">
                <a:latin typeface="Futura Std Book" panose="020B0502020204020303" pitchFamily="34" charset="0"/>
              </a:rPr>
              <a:t>inversión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Andrés </a:t>
            </a:r>
            <a:r>
              <a:rPr lang="es-CO" sz="980" dirty="0" smtClean="0">
                <a:latin typeface="Futura Std Book" panose="020B0502020204020303" pitchFamily="34" charset="0"/>
              </a:rPr>
              <a:t>$66.808.361 </a:t>
            </a:r>
            <a:r>
              <a:rPr lang="es-CO" sz="980" dirty="0">
                <a:latin typeface="Futura Std Book" panose="020B0502020204020303" pitchFamily="34" charset="0"/>
              </a:rPr>
              <a:t>(</a:t>
            </a:r>
            <a:r>
              <a:rPr lang="es-CO" sz="980" dirty="0" smtClean="0">
                <a:latin typeface="Futura Std Book" panose="020B0502020204020303" pitchFamily="34" charset="0"/>
              </a:rPr>
              <a:t>total </a:t>
            </a:r>
            <a:r>
              <a:rPr lang="es-CO" sz="980" dirty="0">
                <a:latin typeface="Futura Std Book" panose="020B0502020204020303" pitchFamily="34" charset="0"/>
              </a:rPr>
              <a:t>proyecto $</a:t>
            </a:r>
            <a:r>
              <a:rPr lang="es-CO" sz="980" dirty="0" smtClean="0">
                <a:latin typeface="Futura Std Book" panose="020B0502020204020303" pitchFamily="34" charset="0"/>
              </a:rPr>
              <a:t>2.726.152.308; Fontur: $ 1.363.076.154; contrapartida $66.808.361). Proponente: MinCIT. 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Corresponde a arrendamiento de área de 108 metros cuadrados para </a:t>
            </a:r>
            <a:r>
              <a:rPr lang="es-ES" sz="980" dirty="0">
                <a:latin typeface="Futura Std Book" panose="020B0502020204020303" pitchFamily="34" charset="0"/>
                <a:ea typeface="Calibri" panose="020F0502020204030204" pitchFamily="34" charset="0"/>
              </a:rPr>
              <a:t>1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 stand en </a:t>
            </a:r>
            <a:r>
              <a:rPr lang="es-ES" sz="980" dirty="0" err="1" smtClean="0">
                <a:latin typeface="Futura Std Book" panose="020B0502020204020303" pitchFamily="34" charset="0"/>
                <a:ea typeface="Calibri" panose="020F0502020204030204" pitchFamily="34" charset="0"/>
              </a:rPr>
              <a:t>Corferias</a:t>
            </a:r>
            <a:r>
              <a:rPr lang="es-ES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. Fecha del evento del 01-03 mar2017</a:t>
            </a:r>
            <a:r>
              <a:rPr lang="es-CO" sz="980" dirty="0" smtClean="0">
                <a:latin typeface="Futura Std Book" panose="020B0502020204020303" pitchFamily="34" charset="0"/>
              </a:rPr>
              <a:t>. Terminado (</a:t>
            </a:r>
            <a:r>
              <a:rPr lang="es-MX" sz="980" dirty="0" smtClean="0">
                <a:latin typeface="Futura Std Book" panose="020B0502020204020303" pitchFamily="34" charset="0"/>
              </a:rPr>
              <a:t>100%).</a:t>
            </a:r>
            <a:endParaRPr lang="es-CO" sz="980" dirty="0">
              <a:latin typeface="Futura Std Book" panose="020B0502020204020303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4861" y="7209870"/>
            <a:ext cx="6736075" cy="544765"/>
          </a:xfrm>
          <a:prstGeom prst="rect">
            <a:avLst/>
          </a:prstGeom>
          <a:noFill/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lvl="0" algn="just">
              <a:buClr>
                <a:srgbClr val="6CB33F"/>
              </a:buClr>
            </a:pPr>
            <a:r>
              <a:rPr lang="es-CO" sz="980" b="1" dirty="0" smtClean="0">
                <a:latin typeface="Futura Std Book" panose="020B0502020204020303" pitchFamily="34" charset="0"/>
              </a:rPr>
              <a:t>FNTP-197-2015 </a:t>
            </a:r>
            <a:r>
              <a:rPr lang="es-CO" sz="980" b="1" dirty="0">
                <a:latin typeface="Futura Std Book" panose="020B0502020204020303" pitchFamily="34" charset="0"/>
              </a:rPr>
              <a:t>Promoción de las posadas nativas de San Andrés y </a:t>
            </a:r>
            <a:r>
              <a:rPr lang="es-CO" sz="980" b="1" dirty="0" smtClean="0">
                <a:latin typeface="Futura Std Book" panose="020B0502020204020303" pitchFamily="34" charset="0"/>
              </a:rPr>
              <a:t>Providencia: </a:t>
            </a:r>
            <a:r>
              <a:rPr lang="es-CO" sz="980" dirty="0" smtClean="0">
                <a:latin typeface="Futura Std Book" panose="020B0502020204020303" pitchFamily="34" charset="0"/>
              </a:rPr>
              <a:t>inversión </a:t>
            </a:r>
            <a:r>
              <a:rPr lang="es-CO" sz="980" dirty="0" smtClean="0">
                <a:latin typeface="Futura Std Book" panose="020B0502020204020303" pitchFamily="34" charset="0"/>
                <a:cs typeface="Times New Roman" panose="02020603050405020304" pitchFamily="18" charset="0"/>
              </a:rPr>
              <a:t>San Andrés </a:t>
            </a:r>
            <a:r>
              <a:rPr lang="es-CO" sz="980" dirty="0" smtClean="0">
                <a:latin typeface="Futura Std Book" panose="020B0502020204020303" pitchFamily="34" charset="0"/>
              </a:rPr>
              <a:t>$199.660.000 (total proyecto $199.660.000). Proponente: </a:t>
            </a:r>
            <a:r>
              <a:rPr lang="es-CO" sz="980" dirty="0" err="1" smtClean="0">
                <a:latin typeface="Futura Std Book" panose="020B0502020204020303" pitchFamily="34" charset="0"/>
              </a:rPr>
              <a:t>MinComercio</a:t>
            </a:r>
            <a:r>
              <a:rPr lang="es-CO" sz="980" dirty="0" smtClean="0">
                <a:latin typeface="Futura Std Book" panose="020B0502020204020303" pitchFamily="34" charset="0"/>
              </a:rPr>
              <a:t>.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Contempla la realización de videos promocionales, guías turísticas, folletos y la actualización de la web promocional de las posadas</a:t>
            </a:r>
            <a:r>
              <a:rPr lang="es-CO" sz="980" dirty="0" smtClean="0">
                <a:latin typeface="Futura Std Book" panose="020B0502020204020303" pitchFamily="34" charset="0"/>
              </a:rPr>
              <a:t>. En ejecución (</a:t>
            </a:r>
            <a:r>
              <a:rPr lang="es-MX" sz="980" dirty="0" smtClean="0">
                <a:latin typeface="Futura Std Book" panose="020B0502020204020303" pitchFamily="34" charset="0"/>
              </a:rPr>
              <a:t>90%).</a:t>
            </a:r>
            <a:endParaRPr lang="es-CO" sz="980" dirty="0">
              <a:latin typeface="Futura Std Book" panose="020B0502020204020303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77685" y="1714802"/>
            <a:ext cx="2622884" cy="5734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Nevado </a:t>
            </a:r>
            <a:r>
              <a:rPr lang="it-IT" sz="900" dirty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Ruiz_Tolima </a:t>
            </a:r>
            <a:endParaRPr lang="it-IT" sz="900" dirty="0" smtClean="0">
              <a:solidFill>
                <a:schemeClr val="bg1"/>
              </a:solidFill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O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es-CO" sz="900" dirty="0" smtClean="0">
                <a:solidFill>
                  <a:schemeClr val="bg1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900" dirty="0" smtClean="0">
                <a:solidFill>
                  <a:schemeClr val="bg1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Jorge Alberto Vega Rivera</a:t>
            </a:r>
            <a:endParaRPr lang="es-MX" sz="1100" dirty="0">
              <a:solidFill>
                <a:schemeClr val="bg1"/>
              </a:solidFill>
              <a:effectLst/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3" y="794002"/>
            <a:ext cx="3296554" cy="1598367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>
            <a:off x="-16182" y="1902133"/>
            <a:ext cx="3118191" cy="5132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MX" sz="800" dirty="0" smtClean="0">
                <a:latin typeface="Futura Std Book" panose="020B0502020204020303" pitchFamily="34" charset="0"/>
              </a:rPr>
              <a:t>San </a:t>
            </a:r>
            <a:r>
              <a:rPr lang="es-MX" sz="800" dirty="0">
                <a:latin typeface="Futura Std Book" panose="020B0502020204020303" pitchFamily="34" charset="0"/>
              </a:rPr>
              <a:t>Andrés </a:t>
            </a:r>
            <a:r>
              <a:rPr lang="es-MX" sz="800" dirty="0" err="1" smtClean="0">
                <a:latin typeface="Futura Std Book" panose="020B0502020204020303" pitchFamily="34" charset="0"/>
              </a:rPr>
              <a:t>Jonny</a:t>
            </a:r>
            <a:r>
              <a:rPr lang="es-MX" sz="800" dirty="0" smtClean="0">
                <a:latin typeface="Futura Std Book" panose="020B0502020204020303" pitchFamily="34" charset="0"/>
              </a:rPr>
              <a:t> Cay</a:t>
            </a:r>
            <a:r>
              <a:rPr lang="es-MX" sz="800" dirty="0">
                <a:latin typeface="Futura Std Book" panose="020B0502020204020303" pitchFamily="34" charset="0"/>
              </a:rPr>
              <a:t>, San Andrés </a:t>
            </a:r>
            <a:r>
              <a:rPr lang="es-MX" sz="800" dirty="0" smtClean="0">
                <a:latin typeface="Futura Std Book" panose="020B0502020204020303" pitchFamily="34" charset="0"/>
              </a:rPr>
              <a:t>Providencia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MX" sz="800" dirty="0" smtClean="0">
                <a:latin typeface="Futura Std Book" panose="020B0502020204020303" pitchFamily="34" charset="0"/>
              </a:rPr>
              <a:t>Autor: Diego </a:t>
            </a:r>
            <a:r>
              <a:rPr lang="es-MX" sz="800" dirty="0">
                <a:latin typeface="Futura Std Book" panose="020B0502020204020303" pitchFamily="34" charset="0"/>
              </a:rPr>
              <a:t>Andrés Restrepo Gaviria </a:t>
            </a:r>
            <a:r>
              <a:rPr lang="es-MX" sz="800" dirty="0" smtClean="0">
                <a:latin typeface="Futura Std Book" panose="020B0502020204020303" pitchFamily="34" charset="0"/>
              </a:rPr>
              <a:t> </a:t>
            </a:r>
            <a:endParaRPr lang="es-MX" sz="800" dirty="0">
              <a:solidFill>
                <a:schemeClr val="bg1"/>
              </a:solidFill>
              <a:effectLst/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551146" y="7742458"/>
            <a:ext cx="58959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 smtClean="0">
                <a:latin typeface="Futura Std Book" panose="020B0502020204020303" pitchFamily="34" charset="0"/>
              </a:rPr>
              <a:t>Proyectos en Proceso de Formulación y Evaluación</a:t>
            </a:r>
            <a:endParaRPr lang="es-CO" sz="1200" b="1" dirty="0">
              <a:latin typeface="Futura Std Book" panose="020B0502020204020303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4861" y="7976503"/>
            <a:ext cx="6763916" cy="1151084"/>
          </a:xfrm>
          <a:prstGeom prst="rect">
            <a:avLst/>
          </a:prstGeom>
          <a:noFill/>
          <a:ln>
            <a:solidFill>
              <a:srgbClr val="6CB33F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6CB33F"/>
              </a:buClr>
            </a:pPr>
            <a:r>
              <a:rPr lang="es-CO" sz="98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FNTP-093-2018 Consolidación del Centro de Información Turística de Colombia-</a:t>
            </a:r>
            <a:r>
              <a:rPr lang="es-CO" sz="980" b="1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Citur</a:t>
            </a:r>
            <a:r>
              <a:rPr lang="es-CO" sz="98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mediante la creación e integración del Sistema de Información Turística Regional San Andrés-</a:t>
            </a:r>
            <a:r>
              <a:rPr lang="es-CO" sz="980" b="1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Situr</a:t>
            </a:r>
            <a:r>
              <a:rPr lang="es-CO" sz="98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San </a:t>
            </a:r>
            <a:r>
              <a:rPr lang="es-CO" sz="98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Andrés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inversión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Andrés $405.404.500 (Total del proyecto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$810.956.500;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Contrapartida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$405.552.000). 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Proponente: </a:t>
            </a:r>
            <a:r>
              <a:rPr lang="es-CO" sz="1000" dirty="0">
                <a:latin typeface="Futura Std Book" panose="020B0502020204020303" pitchFamily="34" charset="0"/>
              </a:rPr>
              <a:t>Gobernación de San Andrés providencia y Santa Catalina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Corresponde a 6 mediciones de: turismo receptor; interno y emisor; empleo; formalidad y turismo sostenible; desarrollo de web del </a:t>
            </a:r>
            <a:r>
              <a:rPr lang="es-CO" sz="980" dirty="0" err="1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Situr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El proyecto fue aplazado en Comité Directivo del 18 de septiembre de 2018, hasta tanto el Viceministro se reúna con el DANE para evaluar los impactos. Estado</a:t>
            </a:r>
            <a:r>
              <a:rPr lang="es-CO" sz="98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O" sz="98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Aplazado.</a:t>
            </a:r>
            <a:endParaRPr lang="es-CO" sz="98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2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ángulo 106"/>
          <p:cNvSpPr/>
          <p:nvPr/>
        </p:nvSpPr>
        <p:spPr>
          <a:xfrm>
            <a:off x="4217172" y="1656814"/>
            <a:ext cx="258072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CO" sz="900" dirty="0" smtClean="0">
                <a:latin typeface="Futura Std Book" panose="020B0502020204020303" pitchFamily="34" charset="0"/>
              </a:rPr>
              <a:t>El recaudo </a:t>
            </a:r>
            <a:r>
              <a:rPr lang="es-CO" sz="900" dirty="0" smtClean="0">
                <a:latin typeface="Futura Std Book" panose="020B0502020204020303" pitchFamily="34" charset="0"/>
              </a:rPr>
              <a:t>del departamento de </a:t>
            </a:r>
            <a:r>
              <a:rPr lang="es-CO" sz="900" dirty="0" smtClean="0">
                <a:latin typeface="Futura Std Book" panose="020B0502020204020303" pitchFamily="34" charset="0"/>
              </a:rPr>
              <a:t>San Andrés representa el 2,09%  del total del recaudo a nivel nacional.</a:t>
            </a:r>
          </a:p>
          <a:p>
            <a:pPr algn="just"/>
            <a:r>
              <a:rPr lang="es-CO" sz="900" dirty="0" smtClean="0">
                <a:latin typeface="Futura Std Book" panose="020B0502020204020303" pitchFamily="34" charset="0"/>
              </a:rPr>
              <a:t>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CO" sz="900" dirty="0" smtClean="0">
                <a:latin typeface="Futura Std Book" panose="020B0502020204020303" pitchFamily="34" charset="0"/>
              </a:rPr>
              <a:t>Total </a:t>
            </a:r>
            <a:r>
              <a:rPr lang="es-CO" sz="900" dirty="0">
                <a:latin typeface="Futura Std Book" panose="020B0502020204020303" pitchFamily="34" charset="0"/>
              </a:rPr>
              <a:t>Recaudo </a:t>
            </a:r>
            <a:r>
              <a:rPr lang="es-CO" sz="900" dirty="0" smtClean="0">
                <a:latin typeface="Futura Std Book" panose="020B0502020204020303" pitchFamily="34" charset="0"/>
              </a:rPr>
              <a:t>CP 2018 (ene-dic) $76.418</a:t>
            </a:r>
          </a:p>
          <a:p>
            <a:pPr algn="just"/>
            <a:endParaRPr lang="es-CO" sz="900" dirty="0" smtClean="0">
              <a:latin typeface="Futura Std Book" panose="020B0502020204020303" pitchFamily="34" charset="0"/>
            </a:endParaRPr>
          </a:p>
          <a:p>
            <a:pPr algn="just"/>
            <a:r>
              <a:rPr lang="es-CO" altLang="es-CO" sz="900" dirty="0" smtClean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Cifras </a:t>
            </a:r>
            <a:r>
              <a:rPr lang="es-CO" altLang="es-CO" sz="900" dirty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millones </a:t>
            </a:r>
            <a:r>
              <a:rPr lang="es-CO" altLang="es-CO" sz="900" dirty="0" smtClean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</a:t>
            </a:r>
            <a:endParaRPr lang="es-CO" sz="900" dirty="0">
              <a:latin typeface="Futura Std Book" panose="020B0502020204020303" pitchFamily="34" charset="0"/>
            </a:endParaRPr>
          </a:p>
        </p:txBody>
      </p:sp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077" y="170282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ítulo 2"/>
          <p:cNvSpPr txBox="1">
            <a:spLocks/>
          </p:cNvSpPr>
          <p:nvPr/>
        </p:nvSpPr>
        <p:spPr>
          <a:xfrm>
            <a:off x="-87557" y="213187"/>
            <a:ext cx="3727970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Contribución Parafiscal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32" name="Título 2"/>
          <p:cNvSpPr txBox="1">
            <a:spLocks/>
          </p:cNvSpPr>
          <p:nvPr/>
        </p:nvSpPr>
        <p:spPr>
          <a:xfrm>
            <a:off x="-292430" y="4933162"/>
            <a:ext cx="3727970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Programas </a:t>
            </a:r>
            <a:r>
              <a:rPr lang="es-CO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Fontur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pic>
        <p:nvPicPr>
          <p:cNvPr id="35" name="Picture 2" descr="Red turistica de Pueblos Patrimonio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751" y="5671806"/>
            <a:ext cx="700205" cy="92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Imagen 35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r="28375" b="56686"/>
          <a:stretch/>
        </p:blipFill>
        <p:spPr>
          <a:xfrm>
            <a:off x="5145036" y="6134826"/>
            <a:ext cx="1092918" cy="419938"/>
          </a:xfrm>
          <a:prstGeom prst="rect">
            <a:avLst/>
          </a:prstGeom>
        </p:spPr>
      </p:pic>
      <p:pic>
        <p:nvPicPr>
          <p:cNvPr id="37" name="30 Imagen">
            <a:hlinkClick r:id="" action="ppaction://noaction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53564" y1="52818" x2="53564" y2="52818"/>
                        <a14:foregroundMark x1="54582" y1="25678" x2="46232" y2="25678"/>
                        <a14:foregroundMark x1="37475" y1="39457" x2="56415" y2="39666"/>
                        <a14:foregroundMark x1="50305" y1="76827" x2="48676" y2="42797"/>
                        <a14:foregroundMark x1="15886" y1="26931" x2="15886" y2="26931"/>
                        <a14:foregroundMark x1="58248" y1="91232" x2="58248" y2="91232"/>
                        <a14:foregroundMark x1="84929" y1="76200" x2="84929" y2="76200"/>
                        <a14:foregroundMark x1="47047" y1="10021" x2="47047" y2="10021"/>
                        <a14:foregroundMark x1="31976" y1="13152" x2="31976" y2="13152"/>
                        <a14:foregroundMark x1="18737" y1="21086" x2="18737" y2="21086"/>
                        <a14:foregroundMark x1="85743" y1="25052" x2="85743" y2="25052"/>
                        <a14:foregroundMark x1="84929" y1="35699" x2="84929" y2="35699"/>
                        <a14:foregroundMark x1="89613" y1="40710" x2="89613" y2="40710"/>
                        <a14:foregroundMark x1="88187" y1="43006" x2="88187" y2="43006"/>
                        <a14:foregroundMark x1="90835" y1="41754" x2="90835" y2="41754"/>
                        <a14:foregroundMark x1="82892" y1="32359" x2="82892" y2="32359"/>
                        <a14:foregroundMark x1="79633" y1="25261" x2="79633" y2="25261"/>
                        <a14:foregroundMark x1="74134" y1="15658" x2="74134" y2="15658"/>
                        <a14:foregroundMark x1="72098" y1="16701" x2="72098" y2="16701"/>
                        <a14:foregroundMark x1="62933" y1="8977" x2="62933" y2="8977"/>
                        <a14:foregroundMark x1="65988" y1="12526" x2="65988" y2="12526"/>
                        <a14:foregroundMark x1="68635" y1="15866" x2="68635" y2="15866"/>
                        <a14:foregroundMark x1="55193" y1="12317" x2="55193" y2="12317"/>
                        <a14:foregroundMark x1="45214" y1="9395" x2="45214" y2="9395"/>
                        <a14:foregroundMark x1="42770" y1="11065" x2="42770" y2="11065"/>
                        <a14:foregroundMark x1="36456" y1="11900" x2="36456" y2="11900"/>
                        <a14:foregroundMark x1="22200" y1="16075" x2="22200" y2="16075"/>
                        <a14:foregroundMark x1="9165" y1="36326" x2="11609" y2="29228"/>
                        <a14:foregroundMark x1="10183" y1="43424" x2="12220" y2="37787"/>
                        <a14:foregroundMark x1="14257" y1="28392" x2="21385" y2="21294"/>
                        <a14:foregroundMark x1="25255" y1="18998" x2="35031" y2="13570"/>
                        <a14:foregroundMark x1="78615" y1="82046" x2="87984" y2="68894"/>
                        <a14:foregroundMark x1="68432" y1="88935" x2="76986" y2="83925"/>
                        <a14:foregroundMark x1="57230" y1="92693" x2="65784" y2="90188"/>
                        <a14:foregroundMark x1="46843" y1="92276" x2="55193" y2="92067"/>
                        <a14:foregroundMark x1="44807" y1="88309" x2="44807" y2="88309"/>
                        <a14:foregroundMark x1="15071" y1="74739" x2="15071" y2="74739"/>
                        <a14:foregroundMark x1="12831" y1="71399" x2="24236" y2="81420"/>
                        <a14:foregroundMark x1="14868" y1="68894" x2="11405" y2="70772"/>
                        <a14:foregroundMark x1="26884" y1="84760" x2="35234" y2="876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21" y="5839366"/>
            <a:ext cx="736134" cy="753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ángulo 37"/>
          <p:cNvSpPr/>
          <p:nvPr/>
        </p:nvSpPr>
        <p:spPr>
          <a:xfrm>
            <a:off x="134435" y="5630053"/>
            <a:ext cx="2138107" cy="258370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222</a:t>
            </a:r>
            <a:endParaRPr lang="en-US" dirty="0"/>
          </a:p>
        </p:txBody>
      </p:sp>
      <p:sp>
        <p:nvSpPr>
          <p:cNvPr id="39" name="Rectángulo 38"/>
          <p:cNvSpPr/>
          <p:nvPr/>
        </p:nvSpPr>
        <p:spPr>
          <a:xfrm>
            <a:off x="2343801" y="5629756"/>
            <a:ext cx="2153004" cy="25840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ángulo 39"/>
          <p:cNvSpPr/>
          <p:nvPr/>
        </p:nvSpPr>
        <p:spPr>
          <a:xfrm>
            <a:off x="4568064" y="5629756"/>
            <a:ext cx="2192485" cy="25840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uadroTexto 41"/>
          <p:cNvSpPr txBox="1"/>
          <p:nvPr/>
        </p:nvSpPr>
        <p:spPr>
          <a:xfrm>
            <a:off x="2471292" y="6736406"/>
            <a:ext cx="174588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n-US" sz="900" dirty="0" smtClean="0">
                <a:latin typeface="Futura Std Book" panose="020B0502020204020303" pitchFamily="34" charset="0"/>
              </a:rPr>
              <a:t>La inversion </a:t>
            </a:r>
            <a:r>
              <a:rPr lang="es-419" sz="900" dirty="0" smtClean="0">
                <a:latin typeface="Futura Std Book" panose="020B0502020204020303" pitchFamily="34" charset="0"/>
              </a:rPr>
              <a:t>nacional</a:t>
            </a:r>
            <a:r>
              <a:rPr lang="en-US" sz="900" dirty="0" smtClean="0">
                <a:latin typeface="Futura Std Book" panose="020B0502020204020303" pitchFamily="34" charset="0"/>
              </a:rPr>
              <a:t> </a:t>
            </a:r>
            <a:r>
              <a:rPr lang="es-CO" sz="900" dirty="0" smtClean="0">
                <a:latin typeface="Futura Std Book" panose="020B0502020204020303" pitchFamily="34" charset="0"/>
              </a:rPr>
              <a:t>en</a:t>
            </a:r>
            <a:r>
              <a:rPr lang="en-US" sz="900" dirty="0" smtClean="0">
                <a:latin typeface="Futura Std Book" panose="020B0502020204020303" pitchFamily="34" charset="0"/>
              </a:rPr>
              <a:t> la Red </a:t>
            </a:r>
            <a:r>
              <a:rPr lang="es-CO" sz="900" dirty="0" smtClean="0">
                <a:latin typeface="Futura Std Book" panose="020B0502020204020303" pitchFamily="34" charset="0"/>
              </a:rPr>
              <a:t>Turística</a:t>
            </a:r>
            <a:r>
              <a:rPr lang="en-US" sz="900" dirty="0" smtClean="0">
                <a:latin typeface="Futura Std Book" panose="020B0502020204020303" pitchFamily="34" charset="0"/>
              </a:rPr>
              <a:t> de Pueblos </a:t>
            </a:r>
            <a:r>
              <a:rPr lang="es-CO" sz="900" dirty="0" smtClean="0">
                <a:latin typeface="Futura Std Book" panose="020B0502020204020303" pitchFamily="34" charset="0"/>
              </a:rPr>
              <a:t>Patrimonio</a:t>
            </a:r>
            <a:r>
              <a:rPr lang="en-US" sz="900" dirty="0" smtClean="0">
                <a:latin typeface="Futura Std Book" panose="020B0502020204020303" pitchFamily="34" charset="0"/>
              </a:rPr>
              <a:t> de jun2010 – 23ene2019 </a:t>
            </a:r>
            <a:r>
              <a:rPr lang="es-CO" sz="900" dirty="0" smtClean="0">
                <a:latin typeface="Futura Std Book" panose="020B0502020204020303" pitchFamily="34" charset="0"/>
              </a:rPr>
              <a:t>es</a:t>
            </a:r>
            <a:r>
              <a:rPr lang="en-US" sz="900" dirty="0" smtClean="0">
                <a:latin typeface="Futura Std Book" panose="020B0502020204020303" pitchFamily="34" charset="0"/>
              </a:rPr>
              <a:t> de     $76.718.</a:t>
            </a:r>
            <a:endParaRPr lang="es-CO" altLang="es-CO" sz="900" dirty="0"/>
          </a:p>
        </p:txBody>
      </p:sp>
      <p:sp>
        <p:nvSpPr>
          <p:cNvPr id="44" name="CuadroTexto 43"/>
          <p:cNvSpPr txBox="1"/>
          <p:nvPr/>
        </p:nvSpPr>
        <p:spPr>
          <a:xfrm>
            <a:off x="4848396" y="6592460"/>
            <a:ext cx="1786516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endParaRPr lang="es-ES" sz="900" dirty="0" smtClean="0">
              <a:latin typeface="Futura Std Book" panose="020B0502020204020303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900" dirty="0" smtClean="0">
                <a:latin typeface="Futura Std Book" panose="020B0502020204020303" pitchFamily="34" charset="0"/>
              </a:rPr>
              <a:t>la cantidad nacional de jóvenes inscritos es 261.857 </a:t>
            </a:r>
            <a:r>
              <a:rPr lang="es-ES" sz="900" dirty="0">
                <a:latin typeface="Futura Std Book" panose="020B0502020204020303" pitchFamily="34" charset="0"/>
              </a:rPr>
              <a:t>y </a:t>
            </a:r>
            <a:r>
              <a:rPr lang="es-ES" sz="900" dirty="0" smtClean="0">
                <a:latin typeface="Futura Std Book" panose="020B0502020204020303" pitchFamily="34" charset="0"/>
              </a:rPr>
              <a:t>de aliados 984.</a:t>
            </a:r>
            <a:endParaRPr lang="en-US" sz="900" dirty="0">
              <a:latin typeface="Futura Std Book" panose="020B0502020204020303" pitchFamily="34" charset="0"/>
            </a:endParaRPr>
          </a:p>
          <a:p>
            <a:pPr algn="just"/>
            <a:endParaRPr lang="es-ES" sz="90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900" dirty="0" smtClean="0">
                <a:latin typeface="Futura Std Book" panose="020B0502020204020303" pitchFamily="34" charset="0"/>
              </a:rPr>
              <a:t>La cantidad de jóvenes inscritos de San Andrés son 145 que representan el 0,1% </a:t>
            </a:r>
            <a:r>
              <a:rPr lang="es-ES" sz="900" dirty="0">
                <a:latin typeface="Futura Std Book" panose="020B0502020204020303" pitchFamily="34" charset="0"/>
              </a:rPr>
              <a:t>d</a:t>
            </a:r>
            <a:r>
              <a:rPr lang="es-ES" sz="900" dirty="0" smtClean="0">
                <a:latin typeface="Futura Std Book" panose="020B0502020204020303" pitchFamily="34" charset="0"/>
              </a:rPr>
              <a:t>el nacional y 26 </a:t>
            </a:r>
            <a:r>
              <a:rPr lang="es-ES" sz="900" dirty="0">
                <a:latin typeface="Futura Std Book" panose="020B0502020204020303" pitchFamily="34" charset="0"/>
              </a:rPr>
              <a:t>aliados </a:t>
            </a:r>
            <a:r>
              <a:rPr lang="es-ES" sz="900" dirty="0" smtClean="0">
                <a:latin typeface="Futura Std Book" panose="020B0502020204020303" pitchFamily="34" charset="0"/>
              </a:rPr>
              <a:t>(2,6%).</a:t>
            </a:r>
            <a:endParaRPr lang="es-ES" sz="900" dirty="0">
              <a:latin typeface="Futura Std Book" panose="020B0502020204020303" pitchFamily="34" charset="0"/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2471292" y="7465024"/>
            <a:ext cx="1645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900" dirty="0">
                <a:latin typeface="Futura Std Book" panose="020B0502020204020303" pitchFamily="34" charset="0"/>
              </a:rPr>
              <a:t>EL departamento no cuenta con municipios pertenecientes a la Red de Pueblos </a:t>
            </a:r>
            <a:r>
              <a:rPr lang="es-ES" sz="900" dirty="0" smtClean="0">
                <a:latin typeface="Futura Std Book" panose="020B0502020204020303" pitchFamily="34" charset="0"/>
              </a:rPr>
              <a:t>Patrimonio.</a:t>
            </a:r>
            <a:endParaRPr lang="es-ES" sz="900" dirty="0">
              <a:latin typeface="Futura Std Book" panose="020B0502020204020303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86959" y="6726360"/>
            <a:ext cx="208558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CO" sz="900" dirty="0" smtClean="0">
                <a:latin typeface="Futura Std Book" panose="020B0502020204020303" pitchFamily="34" charset="0"/>
              </a:rPr>
              <a:t>La Red Nacional de PIT, cuenta con 112 puntos instalados a nivel nacional.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s-CO" sz="900" dirty="0">
              <a:latin typeface="Futura Std Book" panose="020B0502020204020303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CO" sz="900" b="1" dirty="0" smtClean="0">
                <a:latin typeface="Futura Std Book" panose="020B0502020204020303" pitchFamily="34" charset="0"/>
              </a:rPr>
              <a:t>Total </a:t>
            </a:r>
            <a:r>
              <a:rPr lang="es-CO" sz="900" b="1" dirty="0">
                <a:latin typeface="Futura Std Book" panose="020B0502020204020303" pitchFamily="34" charset="0"/>
              </a:rPr>
              <a:t>PIT (3</a:t>
            </a:r>
            <a:r>
              <a:rPr lang="es-CO" sz="900" b="1" dirty="0" smtClean="0">
                <a:latin typeface="Futura Std Book" panose="020B0502020204020303" pitchFamily="34" charset="0"/>
              </a:rPr>
              <a:t>)</a:t>
            </a:r>
            <a:r>
              <a:rPr lang="es-CO" sz="900" dirty="0">
                <a:latin typeface="Futura Std Book" panose="020B0502020204020303" pitchFamily="34" charset="0"/>
              </a:rPr>
              <a:t> en funcionamiento</a:t>
            </a:r>
            <a:endParaRPr lang="es-CO" sz="900" b="1" dirty="0">
              <a:latin typeface="Futura Std Book" panose="020B0502020204020303" pitchFamily="34" charset="0"/>
            </a:endParaRPr>
          </a:p>
          <a:p>
            <a:r>
              <a:rPr lang="es-CO" sz="900" dirty="0">
                <a:latin typeface="Futura Std Book" panose="020B0502020204020303" pitchFamily="34" charset="0"/>
              </a:rPr>
              <a:t>     San Andrés (2</a:t>
            </a:r>
            <a:r>
              <a:rPr lang="es-CO" sz="900" dirty="0" smtClean="0">
                <a:latin typeface="Futura Std Book" panose="020B0502020204020303" pitchFamily="34" charset="0"/>
              </a:rPr>
              <a:t>)</a:t>
            </a:r>
          </a:p>
          <a:p>
            <a:r>
              <a:rPr lang="es-CO" sz="900" dirty="0">
                <a:latin typeface="Futura Std Book" panose="020B0502020204020303" pitchFamily="34" charset="0"/>
              </a:rPr>
              <a:t> </a:t>
            </a:r>
            <a:r>
              <a:rPr lang="es-CO" sz="900" dirty="0" smtClean="0">
                <a:latin typeface="Futura Std Book" panose="020B0502020204020303" pitchFamily="34" charset="0"/>
              </a:rPr>
              <a:t>    Providencia(1</a:t>
            </a:r>
            <a:r>
              <a:rPr lang="es-CO" sz="900" dirty="0">
                <a:latin typeface="Futura Std Book" panose="020B0502020204020303" pitchFamily="34" charset="0"/>
              </a:rPr>
              <a:t>)</a:t>
            </a:r>
          </a:p>
        </p:txBody>
      </p:sp>
      <p:graphicFrame>
        <p:nvGraphicFramePr>
          <p:cNvPr id="18" name="Grá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8386764"/>
              </p:ext>
            </p:extLst>
          </p:nvPr>
        </p:nvGraphicFramePr>
        <p:xfrm>
          <a:off x="134435" y="2097076"/>
          <a:ext cx="6610563" cy="2159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041490"/>
              </p:ext>
            </p:extLst>
          </p:nvPr>
        </p:nvGraphicFramePr>
        <p:xfrm>
          <a:off x="134435" y="781999"/>
          <a:ext cx="4522625" cy="756747"/>
        </p:xfrm>
        <a:graphic>
          <a:graphicData uri="http://schemas.openxmlformats.org/drawingml/2006/table">
            <a:tbl>
              <a:tblPr/>
              <a:tblGrid>
                <a:gridCol w="1586575"/>
                <a:gridCol w="915864"/>
                <a:gridCol w="1052624"/>
                <a:gridCol w="967562"/>
              </a:tblGrid>
              <a:tr h="3054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Departamento /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Municipio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2017</a:t>
                      </a:r>
                      <a:b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ene-dic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2018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ene-dic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Variación 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2722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San Andrés y Providencia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$1,451</a:t>
                      </a: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$1,597</a:t>
                      </a: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10%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</a:tr>
              <a:tr h="152722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Providencia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$34</a:t>
                      </a: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$50</a:t>
                      </a: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47%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4684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San Andrés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$1,418</a:t>
                      </a: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$1,548</a:t>
                      </a:r>
                    </a:p>
                  </a:txBody>
                  <a:tcPr marL="8699" marR="8699" marT="8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9%</a:t>
                      </a:r>
                    </a:p>
                  </a:txBody>
                  <a:tcPr marL="8699" marR="8699" marT="8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90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528" y="87773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ítulo 2"/>
          <p:cNvSpPr txBox="1">
            <a:spLocks/>
          </p:cNvSpPr>
          <p:nvPr/>
        </p:nvSpPr>
        <p:spPr>
          <a:xfrm>
            <a:off x="-404155" y="64358"/>
            <a:ext cx="2393101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Bienes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12821" y="578756"/>
            <a:ext cx="6232359" cy="8248412"/>
          </a:xfrm>
          <a:prstGeom prst="rect">
            <a:avLst/>
          </a:prstGeom>
          <a:ln>
            <a:solidFill>
              <a:srgbClr val="E1134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Futura Std Book" panose="020B0502020204020303" pitchFamily="34" charset="0"/>
              </a:rPr>
              <a:t>1. Hotel </a:t>
            </a:r>
            <a:r>
              <a:rPr lang="en-US" sz="1000" b="1" dirty="0">
                <a:latin typeface="Futura Std Book" panose="020B0502020204020303" pitchFamily="34" charset="0"/>
              </a:rPr>
              <a:t>Sunrise Beach (San Andrés)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Se firmó la renovación del contrato de arrendamiento el 22 de febrero de 2016, por un término de 10 años.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b="1" dirty="0">
                <a:latin typeface="Futura Std Book" panose="020B0502020204020303" pitchFamily="34" charset="0"/>
              </a:rPr>
              <a:t>Estado contrato de arrendamiento: </a:t>
            </a:r>
            <a:r>
              <a:rPr lang="es-CO" sz="1000" b="1" dirty="0" smtClean="0">
                <a:latin typeface="Futura Std Book" panose="020B0502020204020303" pitchFamily="34" charset="0"/>
              </a:rPr>
              <a:t>Terminación </a:t>
            </a:r>
            <a:r>
              <a:rPr lang="es-CO" sz="1000" b="1" dirty="0">
                <a:latin typeface="Futura Std Book" panose="020B0502020204020303" pitchFamily="34" charset="0"/>
              </a:rPr>
              <a:t>Contrato:</a:t>
            </a:r>
            <a:r>
              <a:rPr lang="es-CO" sz="1000" dirty="0">
                <a:latin typeface="Futura Std Book" panose="020B0502020204020303" pitchFamily="34" charset="0"/>
              </a:rPr>
              <a:t> 21 de febrero de </a:t>
            </a:r>
            <a:r>
              <a:rPr lang="es-CO" sz="1000" dirty="0" smtClean="0">
                <a:latin typeface="Futura Std Book" panose="020B0502020204020303" pitchFamily="34" charset="0"/>
              </a:rPr>
              <a:t>2026. </a:t>
            </a:r>
            <a:r>
              <a:rPr lang="es-CO" sz="1000" b="1" dirty="0" smtClean="0">
                <a:latin typeface="Futura Std Book" panose="020B0502020204020303" pitchFamily="34" charset="0"/>
              </a:rPr>
              <a:t>Cuenta </a:t>
            </a:r>
            <a:r>
              <a:rPr lang="es-CO" sz="1000" b="1" dirty="0">
                <a:latin typeface="Futura Std Book" panose="020B0502020204020303" pitchFamily="34" charset="0"/>
              </a:rPr>
              <a:t>de Inversión y Gastos: </a:t>
            </a:r>
            <a:r>
              <a:rPr lang="es-CO" sz="1000" dirty="0">
                <a:latin typeface="Futura Std Book" panose="020B0502020204020303" pitchFamily="34" charset="0"/>
              </a:rPr>
              <a:t>3% del valor de los ingresos brutos del bien obtenidos durante cada </a:t>
            </a:r>
            <a:r>
              <a:rPr lang="es-CO" sz="1000" dirty="0" smtClean="0">
                <a:latin typeface="Futura Std Book" panose="020B0502020204020303" pitchFamily="34" charset="0"/>
              </a:rPr>
              <a:t>trimestre.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</a:t>
            </a:r>
            <a:r>
              <a:rPr lang="es-CO" sz="1000" b="1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en operación e inversión. </a:t>
            </a:r>
            <a:r>
              <a:rPr lang="es-CO" sz="1000" b="1" dirty="0" smtClean="0">
                <a:latin typeface="Futura Std Book" panose="020B0502020204020303" pitchFamily="34" charset="0"/>
              </a:rPr>
              <a:t>Valor </a:t>
            </a:r>
            <a:r>
              <a:rPr lang="es-CO" sz="1000" b="1" dirty="0">
                <a:latin typeface="Futura Std Book" panose="020B0502020204020303" pitchFamily="34" charset="0"/>
              </a:rPr>
              <a:t>de Inversiones Ejecutadas:</a:t>
            </a:r>
            <a:r>
              <a:rPr lang="es-CO" sz="1000" dirty="0">
                <a:latin typeface="Futura Std Book" panose="020B0502020204020303" pitchFamily="34" charset="0"/>
              </a:rPr>
              <a:t> $6.500 millones (pesos de enero de 2016</a:t>
            </a:r>
            <a:r>
              <a:rPr lang="es-CO" sz="1000" dirty="0" smtClean="0">
                <a:latin typeface="Futura Std Book" panose="020B0502020204020303" pitchFamily="34" charset="0"/>
              </a:rPr>
              <a:t>). </a:t>
            </a:r>
            <a:r>
              <a:rPr lang="es-CO" sz="1000" b="1" dirty="0" smtClean="0">
                <a:latin typeface="Futura Std Book" panose="020B0502020204020303" pitchFamily="34" charset="0"/>
              </a:rPr>
              <a:t>Canon </a:t>
            </a:r>
            <a:r>
              <a:rPr lang="es-CO" sz="1000" b="1" dirty="0">
                <a:latin typeface="Futura Std Book" panose="020B0502020204020303" pitchFamily="34" charset="0"/>
              </a:rPr>
              <a:t>Arrendamiento: </a:t>
            </a:r>
            <a:r>
              <a:rPr lang="es-CO" sz="1000" dirty="0">
                <a:latin typeface="Futura Std Book" panose="020B0502020204020303" pitchFamily="34" charset="0"/>
              </a:rPr>
              <a:t>9,8% </a:t>
            </a:r>
            <a:r>
              <a:rPr lang="es-ES_tradnl" sz="1000" dirty="0">
                <a:latin typeface="Futura Std Book" panose="020B0502020204020303" pitchFamily="34" charset="0"/>
              </a:rPr>
              <a:t>de los Ingresos Netos </a:t>
            </a:r>
            <a:r>
              <a:rPr lang="es-ES_tradnl" sz="1000" dirty="0" smtClean="0">
                <a:latin typeface="Futura Std Book" panose="020B0502020204020303" pitchFamily="34" charset="0"/>
              </a:rPr>
              <a:t>trimestrales.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En </a:t>
            </a:r>
            <a:r>
              <a:rPr lang="es-ES_tradnl" sz="1000" b="1" dirty="0">
                <a:latin typeface="Futura Std Book" panose="020B0502020204020303" pitchFamily="34" charset="0"/>
              </a:rPr>
              <a:t>Proceso: </a:t>
            </a:r>
            <a:r>
              <a:rPr lang="es-CO" sz="1000" dirty="0" smtClean="0">
                <a:latin typeface="Futura Std Book" panose="020B0502020204020303" pitchFamily="34" charset="0"/>
              </a:rPr>
              <a:t>Fontur y </a:t>
            </a:r>
            <a:r>
              <a:rPr lang="es-CO" sz="1000" dirty="0">
                <a:latin typeface="Futura Std Book" panose="020B0502020204020303" pitchFamily="34" charset="0"/>
              </a:rPr>
              <a:t>el operador se encuentran conciliando el monto de las inversiones ejecutadas, cuyo recibo se efectúo en </a:t>
            </a:r>
            <a:r>
              <a:rPr lang="es-CO" sz="1000" dirty="0" smtClean="0">
                <a:latin typeface="Futura Std Book" panose="020B0502020204020303" pitchFamily="34" charset="0"/>
              </a:rPr>
              <a:t>noviembre.</a:t>
            </a:r>
            <a:r>
              <a:rPr lang="es-MX" sz="1000" dirty="0">
                <a:latin typeface="Futura Std Book" panose="020B0502020204020303" pitchFamily="34" charset="0"/>
              </a:rPr>
              <a:t> </a:t>
            </a:r>
            <a:r>
              <a:rPr lang="es-CO" sz="1000" dirty="0" smtClean="0">
                <a:latin typeface="Futura Std Book" panose="020B0502020204020303" pitchFamily="34" charset="0"/>
              </a:rPr>
              <a:t>El </a:t>
            </a:r>
            <a:r>
              <a:rPr lang="es-CO" sz="1000" dirty="0">
                <a:latin typeface="Futura Std Book" panose="020B0502020204020303" pitchFamily="34" charset="0"/>
              </a:rPr>
              <a:t>operador se encuentra construyendo una nueva propuesta de inversión para las áreas que no fueron cobijadas con el plan de inversión inicial. De igual manera, presentará un proyecto de intervención y mantenimiento de área comunes para el año 2019, cuyos recursos provendrán de la Cuenta de Inversión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</a:p>
          <a:p>
            <a:pPr algn="just"/>
            <a:endParaRPr lang="es-CO" sz="1000" dirty="0" smtClean="0">
              <a:latin typeface="Futura Std Book" panose="020B0502020204020303" pitchFamily="34" charset="0"/>
            </a:endParaRPr>
          </a:p>
          <a:p>
            <a:pPr lvl="0" algn="just"/>
            <a:r>
              <a:rPr lang="es-CO" sz="1000" b="1" dirty="0" smtClean="0">
                <a:latin typeface="Futura Std Book" panose="020B0502020204020303" pitchFamily="34" charset="0"/>
              </a:rPr>
              <a:t>2. Hotel </a:t>
            </a:r>
            <a:r>
              <a:rPr lang="es-CO" sz="1000" b="1" dirty="0">
                <a:latin typeface="Futura Std Book" panose="020B0502020204020303" pitchFamily="34" charset="0"/>
              </a:rPr>
              <a:t>Los Delfines (San Andrés)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El Hotel se encuentra en arrendamiento con la firma </a:t>
            </a:r>
            <a:r>
              <a:rPr lang="es-CO" sz="1000" dirty="0" err="1">
                <a:latin typeface="Futura Std Book" panose="020B0502020204020303" pitchFamily="34" charset="0"/>
              </a:rPr>
              <a:t>Servincluidos</a:t>
            </a:r>
            <a:r>
              <a:rPr lang="es-CO" sz="1000" dirty="0">
                <a:latin typeface="Futura Std Book" panose="020B0502020204020303" pitchFamily="34" charset="0"/>
              </a:rPr>
              <a:t> Ltda. (Decamerón) para la administración y operación del </a:t>
            </a:r>
            <a:r>
              <a:rPr lang="es-CO" sz="1000" dirty="0" smtClean="0">
                <a:latin typeface="Futura Std Book" panose="020B0502020204020303" pitchFamily="34" charset="0"/>
              </a:rPr>
              <a:t>mismo.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 </a:t>
            </a:r>
            <a:r>
              <a:rPr lang="es-CO" sz="1000" b="1" dirty="0">
                <a:latin typeface="Futura Std Book" panose="020B0502020204020303" pitchFamily="34" charset="0"/>
              </a:rPr>
              <a:t>actual contrato de arrendamiento: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Inicio </a:t>
            </a:r>
            <a:r>
              <a:rPr lang="es-ES_tradnl" sz="1000" b="1" dirty="0">
                <a:latin typeface="Futura Std Book" panose="020B0502020204020303" pitchFamily="34" charset="0"/>
              </a:rPr>
              <a:t>del Contrato:</a:t>
            </a:r>
            <a:r>
              <a:rPr lang="es-ES_tradnl" sz="1000" dirty="0">
                <a:latin typeface="Futura Std Book" panose="020B0502020204020303" pitchFamily="34" charset="0"/>
              </a:rPr>
              <a:t> 5 de septiembre de </a:t>
            </a:r>
            <a:r>
              <a:rPr lang="es-ES_tradnl" sz="1000" dirty="0" smtClean="0">
                <a:latin typeface="Futura Std Book" panose="020B0502020204020303" pitchFamily="34" charset="0"/>
              </a:rPr>
              <a:t>2006.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Renovación </a:t>
            </a:r>
            <a:r>
              <a:rPr lang="es-ES_tradnl" sz="1000" b="1" dirty="0">
                <a:latin typeface="Futura Std Book" panose="020B0502020204020303" pitchFamily="34" charset="0"/>
              </a:rPr>
              <a:t>del Contrato: </a:t>
            </a:r>
            <a:r>
              <a:rPr lang="es-ES_tradnl" sz="1000" dirty="0">
                <a:latin typeface="Futura Std Book" panose="020B0502020204020303" pitchFamily="34" charset="0"/>
              </a:rPr>
              <a:t>28 de julio de </a:t>
            </a:r>
            <a:r>
              <a:rPr lang="es-ES_tradnl" sz="1000" dirty="0" smtClean="0">
                <a:latin typeface="Futura Std Book" panose="020B0502020204020303" pitchFamily="34" charset="0"/>
              </a:rPr>
              <a:t>2017.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Canon </a:t>
            </a:r>
            <a:r>
              <a:rPr lang="es-ES_tradnl" sz="1000" b="1" dirty="0">
                <a:latin typeface="Futura Std Book" panose="020B0502020204020303" pitchFamily="34" charset="0"/>
              </a:rPr>
              <a:t>fijo mensual:</a:t>
            </a:r>
            <a:r>
              <a:rPr lang="es-ES_tradnl" sz="1000" dirty="0">
                <a:latin typeface="Futura Std Book" panose="020B0502020204020303" pitchFamily="34" charset="0"/>
              </a:rPr>
              <a:t> </a:t>
            </a:r>
            <a:r>
              <a:rPr lang="es-CO" sz="1000" dirty="0">
                <a:latin typeface="Futura Std Book" panose="020B0502020204020303" pitchFamily="34" charset="0"/>
              </a:rPr>
              <a:t>$30.364.885</a:t>
            </a:r>
            <a:r>
              <a:rPr lang="es-ES_tradnl" sz="1000" dirty="0" smtClean="0">
                <a:latin typeface="Futura Std Book" panose="020B0502020204020303" pitchFamily="34" charset="0"/>
              </a:rPr>
              <a:t>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Inversiones </a:t>
            </a:r>
            <a:r>
              <a:rPr lang="es-ES_tradnl" sz="1000" b="1" dirty="0">
                <a:latin typeface="Futura Std Book" panose="020B0502020204020303" pitchFamily="34" charset="0"/>
              </a:rPr>
              <a:t>Ejecutadas:</a:t>
            </a:r>
            <a:r>
              <a:rPr lang="es-ES_tradnl" sz="1000" dirty="0">
                <a:latin typeface="Futura Std Book" panose="020B0502020204020303" pitchFamily="34" charset="0"/>
              </a:rPr>
              <a:t> $ 9 </a:t>
            </a:r>
            <a:r>
              <a:rPr lang="es-ES_tradnl" sz="1000" dirty="0" smtClean="0">
                <a:latin typeface="Futura Std Book" panose="020B0502020204020303" pitchFamily="34" charset="0"/>
              </a:rPr>
              <a:t>millones.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</a:t>
            </a:r>
            <a:r>
              <a:rPr lang="es-CO" sz="1000" b="1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en operación. </a:t>
            </a:r>
            <a:r>
              <a:rPr lang="es-CO" sz="1000" dirty="0" smtClean="0">
                <a:latin typeface="Futura Std Book" panose="020B0502020204020303" pitchFamily="34" charset="0"/>
              </a:rPr>
              <a:t>La </a:t>
            </a:r>
            <a:r>
              <a:rPr lang="es-CO" sz="1000" dirty="0">
                <a:latin typeface="Futura Std Book" panose="020B0502020204020303" pitchFamily="34" charset="0"/>
              </a:rPr>
              <a:t>renovación del contrato de arrendamiento del Hotel</a:t>
            </a:r>
            <a:r>
              <a:rPr lang="pt-BR" sz="1000" dirty="0">
                <a:latin typeface="Futura Std Book" panose="020B0502020204020303" pitchFamily="34" charset="0"/>
              </a:rPr>
              <a:t> se </a:t>
            </a:r>
            <a:r>
              <a:rPr lang="pt-BR" sz="1000" dirty="0" err="1" smtClean="0">
                <a:latin typeface="Futura Std Book" panose="020B0502020204020303" pitchFamily="34" charset="0"/>
              </a:rPr>
              <a:t>realizó</a:t>
            </a:r>
            <a:r>
              <a:rPr lang="pt-BR" sz="1000" dirty="0" smtClean="0">
                <a:latin typeface="Futura Std Book" panose="020B0502020204020303" pitchFamily="34" charset="0"/>
              </a:rPr>
              <a:t>  </a:t>
            </a:r>
            <a:r>
              <a:rPr lang="pt-BR" sz="1000" dirty="0">
                <a:latin typeface="Futura Std Book" panose="020B0502020204020303" pitchFamily="34" charset="0"/>
              </a:rPr>
              <a:t>bajo </a:t>
            </a:r>
            <a:r>
              <a:rPr lang="pt-BR" sz="1000" dirty="0" err="1">
                <a:latin typeface="Futura Std Book" panose="020B0502020204020303" pitchFamily="34" charset="0"/>
              </a:rPr>
              <a:t>las</a:t>
            </a:r>
            <a:r>
              <a:rPr lang="pt-BR" sz="1000" dirty="0">
                <a:latin typeface="Futura Std Book" panose="020B0502020204020303" pitchFamily="34" charset="0"/>
              </a:rPr>
              <a:t> </a:t>
            </a:r>
            <a:r>
              <a:rPr lang="pt-BR" sz="1000" dirty="0" err="1">
                <a:latin typeface="Futura Std Book" panose="020B0502020204020303" pitchFamily="34" charset="0"/>
              </a:rPr>
              <a:t>siguientes</a:t>
            </a:r>
            <a:r>
              <a:rPr lang="pt-BR" sz="1000" dirty="0">
                <a:latin typeface="Futura Std Book" panose="020B0502020204020303" pitchFamily="34" charset="0"/>
              </a:rPr>
              <a:t> condiciones: </a:t>
            </a:r>
            <a:r>
              <a:rPr lang="pt-BR" sz="1000" b="1" dirty="0">
                <a:latin typeface="Futura Std Book" panose="020B0502020204020303" pitchFamily="34" charset="0"/>
              </a:rPr>
              <a:t> </a:t>
            </a:r>
            <a:r>
              <a:rPr lang="es-CO" sz="1000" b="1" dirty="0" smtClean="0">
                <a:latin typeface="Futura Std Book" panose="020B0502020204020303" pitchFamily="34" charset="0"/>
              </a:rPr>
              <a:t>Término </a:t>
            </a:r>
            <a:r>
              <a:rPr lang="es-CO" sz="1000" b="1" dirty="0">
                <a:latin typeface="Futura Std Book" panose="020B0502020204020303" pitchFamily="34" charset="0"/>
              </a:rPr>
              <a:t>Arrendamiento: </a:t>
            </a:r>
            <a:r>
              <a:rPr lang="es-CO" sz="1000" dirty="0">
                <a:latin typeface="Futura Std Book" panose="020B0502020204020303" pitchFamily="34" charset="0"/>
              </a:rPr>
              <a:t>5 </a:t>
            </a:r>
            <a:r>
              <a:rPr lang="es-CO" sz="1000" dirty="0" smtClean="0">
                <a:latin typeface="Futura Std Book" panose="020B0502020204020303" pitchFamily="34" charset="0"/>
              </a:rPr>
              <a:t>años. </a:t>
            </a:r>
            <a:r>
              <a:rPr lang="es-CO" sz="1000" b="1" dirty="0" smtClean="0">
                <a:latin typeface="Futura Std Book" panose="020B0502020204020303" pitchFamily="34" charset="0"/>
              </a:rPr>
              <a:t>Contraprestación</a:t>
            </a:r>
            <a:r>
              <a:rPr lang="es-CO" sz="1000" b="1" dirty="0">
                <a:latin typeface="Futura Std Book" panose="020B0502020204020303" pitchFamily="34" charset="0"/>
              </a:rPr>
              <a:t>:</a:t>
            </a:r>
            <a:r>
              <a:rPr lang="es-CO" sz="1000" dirty="0">
                <a:latin typeface="Futura Std Book" panose="020B0502020204020303" pitchFamily="34" charset="0"/>
              </a:rPr>
              <a:t> 7,5% de las ventas netas trimestrales. Valor mínimo mes: $30.364.885</a:t>
            </a:r>
            <a:r>
              <a:rPr lang="es-ES_tradnl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Cuenta </a:t>
            </a:r>
            <a:r>
              <a:rPr lang="es-CO" sz="1000" b="1" dirty="0">
                <a:latin typeface="Futura Std Book" panose="020B0502020204020303" pitchFamily="34" charset="0"/>
              </a:rPr>
              <a:t>de inversión: </a:t>
            </a:r>
            <a:r>
              <a:rPr lang="es-CO" sz="1000" dirty="0">
                <a:latin typeface="Futura Std Book" panose="020B0502020204020303" pitchFamily="34" charset="0"/>
              </a:rPr>
              <a:t>2% de las ventas netas </a:t>
            </a:r>
            <a:r>
              <a:rPr lang="es-CO" sz="1000" dirty="0" smtClean="0">
                <a:latin typeface="Futura Std Book" panose="020B0502020204020303" pitchFamily="34" charset="0"/>
              </a:rPr>
              <a:t>trimestrales.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En </a:t>
            </a:r>
            <a:r>
              <a:rPr lang="es-ES_tradnl" sz="1000" b="1" dirty="0">
                <a:latin typeface="Futura Std Book" panose="020B0502020204020303" pitchFamily="34" charset="0"/>
              </a:rPr>
              <a:t>Proceso: </a:t>
            </a:r>
            <a:r>
              <a:rPr lang="es-CO" sz="1000" dirty="0" smtClean="0">
                <a:latin typeface="Futura Std Book" panose="020B0502020204020303" pitchFamily="34" charset="0"/>
              </a:rPr>
              <a:t>Definición </a:t>
            </a:r>
            <a:r>
              <a:rPr lang="es-CO" sz="1000" dirty="0">
                <a:latin typeface="Futura Std Book" panose="020B0502020204020303" pitchFamily="34" charset="0"/>
              </a:rPr>
              <a:t>del proyecto de acceso a personas con discapacidad para dar cumplimiento a la norma. El operador se encuentra analizando la opción más viable dada la restricción física de espacio en la entrada del hotel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</a:p>
          <a:p>
            <a:pPr algn="just"/>
            <a:endParaRPr lang="es-CO" sz="1000" dirty="0" smtClean="0">
              <a:latin typeface="Futura Std Book" panose="020B0502020204020303" pitchFamily="34" charset="0"/>
            </a:endParaRPr>
          </a:p>
          <a:p>
            <a:pPr lvl="0" algn="just"/>
            <a:r>
              <a:rPr lang="en-US" sz="1000" b="1" dirty="0" smtClean="0">
                <a:latin typeface="Futura Std Book" panose="020B0502020204020303" pitchFamily="34" charset="0"/>
              </a:rPr>
              <a:t>3. Hotel </a:t>
            </a:r>
            <a:r>
              <a:rPr lang="en-US" sz="1000" b="1" dirty="0" err="1">
                <a:latin typeface="Futura Std Book" panose="020B0502020204020303" pitchFamily="34" charset="0"/>
              </a:rPr>
              <a:t>Marazul</a:t>
            </a:r>
            <a:r>
              <a:rPr lang="en-US" sz="1000" b="1" dirty="0">
                <a:latin typeface="Futura Std Book" panose="020B0502020204020303" pitchFamily="34" charset="0"/>
              </a:rPr>
              <a:t> (San Andrés)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El Hotel se encuentra en arrendamiento con la Cadena Hoteles </a:t>
            </a:r>
            <a:r>
              <a:rPr lang="es-CO" sz="1000" dirty="0" err="1">
                <a:latin typeface="Futura Std Book" panose="020B0502020204020303" pitchFamily="34" charset="0"/>
              </a:rPr>
              <a:t>Decameron</a:t>
            </a:r>
            <a:r>
              <a:rPr lang="es-CO" sz="1000" dirty="0">
                <a:latin typeface="Futura Std Book" panose="020B0502020204020303" pitchFamily="34" charset="0"/>
              </a:rPr>
              <a:t> Colombia S.A.S. para la administración y operación del mismo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 </a:t>
            </a:r>
            <a:r>
              <a:rPr lang="es-CO" sz="1000" b="1" dirty="0">
                <a:latin typeface="Futura Std Book" panose="020B0502020204020303" pitchFamily="34" charset="0"/>
              </a:rPr>
              <a:t>actual contrato de arrendamiento: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Término </a:t>
            </a:r>
            <a:r>
              <a:rPr lang="es-ES_tradnl" sz="1000" b="1" dirty="0">
                <a:latin typeface="Futura Std Book" panose="020B0502020204020303" pitchFamily="34" charset="0"/>
              </a:rPr>
              <a:t>Arrendamiento: </a:t>
            </a:r>
            <a:r>
              <a:rPr lang="es-ES_tradnl" sz="1000" dirty="0">
                <a:latin typeface="Futura Std Book" panose="020B0502020204020303" pitchFamily="34" charset="0"/>
              </a:rPr>
              <a:t>5 años y 15 </a:t>
            </a:r>
            <a:r>
              <a:rPr lang="es-ES_tradnl" sz="1000" dirty="0" smtClean="0">
                <a:latin typeface="Futura Std Book" panose="020B0502020204020303" pitchFamily="34" charset="0"/>
              </a:rPr>
              <a:t>días.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Firma </a:t>
            </a:r>
            <a:r>
              <a:rPr lang="es-ES_tradnl" sz="1000" b="1" dirty="0">
                <a:latin typeface="Futura Std Book" panose="020B0502020204020303" pitchFamily="34" charset="0"/>
              </a:rPr>
              <a:t>Contrato: </a:t>
            </a:r>
            <a:r>
              <a:rPr lang="es-ES_tradnl" sz="1000" dirty="0">
                <a:latin typeface="Futura Std Book" panose="020B0502020204020303" pitchFamily="34" charset="0"/>
              </a:rPr>
              <a:t>25 de junio de 2004</a:t>
            </a:r>
            <a:r>
              <a:rPr lang="pt-BR" sz="1000" dirty="0" smtClean="0">
                <a:latin typeface="Futura Std Book" panose="020B0502020204020303" pitchFamily="34" charset="0"/>
              </a:rPr>
              <a:t>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Terminación </a:t>
            </a:r>
            <a:r>
              <a:rPr lang="es-ES_tradnl" sz="1000" b="1" dirty="0">
                <a:latin typeface="Futura Std Book" panose="020B0502020204020303" pitchFamily="34" charset="0"/>
              </a:rPr>
              <a:t>Contrato: </a:t>
            </a:r>
            <a:r>
              <a:rPr lang="es-ES_tradnl" sz="1000" dirty="0">
                <a:latin typeface="Futura Std Book" panose="020B0502020204020303" pitchFamily="34" charset="0"/>
              </a:rPr>
              <a:t>29 de mayo de 2019</a:t>
            </a:r>
            <a:r>
              <a:rPr lang="pt-BR" sz="1000" dirty="0" smtClean="0">
                <a:latin typeface="Futura Std Book" panose="020B0502020204020303" pitchFamily="34" charset="0"/>
              </a:rPr>
              <a:t>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Contraprestación</a:t>
            </a:r>
            <a:r>
              <a:rPr lang="es-ES_tradnl" sz="1000" b="1" dirty="0">
                <a:latin typeface="Futura Std Book" panose="020B0502020204020303" pitchFamily="34" charset="0"/>
              </a:rPr>
              <a:t>: Fijo: </a:t>
            </a:r>
            <a:r>
              <a:rPr lang="es-ES_tradnl" sz="1000" dirty="0">
                <a:latin typeface="Futura Std Book" panose="020B0502020204020303" pitchFamily="34" charset="0"/>
              </a:rPr>
              <a:t>$</a:t>
            </a:r>
            <a:r>
              <a:rPr lang="es-ES_tradnl" sz="1000" dirty="0" smtClean="0">
                <a:latin typeface="Futura Std Book" panose="020B0502020204020303" pitchFamily="34" charset="0"/>
              </a:rPr>
              <a:t>13.583.990,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Variable</a:t>
            </a:r>
            <a:r>
              <a:rPr lang="es-ES_tradnl" sz="1000" b="1" dirty="0">
                <a:latin typeface="Futura Std Book" panose="020B0502020204020303" pitchFamily="34" charset="0"/>
              </a:rPr>
              <a:t>:</a:t>
            </a:r>
            <a:r>
              <a:rPr lang="es-ES_tradnl" sz="1000" dirty="0">
                <a:latin typeface="Futura Std Book" panose="020B0502020204020303" pitchFamily="34" charset="0"/>
              </a:rPr>
              <a:t> 50% de las utilidades.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Promedio </a:t>
            </a:r>
            <a:r>
              <a:rPr lang="es-ES_tradnl" sz="1000" b="1" dirty="0">
                <a:latin typeface="Futura Std Book" panose="020B0502020204020303" pitchFamily="34" charset="0"/>
              </a:rPr>
              <a:t>Mes: </a:t>
            </a:r>
            <a:r>
              <a:rPr lang="es-ES_tradnl" sz="1000" dirty="0">
                <a:latin typeface="Futura Std Book" panose="020B0502020204020303" pitchFamily="34" charset="0"/>
              </a:rPr>
              <a:t>$</a:t>
            </a:r>
            <a:r>
              <a:rPr lang="es-ES_tradnl" sz="1000" dirty="0" smtClean="0">
                <a:latin typeface="Futura Std Book" panose="020B0502020204020303" pitchFamily="34" charset="0"/>
              </a:rPr>
              <a:t>260.000.000.</a:t>
            </a:r>
            <a:r>
              <a:rPr lang="es-CO" sz="1000" b="1" dirty="0" smtClean="0">
                <a:latin typeface="Futura Std Book" panose="020B0502020204020303" pitchFamily="34" charset="0"/>
              </a:rPr>
              <a:t>Estado</a:t>
            </a:r>
            <a:r>
              <a:rPr lang="es-CO" sz="1000" b="1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en operación e inversión.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Fondo </a:t>
            </a:r>
            <a:r>
              <a:rPr lang="es-ES_tradnl" sz="1000" b="1" dirty="0">
                <a:latin typeface="Futura Std Book" panose="020B0502020204020303" pitchFamily="34" charset="0"/>
              </a:rPr>
              <a:t>de Reposición</a:t>
            </a:r>
            <a:r>
              <a:rPr lang="es-ES_tradnl" sz="1000" dirty="0">
                <a:latin typeface="Futura Std Book" panose="020B0502020204020303" pitchFamily="34" charset="0"/>
              </a:rPr>
              <a:t>: 4% de las ventas operacionales</a:t>
            </a:r>
            <a:r>
              <a:rPr lang="pt-BR" sz="1000" dirty="0">
                <a:latin typeface="Futura Std Book" panose="020B0502020204020303" pitchFamily="34" charset="0"/>
              </a:rPr>
              <a:t>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En </a:t>
            </a:r>
            <a:r>
              <a:rPr lang="es-ES_tradnl" sz="1000" b="1" dirty="0">
                <a:latin typeface="Futura Std Book" panose="020B0502020204020303" pitchFamily="34" charset="0"/>
              </a:rPr>
              <a:t>Proceso: </a:t>
            </a:r>
            <a:r>
              <a:rPr lang="es-MX" sz="1000" dirty="0" smtClean="0">
                <a:latin typeface="Futura Std Book" panose="020B0502020204020303" pitchFamily="34" charset="0"/>
              </a:rPr>
              <a:t>Se </a:t>
            </a:r>
            <a:r>
              <a:rPr lang="es-MX" sz="1000" dirty="0">
                <a:latin typeface="Futura Std Book" panose="020B0502020204020303" pitchFamily="34" charset="0"/>
              </a:rPr>
              <a:t>recibió por parte de la SAE el acto administrativo mediante el cual se transfiere la propiedad y la administración del Hotel </a:t>
            </a:r>
            <a:r>
              <a:rPr lang="es-MX" sz="1000" dirty="0" err="1">
                <a:latin typeface="Futura Std Book" panose="020B0502020204020303" pitchFamily="34" charset="0"/>
              </a:rPr>
              <a:t>Marazul</a:t>
            </a:r>
            <a:r>
              <a:rPr lang="es-MX" sz="1000" dirty="0">
                <a:latin typeface="Futura Std Book" panose="020B0502020204020303" pitchFamily="34" charset="0"/>
              </a:rPr>
              <a:t> a la Gobernación de San </a:t>
            </a:r>
            <a:r>
              <a:rPr lang="es-MX" sz="1000" dirty="0" smtClean="0">
                <a:latin typeface="Futura Std Book" panose="020B0502020204020303" pitchFamily="34" charset="0"/>
              </a:rPr>
              <a:t>Andrés. </a:t>
            </a:r>
            <a:r>
              <a:rPr lang="es-CO" sz="1000" dirty="0" smtClean="0">
                <a:latin typeface="Futura Std Book" panose="020B0502020204020303" pitchFamily="34" charset="0"/>
              </a:rPr>
              <a:t>La </a:t>
            </a:r>
            <a:r>
              <a:rPr lang="es-CO" sz="1000" dirty="0">
                <a:latin typeface="Futura Std Book" panose="020B0502020204020303" pitchFamily="34" charset="0"/>
              </a:rPr>
              <a:t>Dirección Jurídica de </a:t>
            </a:r>
            <a:r>
              <a:rPr lang="es-CO" sz="1000" dirty="0" smtClean="0">
                <a:latin typeface="Futura Std Book" panose="020B0502020204020303" pitchFamily="34" charset="0"/>
              </a:rPr>
              <a:t>Fontur interpuso </a:t>
            </a:r>
            <a:r>
              <a:rPr lang="es-CO" sz="1000" dirty="0">
                <a:latin typeface="Futura Std Book" panose="020B0502020204020303" pitchFamily="34" charset="0"/>
              </a:rPr>
              <a:t>todos los mecanismos jurídicos puesto que la SAE no puede remover  a la Entidad como administradora. De igual manera, </a:t>
            </a:r>
            <a:r>
              <a:rPr lang="es-CO" sz="1000" dirty="0" smtClean="0">
                <a:latin typeface="Futura Std Book" panose="020B0502020204020303" pitchFamily="34" charset="0"/>
              </a:rPr>
              <a:t>Fontur propuso </a:t>
            </a:r>
            <a:r>
              <a:rPr lang="es-CO" sz="1000" dirty="0">
                <a:latin typeface="Futura Std Book" panose="020B0502020204020303" pitchFamily="34" charset="0"/>
              </a:rPr>
              <a:t>la redacción de un decreto que limite el alcance de la reforma al Código de Extinción de Dominio, donde se obliga la entrega de los bienes a San Andrés, más no su administración.  </a:t>
            </a:r>
            <a:endParaRPr lang="es-CO" sz="1000" dirty="0" smtClean="0">
              <a:latin typeface="Futura Std Book" panose="020B0502020204020303" pitchFamily="34" charset="0"/>
            </a:endParaRPr>
          </a:p>
          <a:p>
            <a:pPr algn="just"/>
            <a:endParaRPr lang="es-MX" sz="1000" dirty="0">
              <a:latin typeface="Futura Std Book" panose="020B0502020204020303" pitchFamily="34" charset="0"/>
            </a:endParaRPr>
          </a:p>
          <a:p>
            <a:pPr lvl="0" algn="just"/>
            <a:r>
              <a:rPr lang="en-US" sz="1000" b="1" dirty="0" smtClean="0">
                <a:latin typeface="Futura Std Book" panose="020B0502020204020303" pitchFamily="34" charset="0"/>
              </a:rPr>
              <a:t>4. Hotel </a:t>
            </a:r>
            <a:r>
              <a:rPr lang="en-US" sz="1000" b="1" dirty="0">
                <a:latin typeface="Futura Std Book" panose="020B0502020204020303" pitchFamily="34" charset="0"/>
              </a:rPr>
              <a:t>Maryland (San </a:t>
            </a:r>
            <a:r>
              <a:rPr lang="en-US" sz="1000" b="1" dirty="0" smtClean="0">
                <a:latin typeface="Futura Std Book" panose="020B0502020204020303" pitchFamily="34" charset="0"/>
              </a:rPr>
              <a:t>Andrés)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 </a:t>
            </a:r>
            <a:r>
              <a:rPr lang="es-CO" sz="1000" b="1" dirty="0">
                <a:latin typeface="Futura Std Book" panose="020B0502020204020303" pitchFamily="34" charset="0"/>
              </a:rPr>
              <a:t>contrato de arrendamiento: </a:t>
            </a:r>
            <a:r>
              <a:rPr lang="es-CO" sz="1000" b="1" dirty="0" smtClean="0">
                <a:latin typeface="Futura Std Book" panose="020B0502020204020303" pitchFamily="34" charset="0"/>
              </a:rPr>
              <a:t>Renovación </a:t>
            </a:r>
            <a:r>
              <a:rPr lang="es-CO" sz="1000" b="1" dirty="0">
                <a:latin typeface="Futura Std Book" panose="020B0502020204020303" pitchFamily="34" charset="0"/>
              </a:rPr>
              <a:t>del contrato de arrendamiento: </a:t>
            </a:r>
            <a:r>
              <a:rPr lang="es-CO" sz="1000" dirty="0">
                <a:latin typeface="Futura Std Book" panose="020B0502020204020303" pitchFamily="34" charset="0"/>
              </a:rPr>
              <a:t>13 de abril de 2016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Terminación </a:t>
            </a:r>
            <a:r>
              <a:rPr lang="es-CO" sz="1000" b="1" dirty="0">
                <a:latin typeface="Futura Std Book" panose="020B0502020204020303" pitchFamily="34" charset="0"/>
              </a:rPr>
              <a:t>Contrato:</a:t>
            </a:r>
            <a:r>
              <a:rPr lang="es-CO" sz="1000" dirty="0">
                <a:latin typeface="Futura Std Book" panose="020B0502020204020303" pitchFamily="34" charset="0"/>
              </a:rPr>
              <a:t> 13 de abril de </a:t>
            </a:r>
            <a:r>
              <a:rPr lang="es-CO" sz="1000" dirty="0" smtClean="0">
                <a:latin typeface="Futura Std Book" panose="020B0502020204020303" pitchFamily="34" charset="0"/>
              </a:rPr>
              <a:t>2036. </a:t>
            </a:r>
            <a:r>
              <a:rPr lang="es-CO" sz="1000" b="1" dirty="0" smtClean="0">
                <a:latin typeface="Futura Std Book" panose="020B0502020204020303" pitchFamily="34" charset="0"/>
              </a:rPr>
              <a:t>Término </a:t>
            </a:r>
            <a:r>
              <a:rPr lang="es-CO" sz="1000" b="1" dirty="0">
                <a:latin typeface="Futura Std Book" panose="020B0502020204020303" pitchFamily="34" charset="0"/>
              </a:rPr>
              <a:t>del Contrato: </a:t>
            </a:r>
            <a:r>
              <a:rPr lang="es-CO" sz="1000" dirty="0">
                <a:latin typeface="Futura Std Book" panose="020B0502020204020303" pitchFamily="34" charset="0"/>
              </a:rPr>
              <a:t>20 años. </a:t>
            </a:r>
            <a:r>
              <a:rPr lang="es-CO" sz="1000" b="1" dirty="0" smtClean="0">
                <a:latin typeface="Futura Std Book" panose="020B0502020204020303" pitchFamily="34" charset="0"/>
              </a:rPr>
              <a:t>Valor </a:t>
            </a:r>
            <a:r>
              <a:rPr lang="es-CO" sz="1000" b="1" dirty="0">
                <a:latin typeface="Futura Std Book" panose="020B0502020204020303" pitchFamily="34" charset="0"/>
              </a:rPr>
              <a:t>de Inversiones</a:t>
            </a:r>
            <a:r>
              <a:rPr lang="es-CO" sz="1000" dirty="0">
                <a:latin typeface="Futura Std Book" panose="020B0502020204020303" pitchFamily="34" charset="0"/>
              </a:rPr>
              <a:t>: $</a:t>
            </a:r>
            <a:r>
              <a:rPr lang="es-ES_tradnl" sz="1000" dirty="0">
                <a:latin typeface="Futura Std Book" panose="020B0502020204020303" pitchFamily="34" charset="0"/>
              </a:rPr>
              <a:t>8.200 </a:t>
            </a:r>
            <a:r>
              <a:rPr lang="es-ES_tradnl" sz="1000" dirty="0" smtClean="0">
                <a:latin typeface="Futura Std Book" panose="020B0502020204020303" pitchFamily="34" charset="0"/>
              </a:rPr>
              <a:t>millones.</a:t>
            </a:r>
            <a:r>
              <a:rPr lang="es-CO" sz="1000" b="1" dirty="0" smtClean="0">
                <a:latin typeface="Futura Std Book" panose="020B0502020204020303" pitchFamily="34" charset="0"/>
              </a:rPr>
              <a:t>Estado</a:t>
            </a:r>
            <a:r>
              <a:rPr lang="es-CO" sz="1000" b="1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En operación e </a:t>
            </a:r>
            <a:r>
              <a:rPr lang="es-CO" sz="1000" dirty="0" smtClean="0">
                <a:latin typeface="Futura Std Book" panose="020B0502020204020303" pitchFamily="34" charset="0"/>
              </a:rPr>
              <a:t>inversión. </a:t>
            </a:r>
            <a:r>
              <a:rPr lang="es-CO" sz="1000" b="1" dirty="0" smtClean="0">
                <a:latin typeface="Futura Std Book" panose="020B0502020204020303" pitchFamily="34" charset="0"/>
              </a:rPr>
              <a:t>Canon Arrendamiento: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Etapa </a:t>
            </a:r>
            <a:r>
              <a:rPr lang="es-ES_tradnl" sz="1000" b="1" dirty="0">
                <a:latin typeface="Futura Std Book" panose="020B0502020204020303" pitchFamily="34" charset="0"/>
              </a:rPr>
              <a:t>de Pre-Inversión: </a:t>
            </a:r>
            <a:r>
              <a:rPr lang="es-ES_tradnl" sz="1000" dirty="0">
                <a:latin typeface="Futura Std Book" panose="020B0502020204020303" pitchFamily="34" charset="0"/>
              </a:rPr>
              <a:t>$122 millones trimestral de 2016, por un término de 6 meses.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Etapa </a:t>
            </a:r>
            <a:r>
              <a:rPr lang="es-ES_tradnl" sz="1000" b="1" dirty="0">
                <a:latin typeface="Futura Std Book" panose="020B0502020204020303" pitchFamily="34" charset="0"/>
              </a:rPr>
              <a:t>de Inversión: </a:t>
            </a:r>
            <a:r>
              <a:rPr lang="es-ES_tradnl" sz="1000" dirty="0">
                <a:latin typeface="Futura Std Book" panose="020B0502020204020303" pitchFamily="34" charset="0"/>
              </a:rPr>
              <a:t>$99 millones Trimestrales de 2018, con un descuento de $90.000.000 sobre el canon para amortizar las </a:t>
            </a:r>
            <a:r>
              <a:rPr lang="es-ES_tradnl" sz="1000" dirty="0" smtClean="0">
                <a:latin typeface="Futura Std Book" panose="020B0502020204020303" pitchFamily="34" charset="0"/>
              </a:rPr>
              <a:t>inversiones.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Etapa </a:t>
            </a:r>
            <a:r>
              <a:rPr lang="es-ES_tradnl" sz="1000" b="1" dirty="0">
                <a:latin typeface="Futura Std Book" panose="020B0502020204020303" pitchFamily="34" charset="0"/>
              </a:rPr>
              <a:t>de Operación:</a:t>
            </a:r>
            <a:r>
              <a:rPr lang="es-ES_tradnl" sz="1000" dirty="0">
                <a:latin typeface="Futura Std Book" panose="020B0502020204020303" pitchFamily="34" charset="0"/>
              </a:rPr>
              <a:t> $90 millones trimestrales de 2016. Adicional a este monto, deberá aportar la suma de $60 millones trimestrales a la cuenta de inversión y </a:t>
            </a:r>
            <a:r>
              <a:rPr lang="es-ES_tradnl" sz="1000" dirty="0" smtClean="0">
                <a:latin typeface="Futura Std Book" panose="020B0502020204020303" pitchFamily="34" charset="0"/>
              </a:rPr>
              <a:t>gastos.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Ejecución </a:t>
            </a:r>
            <a:r>
              <a:rPr lang="es-ES_tradnl" sz="1000" b="1" dirty="0">
                <a:latin typeface="Futura Std Book" panose="020B0502020204020303" pitchFamily="34" charset="0"/>
              </a:rPr>
              <a:t>de Pre-inversión: </a:t>
            </a:r>
            <a:r>
              <a:rPr lang="es-ES_tradnl" sz="1000" dirty="0">
                <a:latin typeface="Futura Std Book" panose="020B0502020204020303" pitchFamily="34" charset="0"/>
              </a:rPr>
              <a:t>17 </a:t>
            </a:r>
            <a:r>
              <a:rPr lang="es-ES_tradnl" sz="1000" dirty="0" smtClean="0">
                <a:latin typeface="Futura Std Book" panose="020B0502020204020303" pitchFamily="34" charset="0"/>
              </a:rPr>
              <a:t>meses.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Ejecución </a:t>
            </a:r>
            <a:r>
              <a:rPr lang="es-ES_tradnl" sz="1000" b="1" dirty="0">
                <a:latin typeface="Futura Std Book" panose="020B0502020204020303" pitchFamily="34" charset="0"/>
              </a:rPr>
              <a:t>de Inversiones: </a:t>
            </a:r>
            <a:r>
              <a:rPr lang="es-ES_tradnl" sz="1000" dirty="0">
                <a:latin typeface="Futura Std Book" panose="020B0502020204020303" pitchFamily="34" charset="0"/>
              </a:rPr>
              <a:t>18 meses. </a:t>
            </a:r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>
              <a:latin typeface="Futura Std Book" panose="020B0502020204020303" pitchFamily="34" charset="0"/>
            </a:endParaRPr>
          </a:p>
          <a:p>
            <a:pPr lvl="0"/>
            <a:endParaRPr lang="es-ES_tradnl" sz="1000" b="1" dirty="0" smtClean="0">
              <a:latin typeface="Futura Std Book" panose="020B0502020204020303" pitchFamily="34" charset="0"/>
            </a:endParaRPr>
          </a:p>
          <a:p>
            <a:pPr lvl="0" algn="just"/>
            <a:endParaRPr lang="es-CO" sz="1000" dirty="0" smtClean="0">
              <a:latin typeface="Futura Std Book" panose="020B0502020204020303" pitchFamily="34" charset="0"/>
            </a:endParaRPr>
          </a:p>
        </p:txBody>
      </p:sp>
      <p:pic>
        <p:nvPicPr>
          <p:cNvPr id="20" name="Imagen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30" y="7383396"/>
            <a:ext cx="6186750" cy="13353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039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G:\Ministerio CIT\Trabajo MinCIT 2017 - 2018\PNG\Logos\Fontu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528" y="88710"/>
            <a:ext cx="1796472" cy="37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ítulo 2"/>
          <p:cNvSpPr txBox="1">
            <a:spLocks/>
          </p:cNvSpPr>
          <p:nvPr/>
        </p:nvSpPr>
        <p:spPr>
          <a:xfrm>
            <a:off x="-363031" y="131615"/>
            <a:ext cx="2393101" cy="336977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Std Book" panose="020B0502020204020303" pitchFamily="34" charset="0"/>
              </a:rPr>
              <a:t>Bienes</a:t>
            </a:r>
            <a:endParaRPr lang="es-CO" sz="2200" b="1" dirty="0">
              <a:solidFill>
                <a:srgbClr val="FFC4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Std Book" panose="020B0502020204020303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327545" y="584597"/>
            <a:ext cx="6231600" cy="6863417"/>
          </a:xfrm>
          <a:prstGeom prst="rect">
            <a:avLst/>
          </a:prstGeom>
          <a:ln>
            <a:solidFill>
              <a:srgbClr val="E1134F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es-ES_tradnl" sz="1000" b="1" dirty="0" smtClean="0">
                <a:latin typeface="Futura Std Book" panose="020B0502020204020303" pitchFamily="34" charset="0"/>
              </a:rPr>
              <a:t>En </a:t>
            </a:r>
            <a:r>
              <a:rPr lang="es-ES_tradnl" sz="1000" b="1" dirty="0">
                <a:latin typeface="Futura Std Book" panose="020B0502020204020303" pitchFamily="34" charset="0"/>
              </a:rPr>
              <a:t>Proceso: </a:t>
            </a:r>
            <a:r>
              <a:rPr lang="es-MX" sz="1000" dirty="0">
                <a:latin typeface="Futura Std Book" panose="020B0502020204020303" pitchFamily="34" charset="0"/>
              </a:rPr>
              <a:t>Se recibió por parte de la SAE el acto administrativo mediante el cual se transfiere la propiedad y la administración del Hotel Maryland a la Gobernación de San Andrés. </a:t>
            </a:r>
            <a:r>
              <a:rPr lang="es-CO" sz="1000" dirty="0">
                <a:latin typeface="Futura Std Book" panose="020B0502020204020303" pitchFamily="34" charset="0"/>
              </a:rPr>
              <a:t>La Dirección Jurídica de </a:t>
            </a:r>
            <a:r>
              <a:rPr lang="es-CO" sz="1000" dirty="0" smtClean="0">
                <a:latin typeface="Futura Std Book" panose="020B0502020204020303" pitchFamily="34" charset="0"/>
              </a:rPr>
              <a:t>Fontur interpuso </a:t>
            </a:r>
            <a:r>
              <a:rPr lang="es-CO" sz="1000" dirty="0">
                <a:latin typeface="Futura Std Book" panose="020B0502020204020303" pitchFamily="34" charset="0"/>
              </a:rPr>
              <a:t>todos los mecanismos jurídicos puesto que la SAE no puede remover  a la Entidad como administradora. De igual manera, </a:t>
            </a:r>
            <a:r>
              <a:rPr lang="es-CO" sz="1000" dirty="0" smtClean="0">
                <a:latin typeface="Futura Std Book" panose="020B0502020204020303" pitchFamily="34" charset="0"/>
              </a:rPr>
              <a:t>Fontur propuso </a:t>
            </a:r>
            <a:r>
              <a:rPr lang="es-CO" sz="1000" dirty="0">
                <a:latin typeface="Futura Std Book" panose="020B0502020204020303" pitchFamily="34" charset="0"/>
              </a:rPr>
              <a:t>la redacción de un decreto que limite el alcance de la reforma al Código de Extinción de Dominio, donde se obliga la entrega de los bienes a San Andrés, más no su administración. En octubre </a:t>
            </a:r>
            <a:r>
              <a:rPr lang="es-CO" sz="1000" dirty="0" smtClean="0">
                <a:latin typeface="Futura Std Book" panose="020B0502020204020303" pitchFamily="34" charset="0"/>
              </a:rPr>
              <a:t>Fontur autorizó </a:t>
            </a:r>
            <a:r>
              <a:rPr lang="es-CO" sz="1000" dirty="0">
                <a:latin typeface="Futura Std Book" panose="020B0502020204020303" pitchFamily="34" charset="0"/>
              </a:rPr>
              <a:t>el uso de los espacios, previa garantía de cumplimiento de las normas y de la seguridad de lo huéspedes. En diciembre, </a:t>
            </a:r>
            <a:r>
              <a:rPr lang="es-CO" sz="1000" dirty="0" smtClean="0">
                <a:latin typeface="Futura Std Book" panose="020B0502020204020303" pitchFamily="34" charset="0"/>
              </a:rPr>
              <a:t>Fontur realizó </a:t>
            </a:r>
            <a:r>
              <a:rPr lang="es-CO" sz="1000" dirty="0">
                <a:latin typeface="Futura Std Book" panose="020B0502020204020303" pitchFamily="34" charset="0"/>
              </a:rPr>
              <a:t>visita de verificación de la operación en conjunto con la Interventoría, y se suscribió acata con los compromisos de actividades pendientes para culminar el plan de inversiones y programar la </a:t>
            </a:r>
            <a:r>
              <a:rPr lang="es-CO" sz="1000" dirty="0" smtClean="0">
                <a:latin typeface="Futura Std Book" panose="020B0502020204020303" pitchFamily="34" charset="0"/>
              </a:rPr>
              <a:t>entrega.</a:t>
            </a:r>
            <a:endParaRPr lang="es-CO" sz="1000" b="1" dirty="0" smtClean="0">
              <a:latin typeface="Futura Std Book" panose="020B0502020204020303" pitchFamily="34" charset="0"/>
            </a:endParaRPr>
          </a:p>
          <a:p>
            <a:pPr lvl="0" algn="just"/>
            <a:endParaRPr lang="es-CO" sz="1000" b="1" dirty="0" smtClean="0">
              <a:latin typeface="Futura Std Book" panose="020B0502020204020303" pitchFamily="34" charset="0"/>
            </a:endParaRPr>
          </a:p>
          <a:p>
            <a:pPr lvl="0" algn="just"/>
            <a:r>
              <a:rPr lang="es-CO" sz="1000" b="1" dirty="0" smtClean="0">
                <a:latin typeface="Futura Std Book" panose="020B0502020204020303" pitchFamily="34" charset="0"/>
              </a:rPr>
              <a:t>5. Hotel </a:t>
            </a:r>
            <a:r>
              <a:rPr lang="es-CO" sz="1000" b="1" dirty="0">
                <a:latin typeface="Futura Std Book" panose="020B0502020204020303" pitchFamily="34" charset="0"/>
              </a:rPr>
              <a:t>El Isleño ( San Andrés) </a:t>
            </a:r>
            <a:r>
              <a:rPr lang="es-CO" sz="1000" dirty="0" smtClean="0">
                <a:latin typeface="Futura Std Book" panose="020B0502020204020303" pitchFamily="34" charset="0"/>
              </a:rPr>
              <a:t>El </a:t>
            </a:r>
            <a:r>
              <a:rPr lang="es-CO" sz="1000" dirty="0">
                <a:latin typeface="Futura Std Book" panose="020B0502020204020303" pitchFamily="34" charset="0"/>
              </a:rPr>
              <a:t>Hotel se encuentra en arrendamiento con la Cadena Hoteles Decamerón Colombia S.A.S. para la administración y operación del </a:t>
            </a:r>
            <a:r>
              <a:rPr lang="es-CO" sz="1000" dirty="0" smtClean="0">
                <a:latin typeface="Futura Std Book" panose="020B0502020204020303" pitchFamily="34" charset="0"/>
              </a:rPr>
              <a:t>mismo.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 </a:t>
            </a:r>
            <a:r>
              <a:rPr lang="es-CO" sz="1000" b="1" dirty="0">
                <a:latin typeface="Futura Std Book" panose="020B0502020204020303" pitchFamily="34" charset="0"/>
              </a:rPr>
              <a:t>actual contrato de arrendamiento: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Término </a:t>
            </a:r>
            <a:r>
              <a:rPr lang="es-ES_tradnl" sz="1000" b="1" dirty="0">
                <a:latin typeface="Futura Std Book" panose="020B0502020204020303" pitchFamily="34" charset="0"/>
              </a:rPr>
              <a:t>Arrendamiento: </a:t>
            </a:r>
            <a:r>
              <a:rPr lang="es-ES_tradnl" sz="1000" dirty="0">
                <a:latin typeface="Futura Std Book" panose="020B0502020204020303" pitchFamily="34" charset="0"/>
              </a:rPr>
              <a:t>20 años</a:t>
            </a:r>
            <a:r>
              <a:rPr lang="es-ES_tradnl" sz="1000" dirty="0" smtClean="0">
                <a:latin typeface="Futura Std Book" panose="020B0502020204020303" pitchFamily="34" charset="0"/>
              </a:rPr>
              <a:t>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Firma </a:t>
            </a:r>
            <a:r>
              <a:rPr lang="es-ES_tradnl" sz="1000" b="1" dirty="0">
                <a:latin typeface="Futura Std Book" panose="020B0502020204020303" pitchFamily="34" charset="0"/>
              </a:rPr>
              <a:t>Contrato: </a:t>
            </a:r>
            <a:r>
              <a:rPr lang="es-ES_tradnl" sz="1000" dirty="0">
                <a:latin typeface="Futura Std Book" panose="020B0502020204020303" pitchFamily="34" charset="0"/>
              </a:rPr>
              <a:t>4 de febrero de 2010</a:t>
            </a:r>
            <a:r>
              <a:rPr lang="pt-BR" sz="1000" dirty="0">
                <a:latin typeface="Futura Std Book" panose="020B0502020204020303" pitchFamily="34" charset="0"/>
              </a:rPr>
              <a:t>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Contraprestación</a:t>
            </a:r>
            <a:r>
              <a:rPr lang="es-ES_tradnl" sz="1000" b="1" dirty="0">
                <a:latin typeface="Futura Std Book" panose="020B0502020204020303" pitchFamily="34" charset="0"/>
              </a:rPr>
              <a:t>: </a:t>
            </a:r>
            <a:r>
              <a:rPr lang="es-ES_tradnl" sz="1000" dirty="0">
                <a:latin typeface="Futura Std Book" panose="020B0502020204020303" pitchFamily="34" charset="0"/>
              </a:rPr>
              <a:t>1.3% de los ingresos brutos trimestrales</a:t>
            </a:r>
            <a:r>
              <a:rPr lang="es-ES_tradnl" sz="1000" dirty="0" smtClean="0">
                <a:latin typeface="Futura Std Book" panose="020B0502020204020303" pitchFamily="34" charset="0"/>
              </a:rPr>
              <a:t>.</a:t>
            </a:r>
          </a:p>
          <a:p>
            <a:pPr lvl="0" algn="just"/>
            <a:endParaRPr lang="es-ES_tradnl" sz="1000" dirty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 smtClean="0">
              <a:latin typeface="Futura Std Book" panose="020B0502020204020303" pitchFamily="34" charset="0"/>
            </a:endParaRPr>
          </a:p>
          <a:p>
            <a:pPr lvl="0" algn="just"/>
            <a:endParaRPr lang="es-ES_tradnl" sz="1000" dirty="0">
              <a:latin typeface="Futura Std Book" panose="020B0502020204020303" pitchFamily="34" charset="0"/>
            </a:endParaRPr>
          </a:p>
          <a:p>
            <a:pPr lvl="0" algn="just"/>
            <a:r>
              <a:rPr lang="es-CO" sz="1000" b="1" dirty="0">
                <a:latin typeface="Futura Std Book" panose="020B0502020204020303" pitchFamily="34" charset="0"/>
              </a:rPr>
              <a:t>Estado: </a:t>
            </a:r>
            <a:r>
              <a:rPr lang="es-CO" sz="1000" dirty="0">
                <a:latin typeface="Futura Std Book" panose="020B0502020204020303" pitchFamily="34" charset="0"/>
              </a:rPr>
              <a:t>En operación. 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En </a:t>
            </a:r>
            <a:r>
              <a:rPr lang="es-ES_tradnl" sz="1000" b="1" dirty="0">
                <a:latin typeface="Futura Std Book" panose="020B0502020204020303" pitchFamily="34" charset="0"/>
              </a:rPr>
              <a:t>Proceso: </a:t>
            </a:r>
            <a:r>
              <a:rPr lang="es-MX" sz="1000" dirty="0" smtClean="0">
                <a:latin typeface="Futura Std Book" panose="020B0502020204020303" pitchFamily="34" charset="0"/>
              </a:rPr>
              <a:t>El </a:t>
            </a:r>
            <a:r>
              <a:rPr lang="es-MX" sz="1000" dirty="0">
                <a:latin typeface="Futura Std Book" panose="020B0502020204020303" pitchFamily="34" charset="0"/>
              </a:rPr>
              <a:t>operador presentó a </a:t>
            </a:r>
            <a:r>
              <a:rPr lang="es-MX" sz="1000" dirty="0" smtClean="0">
                <a:latin typeface="Futura Std Book" panose="020B0502020204020303" pitchFamily="34" charset="0"/>
              </a:rPr>
              <a:t>Fontur el </a:t>
            </a:r>
            <a:r>
              <a:rPr lang="es-MX" sz="1000" dirty="0">
                <a:latin typeface="Futura Std Book" panose="020B0502020204020303" pitchFamily="34" charset="0"/>
              </a:rPr>
              <a:t>diagnóstico y evaluación de los daños presentados en el Centro de Convenciones, cuyas obras de intervención se emprenderán desde finales de enero de 2019. </a:t>
            </a:r>
            <a:r>
              <a:rPr lang="es-CO" sz="1000" dirty="0" smtClean="0">
                <a:latin typeface="Futura Std Book" panose="020B0502020204020303" pitchFamily="34" charset="0"/>
              </a:rPr>
              <a:t>El </a:t>
            </a:r>
            <a:r>
              <a:rPr lang="es-CO" sz="1000" dirty="0">
                <a:latin typeface="Futura Std Book" panose="020B0502020204020303" pitchFamily="34" charset="0"/>
              </a:rPr>
              <a:t>Concesionario entregará en </a:t>
            </a:r>
            <a:r>
              <a:rPr lang="es-CO" sz="1000" dirty="0" smtClean="0">
                <a:latin typeface="Futura Std Book" panose="020B0502020204020303" pitchFamily="34" charset="0"/>
              </a:rPr>
              <a:t>febrero </a:t>
            </a:r>
            <a:r>
              <a:rPr lang="es-CO" sz="1000" dirty="0">
                <a:latin typeface="Futura Std Book" panose="020B0502020204020303" pitchFamily="34" charset="0"/>
              </a:rPr>
              <a:t>de 2019, el inventario actualizado y valorizado del Hotel. </a:t>
            </a:r>
            <a:r>
              <a:rPr lang="es-CO" sz="1000" dirty="0" smtClean="0">
                <a:latin typeface="Futura Std Book" panose="020B0502020204020303" pitchFamily="34" charset="0"/>
              </a:rPr>
              <a:t>Fontur elevó </a:t>
            </a:r>
            <a:r>
              <a:rPr lang="es-CO" sz="1000" dirty="0">
                <a:latin typeface="Futura Std Book" panose="020B0502020204020303" pitchFamily="34" charset="0"/>
              </a:rPr>
              <a:t>consultas a sus asesores externos para definir el procedimiento adecuado para el registro de la marca a nombre del Ministerio, hoy registrada a nombre de </a:t>
            </a:r>
            <a:r>
              <a:rPr lang="es-CO" sz="1000" dirty="0" err="1">
                <a:latin typeface="Futura Std Book" panose="020B0502020204020303" pitchFamily="34" charset="0"/>
              </a:rPr>
              <a:t>Decameron</a:t>
            </a:r>
            <a:r>
              <a:rPr lang="es-CO" sz="1000" dirty="0">
                <a:latin typeface="Futura Std Book" panose="020B0502020204020303" pitchFamily="34" charset="0"/>
              </a:rPr>
              <a:t>. En espera de respuesta</a:t>
            </a:r>
            <a:r>
              <a:rPr lang="es-CO" sz="1000" dirty="0" smtClean="0">
                <a:latin typeface="Futura Std Book" panose="020B0502020204020303" pitchFamily="34" charset="0"/>
              </a:rPr>
              <a:t>.</a:t>
            </a:r>
          </a:p>
          <a:p>
            <a:pPr lvl="0" algn="just"/>
            <a:endParaRPr lang="es-MX" sz="1000" dirty="0">
              <a:latin typeface="Futura Std Book" panose="020B0502020204020303" pitchFamily="34" charset="0"/>
            </a:endParaRPr>
          </a:p>
          <a:p>
            <a:pPr lvl="0" algn="just"/>
            <a:r>
              <a:rPr lang="es-CO" sz="1000" b="1" dirty="0" smtClean="0">
                <a:latin typeface="Futura Std Book" panose="020B0502020204020303" pitchFamily="34" charset="0"/>
              </a:rPr>
              <a:t>6. Spa </a:t>
            </a:r>
            <a:r>
              <a:rPr lang="es-CO" sz="1000" b="1" dirty="0">
                <a:latin typeface="Futura Std Book" panose="020B0502020204020303" pitchFamily="34" charset="0"/>
              </a:rPr>
              <a:t>de Providencia (</a:t>
            </a:r>
            <a:r>
              <a:rPr lang="es-CO" sz="1000" b="1" dirty="0" smtClean="0">
                <a:latin typeface="Futura Std Book" panose="020B0502020204020303" pitchFamily="34" charset="0"/>
              </a:rPr>
              <a:t>Providencia)</a:t>
            </a:r>
            <a:r>
              <a:rPr lang="es-MX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Término </a:t>
            </a:r>
            <a:r>
              <a:rPr lang="es-CO" sz="1000" b="1" dirty="0">
                <a:latin typeface="Futura Std Book" panose="020B0502020204020303" pitchFamily="34" charset="0"/>
              </a:rPr>
              <a:t>de la Administración y Operación: </a:t>
            </a:r>
            <a:r>
              <a:rPr lang="es-CO" sz="1000" dirty="0">
                <a:latin typeface="Futura Std Book" panose="020B0502020204020303" pitchFamily="34" charset="0"/>
              </a:rPr>
              <a:t>5 </a:t>
            </a:r>
            <a:r>
              <a:rPr lang="es-CO" sz="1000" dirty="0" smtClean="0">
                <a:latin typeface="Futura Std Book" panose="020B0502020204020303" pitchFamily="34" charset="0"/>
              </a:rPr>
              <a:t>años. </a:t>
            </a:r>
            <a:r>
              <a:rPr lang="es-CO" sz="1000" b="1" dirty="0" smtClean="0">
                <a:latin typeface="Futura Std Book" panose="020B0502020204020303" pitchFamily="34" charset="0"/>
              </a:rPr>
              <a:t>Contraprestación</a:t>
            </a:r>
            <a:r>
              <a:rPr lang="es-CO" sz="1000" b="1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5% sobre las ventas netas trimestrales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Fondo </a:t>
            </a:r>
            <a:r>
              <a:rPr lang="es-CO" sz="1000" b="1" dirty="0">
                <a:latin typeface="Futura Std Book" panose="020B0502020204020303" pitchFamily="34" charset="0"/>
              </a:rPr>
              <a:t>de Mantenimiento: </a:t>
            </a:r>
            <a:r>
              <a:rPr lang="es-CO" sz="1000" dirty="0">
                <a:latin typeface="Futura Std Book" panose="020B0502020204020303" pitchFamily="34" charset="0"/>
              </a:rPr>
              <a:t>10% sobre las ventas netas trimestrales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Fondo </a:t>
            </a:r>
            <a:r>
              <a:rPr lang="es-CO" sz="1000" b="1" dirty="0">
                <a:latin typeface="Futura Std Book" panose="020B0502020204020303" pitchFamily="34" charset="0"/>
              </a:rPr>
              <a:t>de Inversión y Gastos: </a:t>
            </a:r>
            <a:r>
              <a:rPr lang="es-CO" sz="1000" dirty="0">
                <a:latin typeface="Futura Std Book" panose="020B0502020204020303" pitchFamily="34" charset="0"/>
              </a:rPr>
              <a:t>15% sobre las ventas netas  trimestrales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Aporte </a:t>
            </a:r>
            <a:r>
              <a:rPr lang="es-CO" sz="1000" b="1" dirty="0" err="1">
                <a:latin typeface="Futura Std Book" panose="020B0502020204020303" pitchFamily="34" charset="0"/>
              </a:rPr>
              <a:t>Fontur</a:t>
            </a:r>
            <a:r>
              <a:rPr lang="es-CO" sz="1000" b="1" dirty="0">
                <a:latin typeface="Futura Std Book" panose="020B0502020204020303" pitchFamily="34" charset="0"/>
              </a:rPr>
              <a:t> al Proyecto: </a:t>
            </a:r>
            <a:r>
              <a:rPr lang="es-CO" sz="1000" dirty="0">
                <a:latin typeface="Futura Std Book" panose="020B0502020204020303" pitchFamily="34" charset="0"/>
              </a:rPr>
              <a:t>$415 </a:t>
            </a:r>
            <a:r>
              <a:rPr lang="es-CO" sz="1000" dirty="0" smtClean="0">
                <a:latin typeface="Futura Std Book" panose="020B0502020204020303" pitchFamily="34" charset="0"/>
              </a:rPr>
              <a:t>millones. </a:t>
            </a:r>
            <a:r>
              <a:rPr lang="es-CO" sz="1000" b="1" dirty="0" smtClean="0">
                <a:latin typeface="Futura Std Book" panose="020B0502020204020303" pitchFamily="34" charset="0"/>
              </a:rPr>
              <a:t>Estado</a:t>
            </a:r>
            <a:r>
              <a:rPr lang="es-CO" sz="1000" b="1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En</a:t>
            </a:r>
            <a:r>
              <a:rPr lang="es-CO" sz="1000" b="1" dirty="0">
                <a:latin typeface="Futura Std Book" panose="020B0502020204020303" pitchFamily="34" charset="0"/>
              </a:rPr>
              <a:t> </a:t>
            </a:r>
            <a:r>
              <a:rPr lang="es-CO" sz="1000" dirty="0">
                <a:latin typeface="Futura Std Book" panose="020B0502020204020303" pitchFamily="34" charset="0"/>
              </a:rPr>
              <a:t>operación. </a:t>
            </a:r>
            <a:endParaRPr lang="es-MX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b="1" dirty="0">
                <a:latin typeface="Futura Std Book" panose="020B0502020204020303" pitchFamily="34" charset="0"/>
              </a:rPr>
              <a:t>Gestiones Realizadas: </a:t>
            </a:r>
            <a:r>
              <a:rPr lang="es-CO" sz="1000" b="1" dirty="0" smtClean="0">
                <a:latin typeface="Futura Std Book" panose="020B0502020204020303" pitchFamily="34" charset="0"/>
              </a:rPr>
              <a:t>Etapa </a:t>
            </a:r>
            <a:r>
              <a:rPr lang="es-CO" sz="1000" b="1" dirty="0">
                <a:latin typeface="Futura Std Book" panose="020B0502020204020303" pitchFamily="34" charset="0"/>
              </a:rPr>
              <a:t>de </a:t>
            </a:r>
            <a:r>
              <a:rPr lang="es-CO" sz="1000" b="1" dirty="0" smtClean="0">
                <a:latin typeface="Futura Std Book" panose="020B0502020204020303" pitchFamily="34" charset="0"/>
              </a:rPr>
              <a:t>Operación: </a:t>
            </a:r>
            <a:r>
              <a:rPr lang="es-MX" sz="1000" dirty="0" smtClean="0">
                <a:latin typeface="Futura Std Book" panose="020B0502020204020303" pitchFamily="34" charset="0"/>
              </a:rPr>
              <a:t>El </a:t>
            </a:r>
            <a:r>
              <a:rPr lang="es-MX" sz="1000" dirty="0">
                <a:latin typeface="Futura Std Book" panose="020B0502020204020303" pitchFamily="34" charset="0"/>
              </a:rPr>
              <a:t>SPA se encuentra en etapa de operación, la cual inicio el 1 de </a:t>
            </a:r>
            <a:r>
              <a:rPr lang="es-MX" sz="1000" dirty="0" smtClean="0">
                <a:latin typeface="Futura Std Book" panose="020B0502020204020303" pitchFamily="34" charset="0"/>
              </a:rPr>
              <a:t>mayo </a:t>
            </a:r>
            <a:r>
              <a:rPr lang="es-MX" sz="1000" dirty="0">
                <a:latin typeface="Futura Std Book" panose="020B0502020204020303" pitchFamily="34" charset="0"/>
              </a:rPr>
              <a:t>de 2018</a:t>
            </a:r>
            <a:r>
              <a:rPr lang="es-MX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 smtClean="0">
                <a:latin typeface="Futura Std Book" panose="020B0502020204020303" pitchFamily="34" charset="0"/>
              </a:rPr>
              <a:t>El </a:t>
            </a:r>
            <a:r>
              <a:rPr lang="es-CO" sz="1000" dirty="0">
                <a:latin typeface="Futura Std Book" panose="020B0502020204020303" pitchFamily="34" charset="0"/>
              </a:rPr>
              <a:t>nombre seleccionado para la explotación comercial del SPA, es: </a:t>
            </a:r>
            <a:r>
              <a:rPr lang="es-CO" sz="1000" b="1" dirty="0" smtClean="0">
                <a:latin typeface="Futura Std Book" panose="020B0502020204020303" pitchFamily="34" charset="0"/>
              </a:rPr>
              <a:t>Cotton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Tree</a:t>
            </a:r>
            <a:r>
              <a:rPr lang="es-CO" sz="1000" b="1" dirty="0" smtClean="0">
                <a:latin typeface="Futura Std Book" panose="020B0502020204020303" pitchFamily="34" charset="0"/>
              </a:rPr>
              <a:t> SPA</a:t>
            </a:r>
            <a:r>
              <a:rPr lang="es-CO" sz="1000" dirty="0">
                <a:latin typeface="Futura Std Book" panose="020B0502020204020303" pitchFamily="34" charset="0"/>
              </a:rPr>
              <a:t>, el cual ya fue registrado.</a:t>
            </a:r>
            <a:r>
              <a:rPr lang="es-CO" sz="1000" b="1" dirty="0">
                <a:latin typeface="Futura Std Book" panose="020B0502020204020303" pitchFamily="34" charset="0"/>
              </a:rPr>
              <a:t> Contrato </a:t>
            </a:r>
            <a:r>
              <a:rPr lang="es-CO" sz="1000" b="1" dirty="0" smtClean="0">
                <a:latin typeface="Futura Std Book" panose="020B0502020204020303" pitchFamily="34" charset="0"/>
              </a:rPr>
              <a:t>Asesoría: </a:t>
            </a:r>
            <a:r>
              <a:rPr lang="es-MX" sz="1000" dirty="0" smtClean="0">
                <a:latin typeface="Futura Std Book" panose="020B0502020204020303" pitchFamily="34" charset="0"/>
              </a:rPr>
              <a:t>Se </a:t>
            </a:r>
            <a:r>
              <a:rPr lang="es-MX" sz="1000" dirty="0">
                <a:latin typeface="Futura Std Book" panose="020B0502020204020303" pitchFamily="34" charset="0"/>
              </a:rPr>
              <a:t>contrató una experta para el acompañamiento al administrador en el inicio de la etapa de operación. </a:t>
            </a:r>
          </a:p>
          <a:p>
            <a:pPr algn="just"/>
            <a:r>
              <a:rPr lang="es-CO" sz="1000" b="1" dirty="0">
                <a:latin typeface="Futura Std Book" panose="020B0502020204020303" pitchFamily="34" charset="0"/>
              </a:rPr>
              <a:t>Convenio para la Protección del Cangrejo </a:t>
            </a:r>
            <a:r>
              <a:rPr lang="es-CO" sz="1000" b="1" dirty="0" smtClean="0">
                <a:latin typeface="Futura Std Book" panose="020B0502020204020303" pitchFamily="34" charset="0"/>
              </a:rPr>
              <a:t>Negro: </a:t>
            </a:r>
            <a:r>
              <a:rPr lang="es-CO" sz="1000" dirty="0">
                <a:latin typeface="Futura Std Book" panose="020B0502020204020303" pitchFamily="34" charset="0"/>
              </a:rPr>
              <a:t>e</a:t>
            </a:r>
            <a:r>
              <a:rPr lang="es-CO" sz="1000" dirty="0" smtClean="0">
                <a:latin typeface="Futura Std Book" panose="020B0502020204020303" pitchFamily="34" charset="0"/>
              </a:rPr>
              <a:t>l </a:t>
            </a:r>
            <a:r>
              <a:rPr lang="es-CO" sz="1000" dirty="0">
                <a:latin typeface="Futura Std Book" panose="020B0502020204020303" pitchFamily="34" charset="0"/>
              </a:rPr>
              <a:t>22 de noviembre de 2018, se suscribió el Convenio entre </a:t>
            </a:r>
            <a:r>
              <a:rPr lang="es-CO" sz="1000" dirty="0" smtClean="0">
                <a:latin typeface="Futura Std Book" panose="020B0502020204020303" pitchFamily="34" charset="0"/>
              </a:rPr>
              <a:t>Fontur, </a:t>
            </a:r>
            <a:r>
              <a:rPr lang="es-CO" sz="1000" dirty="0" err="1" smtClean="0">
                <a:latin typeface="Futura Std Book" panose="020B0502020204020303" pitchFamily="34" charset="0"/>
              </a:rPr>
              <a:t>Masbosques</a:t>
            </a:r>
            <a:r>
              <a:rPr lang="es-CO" sz="1000" dirty="0" smtClean="0">
                <a:latin typeface="Futura Std Book" panose="020B0502020204020303" pitchFamily="34" charset="0"/>
              </a:rPr>
              <a:t> y Coralina para </a:t>
            </a:r>
            <a:r>
              <a:rPr lang="es-CO" sz="1000" dirty="0">
                <a:latin typeface="Futura Std Book" panose="020B0502020204020303" pitchFamily="34" charset="0"/>
              </a:rPr>
              <a:t>la protección del Cangrejo Negro, en virtud del compromiso para el cierre de Consulta Previa, a fin cumplir con los requisitos de la misma para la conservación de esta especie. En </a:t>
            </a:r>
            <a:r>
              <a:rPr lang="es-CO" sz="1000" dirty="0" smtClean="0">
                <a:latin typeface="Futura Std Book" panose="020B0502020204020303" pitchFamily="34" charset="0"/>
              </a:rPr>
              <a:t>septiembre </a:t>
            </a:r>
            <a:r>
              <a:rPr lang="es-CO" sz="1000" dirty="0">
                <a:latin typeface="Futura Std Book" panose="020B0502020204020303" pitchFamily="34" charset="0"/>
              </a:rPr>
              <a:t>se realizó la convocatoria para los Raizales interesados en participar en el pago por servicios ambientales (BanCO2) para la conservación del hábitat del Cangrejo </a:t>
            </a:r>
            <a:r>
              <a:rPr lang="es-CO" sz="1000" dirty="0" smtClean="0">
                <a:latin typeface="Futura Std Book" panose="020B0502020204020303" pitchFamily="34" charset="0"/>
              </a:rPr>
              <a:t>Negro. </a:t>
            </a:r>
            <a:r>
              <a:rPr lang="es-CO" sz="1000" b="1" dirty="0" smtClean="0">
                <a:latin typeface="Futura Std Book" panose="020B0502020204020303" pitchFamily="34" charset="0"/>
              </a:rPr>
              <a:t>Aportes </a:t>
            </a:r>
            <a:r>
              <a:rPr lang="es-CO" sz="1000" b="1" dirty="0">
                <a:latin typeface="Futura Std Book" panose="020B0502020204020303" pitchFamily="34" charset="0"/>
              </a:rPr>
              <a:t>de Fontur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El </a:t>
            </a:r>
            <a:r>
              <a:rPr lang="es-CO" sz="1000" dirty="0">
                <a:latin typeface="Futura Std Book" panose="020B0502020204020303" pitchFamily="34" charset="0"/>
              </a:rPr>
              <a:t>valor total de los aportes entregados por </a:t>
            </a:r>
            <a:r>
              <a:rPr lang="es-CO" sz="1000" dirty="0" smtClean="0">
                <a:latin typeface="Futura Std Book" panose="020B0502020204020303" pitchFamily="34" charset="0"/>
              </a:rPr>
              <a:t>Fontur para </a:t>
            </a:r>
            <a:r>
              <a:rPr lang="es-CO" sz="1000" dirty="0">
                <a:latin typeface="Futura Std Book" panose="020B0502020204020303" pitchFamily="34" charset="0"/>
              </a:rPr>
              <a:t>apoyar la operación asciende a la suma de $415.362.471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b="1" dirty="0" smtClean="0">
                <a:latin typeface="Futura Std Book" panose="020B0502020204020303" pitchFamily="34" charset="0"/>
              </a:rPr>
              <a:t>Compromisos </a:t>
            </a:r>
            <a:r>
              <a:rPr lang="es-CO" sz="1000" b="1" dirty="0">
                <a:latin typeface="Futura Std Book" panose="020B0502020204020303" pitchFamily="34" charset="0"/>
              </a:rPr>
              <a:t>Consulta Previa</a:t>
            </a:r>
            <a:r>
              <a:rPr lang="es-CO" sz="1000" b="1" dirty="0" smtClean="0">
                <a:latin typeface="Futura Std Book" panose="020B0502020204020303" pitchFamily="34" charset="0"/>
              </a:rPr>
              <a:t>: </a:t>
            </a:r>
            <a:r>
              <a:rPr lang="es-MX" sz="1000" dirty="0">
                <a:latin typeface="Futura Std Book" panose="020B0502020204020303" pitchFamily="34" charset="0"/>
              </a:rPr>
              <a:t>s</a:t>
            </a:r>
            <a:r>
              <a:rPr lang="es-MX" sz="1000" dirty="0" smtClean="0">
                <a:latin typeface="Futura Std Book" panose="020B0502020204020303" pitchFamily="34" charset="0"/>
              </a:rPr>
              <a:t>e </a:t>
            </a:r>
            <a:r>
              <a:rPr lang="es-MX" sz="1000" dirty="0">
                <a:latin typeface="Futura Std Book" panose="020B0502020204020303" pitchFamily="34" charset="0"/>
              </a:rPr>
              <a:t>cumplió con la totalidad de los requisitos para el cumplimiento de las obligaciones de Fontur en la consulta previa</a:t>
            </a:r>
            <a:r>
              <a:rPr lang="es-MX" sz="1000" dirty="0" smtClean="0">
                <a:latin typeface="Futura Std Book" panose="020B0502020204020303" pitchFamily="34" charset="0"/>
              </a:rPr>
              <a:t>.</a:t>
            </a:r>
            <a:r>
              <a:rPr lang="es-CO" sz="1000" dirty="0">
                <a:latin typeface="Futura Std Book" panose="020B0502020204020303" pitchFamily="34" charset="0"/>
              </a:rPr>
              <a:t> </a:t>
            </a:r>
            <a:r>
              <a:rPr lang="es-ES_tradnl" sz="1000" b="1" dirty="0" smtClean="0">
                <a:latin typeface="Futura Std Book" panose="020B0502020204020303" pitchFamily="34" charset="0"/>
              </a:rPr>
              <a:t>En </a:t>
            </a:r>
            <a:r>
              <a:rPr lang="es-ES_tradnl" sz="1000" b="1" dirty="0">
                <a:latin typeface="Futura Std Book" panose="020B0502020204020303" pitchFamily="34" charset="0"/>
              </a:rPr>
              <a:t>Proceso: </a:t>
            </a:r>
            <a:r>
              <a:rPr lang="es-MX" sz="1000" dirty="0" smtClean="0">
                <a:latin typeface="Futura Std Book" panose="020B0502020204020303" pitchFamily="34" charset="0"/>
              </a:rPr>
              <a:t>Fontur desembolsó </a:t>
            </a:r>
            <a:r>
              <a:rPr lang="es-MX" sz="1000" dirty="0">
                <a:latin typeface="Futura Std Book" panose="020B0502020204020303" pitchFamily="34" charset="0"/>
              </a:rPr>
              <a:t>la totalidad de recursos comprometidos</a:t>
            </a:r>
            <a:r>
              <a:rPr lang="es-MX" sz="1000" dirty="0" smtClean="0">
                <a:latin typeface="Futura Std Book" panose="020B0502020204020303" pitchFamily="34" charset="0"/>
              </a:rPr>
              <a:t>. En </a:t>
            </a:r>
            <a:r>
              <a:rPr lang="es-MX" sz="1000" dirty="0">
                <a:latin typeface="Futura Std Book" panose="020B0502020204020303" pitchFamily="34" charset="0"/>
              </a:rPr>
              <a:t>diciembre </a:t>
            </a:r>
            <a:r>
              <a:rPr lang="es-MX" sz="1000" dirty="0" smtClean="0">
                <a:latin typeface="Futura Std Book" panose="020B0502020204020303" pitchFamily="34" charset="0"/>
              </a:rPr>
              <a:t>Fontur realizó </a:t>
            </a:r>
            <a:r>
              <a:rPr lang="es-MX" sz="1000" dirty="0">
                <a:latin typeface="Futura Std Book" panose="020B0502020204020303" pitchFamily="34" charset="0"/>
              </a:rPr>
              <a:t>visita al inmueble y acompañó al Experto en la capacitación sobre el manejo y mantenimiento de la PTAR. Con esta actividad, quedan cerrados los compromisos frente al personal experto que fue facilitado por </a:t>
            </a:r>
            <a:r>
              <a:rPr lang="es-MX" sz="1000" dirty="0" smtClean="0">
                <a:latin typeface="Futura Std Book" panose="020B0502020204020303" pitchFamily="34" charset="0"/>
              </a:rPr>
              <a:t>Fontur para </a:t>
            </a:r>
            <a:r>
              <a:rPr lang="es-MX" sz="1000" dirty="0">
                <a:latin typeface="Futura Std Book" panose="020B0502020204020303" pitchFamily="34" charset="0"/>
              </a:rPr>
              <a:t>la operación del Spa</a:t>
            </a:r>
            <a:r>
              <a:rPr lang="es-MX" sz="1000" dirty="0" smtClean="0">
                <a:latin typeface="Futura Std Book" panose="020B0502020204020303" pitchFamily="34" charset="0"/>
              </a:rPr>
              <a:t>. </a:t>
            </a:r>
          </a:p>
        </p:txBody>
      </p:sp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339750"/>
              </p:ext>
            </p:extLst>
          </p:nvPr>
        </p:nvGraphicFramePr>
        <p:xfrm>
          <a:off x="437733" y="2831228"/>
          <a:ext cx="3642704" cy="310458"/>
        </p:xfrm>
        <a:graphic>
          <a:graphicData uri="http://schemas.openxmlformats.org/drawingml/2006/table">
            <a:tbl>
              <a:tblPr firstRow="1" firstCol="1" bandRow="1"/>
              <a:tblGrid>
                <a:gridCol w="2682957"/>
                <a:gridCol w="959747"/>
              </a:tblGrid>
              <a:tr h="134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Contraprestación - I </a:t>
                      </a:r>
                      <a:r>
                        <a:rPr lang="es-CO" sz="800" dirty="0" err="1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Trim</a:t>
                      </a:r>
                      <a:r>
                        <a:rPr lang="es-CO" sz="800" dirty="0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2018 (Ene- Mar 2018)  </a:t>
                      </a:r>
                      <a:endParaRPr lang="es-MX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$188.266.872 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Contraprestación - II </a:t>
                      </a:r>
                      <a:r>
                        <a:rPr lang="es-CO" sz="800" dirty="0" err="1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Trim</a:t>
                      </a:r>
                      <a:r>
                        <a:rPr lang="es-CO" sz="800" dirty="0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2018 (Abr- Jun 2018)  </a:t>
                      </a:r>
                      <a:endParaRPr lang="es-MX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  <a:latin typeface="Futura Std Book" panose="020B0502020204020303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$164.060.914 </a:t>
                      </a:r>
                      <a:endParaRPr lang="es-MX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28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9912</TotalTime>
  <Words>4092</Words>
  <Application>Microsoft Office PowerPoint</Application>
  <PresentationFormat>Carta (216 x 279 mm)</PresentationFormat>
  <Paragraphs>221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Futura Std Book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Sandra Milena Quintero Castro</cp:lastModifiedBy>
  <cp:revision>523</cp:revision>
  <dcterms:created xsi:type="dcterms:W3CDTF">2018-09-11T21:55:46Z</dcterms:created>
  <dcterms:modified xsi:type="dcterms:W3CDTF">2019-01-24T21:55:58Z</dcterms:modified>
</cp:coreProperties>
</file>