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8" r:id="rId4"/>
    <p:sldId id="284" r:id="rId5"/>
    <p:sldId id="287" r:id="rId6"/>
    <p:sldId id="290" r:id="rId7"/>
    <p:sldId id="281" r:id="rId8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ndrés Martínez" initials="JAM" lastIdx="7" clrIdx="0">
    <p:extLst>
      <p:ext uri="{19B8F6BF-5375-455C-9EA6-DF929625EA0E}">
        <p15:presenceInfo xmlns:p15="http://schemas.microsoft.com/office/powerpoint/2012/main" userId="S-1-5-21-3664270191-1609655554-19292517-1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0093D0"/>
    <a:srgbClr val="6CB33F"/>
    <a:srgbClr val="A21984"/>
    <a:srgbClr val="E11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2" autoAdjust="0"/>
    <p:restoredTop sz="94660"/>
  </p:normalViewPr>
  <p:slideViewPr>
    <p:cSldViewPr snapToGrid="0">
      <p:cViewPr>
        <p:scale>
          <a:sx n="60" d="100"/>
          <a:sy n="60" d="100"/>
        </p:scale>
        <p:origin x="252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3D0"/>
            </a:solidFill>
          </c:spPr>
          <c:dPt>
            <c:idx val="0"/>
            <c:bubble3D val="0"/>
            <c:spPr>
              <a:solidFill>
                <a:srgbClr val="0093D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C42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6CB33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19DEC220-86F7-451A-891C-545394F38DE3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; </a:t>
                    </a:r>
                    <a:fld id="{9C25F94F-6701-4AFA-8337-2EFFE89AFE11}" type="VALU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; </a:t>
                    </a:r>
                    <a:fld id="{7CBB92FB-77B0-43B2-83A6-27C9168AC6C9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543EFA17-9187-436C-9DA6-19ADF157642A}" type="CATEGORYNAME">
                      <a:rPr lang="en-US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FFC425"/>
                        </a:solidFill>
                      </a:rPr>
                      <a:t>; </a:t>
                    </a:r>
                    <a:fld id="{64EA15AA-29C7-4F65-9B32-8B964FF6A380}" type="VALUE">
                      <a:rPr lang="en-US" baseline="0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FFC425"/>
                        </a:solidFill>
                      </a:rPr>
                      <a:t>; </a:t>
                    </a:r>
                    <a:fld id="{C55D0245-1C89-4313-BBB1-618BC655CE16}" type="PERCENTAGE">
                      <a:rPr lang="en-US" baseline="0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FFC425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88435CB3-EA6E-4DE9-A2F1-586CFA654A04}" type="CATEGORYNAME">
                      <a:rPr lang="en-US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6CB33F"/>
                        </a:solidFill>
                      </a:rPr>
                      <a:t>; </a:t>
                    </a:r>
                    <a:fld id="{E630A909-8AEC-4051-91CB-DC8E0C16FC79}" type="VALUE">
                      <a:rPr lang="en-US" baseline="0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6CB33F"/>
                        </a:solidFill>
                      </a:rPr>
                      <a:t>; </a:t>
                    </a:r>
                    <a:fld id="{B9B6FB4D-326E-44BF-A049-AB4C80FD1C9F}" type="PERCENTAGE">
                      <a:rPr lang="en-US" baseline="0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6CB33F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6CB33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Valle!$A$3:$A$5</c:f>
              <c:strCache>
                <c:ptCount val="3"/>
                <c:pt idx="0">
                  <c:v>Competitividad</c:v>
                </c:pt>
                <c:pt idx="1">
                  <c:v>Infraestructura</c:v>
                </c:pt>
                <c:pt idx="2">
                  <c:v>Promoción</c:v>
                </c:pt>
              </c:strCache>
            </c:strRef>
          </c:cat>
          <c:val>
            <c:numRef>
              <c:f>Valle!$B$3:$B$5</c:f>
              <c:numCache>
                <c:formatCode>_("$"* #,##0_);_("$"* \(#,##0\);_("$"* "-"_);_(@_)</c:formatCode>
                <c:ptCount val="3"/>
                <c:pt idx="0">
                  <c:v>384.44446499999998</c:v>
                </c:pt>
                <c:pt idx="1">
                  <c:v>0</c:v>
                </c:pt>
                <c:pt idx="2">
                  <c:v>280.19935400000003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r>
              <a:rPr lang="en-US" sz="800">
                <a:latin typeface="Futura Std Book" panose="020B0502020204020303" pitchFamily="34" charset="0"/>
              </a:rPr>
              <a:t>Cifras millones COP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A21984">
                    <a:shade val="30000"/>
                    <a:satMod val="115000"/>
                  </a:srgbClr>
                </a:gs>
                <a:gs pos="50000">
                  <a:srgbClr val="A21984">
                    <a:shade val="67500"/>
                    <a:satMod val="115000"/>
                  </a:srgbClr>
                </a:gs>
                <a:gs pos="100000">
                  <a:srgbClr val="A2198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Risaralda!$B$40:$I$40</c:f>
              <c:numCache>
                <c:formatCode>mmm\-yy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Risaralda!$B$41:$I$41</c:f>
              <c:numCache>
                <c:formatCode>_("$"* #,##0_);_("$"* \(#,##0\);_("$"* "-"_);_(@_)</c:formatCode>
                <c:ptCount val="8"/>
                <c:pt idx="0">
                  <c:v>184.68214</c:v>
                </c:pt>
                <c:pt idx="1">
                  <c:v>9.5250000000000004</c:v>
                </c:pt>
                <c:pt idx="2">
                  <c:v>27.532319999999999</c:v>
                </c:pt>
                <c:pt idx="3">
                  <c:v>161.352</c:v>
                </c:pt>
                <c:pt idx="4">
                  <c:v>62.826999999999998</c:v>
                </c:pt>
                <c:pt idx="5">
                  <c:v>0.83699999999999997</c:v>
                </c:pt>
                <c:pt idx="6">
                  <c:v>178.78899999999999</c:v>
                </c:pt>
                <c:pt idx="7">
                  <c:v>3.9119999999999999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92169920"/>
        <c:axId val="-492169376"/>
        <c:axId val="0"/>
      </c:bar3DChart>
      <c:dateAx>
        <c:axId val="-492169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endParaRPr lang="es-MX"/>
          </a:p>
        </c:txPr>
        <c:crossAx val="-492169376"/>
        <c:crosses val="autoZero"/>
        <c:auto val="1"/>
        <c:lblOffset val="100"/>
        <c:baseTimeUnit val="months"/>
      </c:dateAx>
      <c:valAx>
        <c:axId val="-492169376"/>
        <c:scaling>
          <c:orientation val="minMax"/>
        </c:scaling>
        <c:delete val="1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-492169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93D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930219731716106"/>
                  <c:y val="-2.0831137794285963E-2"/>
                </c:manualLayout>
              </c:layout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A21984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00677233959705"/>
                      <c:h val="0.211331892923030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Risaralda!$A$36:$A$37</c:f>
              <c:strCache>
                <c:ptCount val="2"/>
                <c:pt idx="0">
                  <c:v>Recaudo CP Risaralda</c:v>
                </c:pt>
                <c:pt idx="1">
                  <c:v>Recaudo CP otros departamentos</c:v>
                </c:pt>
              </c:strCache>
            </c:strRef>
          </c:cat>
          <c:val>
            <c:numRef>
              <c:f>Risaralda!$B$36:$B$37</c:f>
              <c:numCache>
                <c:formatCode>_-"$"* #,##0_-;\-"$"* #,##0_-;_-"$"* "-"??_-;_-@_-</c:formatCode>
                <c:ptCount val="2"/>
                <c:pt idx="0">
                  <c:v>629456460</c:v>
                </c:pt>
                <c:pt idx="1">
                  <c:v>55185909305.644997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A4679179-68A8-48C7-8552-352174EFA72C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
</a:t>
                    </a:r>
                    <a:fld id="{79228CB6-FDD5-441E-B0A4-ECA33218E663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99AA2553-A3E7-40AD-A4DD-24B3DE04D21E}" type="CATEGORYNAME">
                      <a:rPr lang="en-US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A21984"/>
                        </a:solidFill>
                      </a:rPr>
                      <a:t>
</a:t>
                    </a:r>
                    <a:fld id="{60F2EDAC-440A-4857-AC8D-3045147CD939}" type="PERCENTAGE">
                      <a:rPr lang="en-US" baseline="0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A2198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Risaralda!$Q$4:$Q$5</c:f>
              <c:strCache>
                <c:ptCount val="2"/>
                <c:pt idx="0">
                  <c:v>Risaralda</c:v>
                </c:pt>
                <c:pt idx="1">
                  <c:v>Otros PIT</c:v>
                </c:pt>
              </c:strCache>
            </c:strRef>
          </c:cat>
          <c:val>
            <c:numRef>
              <c:f>Risaralda!$R$4:$R$5</c:f>
              <c:numCache>
                <c:formatCode>General</c:formatCode>
                <c:ptCount val="2"/>
                <c:pt idx="0">
                  <c:v>4</c:v>
                </c:pt>
                <c:pt idx="1">
                  <c:v>105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Risaralda!$G$3</c:f>
              <c:strCache>
                <c:ptCount val="1"/>
                <c:pt idx="0">
                  <c:v>Jóvenes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5CB0DDCA-BABA-4EF5-BCF2-6B97189FAD3A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
</a:t>
                    </a:r>
                    <a:fld id="{6CF9E02F-31B3-429A-BE13-406E894850FB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7520590786288413E-2"/>
                  <c:y val="-3.43333097535887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1A5CE3F3-1AEE-4F26-9F5E-4B447A018177}" type="CATEGORYNAME">
                      <a:rPr lang="en-US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A21984"/>
                        </a:solidFill>
                      </a:rPr>
                      <a:t>
</a:t>
                    </a:r>
                    <a:fld id="{83F301A0-0D6B-4371-99B1-3A9593D63156}" type="PERCENTAGE">
                      <a:rPr lang="en-US" baseline="0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A2198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Risaralda!$F$5:$F$6</c:f>
              <c:strCache>
                <c:ptCount val="2"/>
                <c:pt idx="0">
                  <c:v>Risaralda</c:v>
                </c:pt>
                <c:pt idx="1">
                  <c:v>Otros jóvenes</c:v>
                </c:pt>
              </c:strCache>
            </c:strRef>
          </c:cat>
          <c:val>
            <c:numRef>
              <c:f>Risaralda!$G$5:$G$6</c:f>
              <c:numCache>
                <c:formatCode>#,##0</c:formatCode>
                <c:ptCount val="2"/>
                <c:pt idx="0">
                  <c:v>5656</c:v>
                </c:pt>
                <c:pt idx="1">
                  <c:v>246805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4391-9F28-4539-8220-3E784F1E0A6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A273-DD61-4869-9C07-051C82C754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802-8B9F-4A8A-B166-6A775020B67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7707" y="4091362"/>
            <a:ext cx="1518961" cy="387351"/>
          </a:xfrm>
          <a:prstGeom prst="rect">
            <a:avLst/>
          </a:prstGeom>
          <a:ln>
            <a:solidFill>
              <a:srgbClr val="E1134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Caribe e Insular </a:t>
            </a:r>
            <a:r>
              <a:rPr lang="es-MX" altLang="es-CO" sz="1000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$8.176</a:t>
            </a: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1931771" y="4091362"/>
            <a:ext cx="1031176" cy="387351"/>
          </a:xfrm>
          <a:prstGeom prst="rect">
            <a:avLst/>
          </a:prstGeom>
          <a:ln>
            <a:solidFill>
              <a:srgbClr val="FFC425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Pacífica </a:t>
            </a:r>
            <a:r>
              <a:rPr lang="es-MX" altLang="es-CO" sz="1000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$8.836</a:t>
            </a: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064028" y="4088982"/>
            <a:ext cx="1102185" cy="389731"/>
          </a:xfrm>
          <a:prstGeom prst="rect">
            <a:avLst/>
          </a:prstGeom>
          <a:ln>
            <a:solidFill>
              <a:srgbClr val="A21984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Andina </a:t>
            </a:r>
            <a:r>
              <a:rPr lang="es-MX" altLang="es-CO" sz="1000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$16.291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56325" y="4083425"/>
            <a:ext cx="1109955" cy="403225"/>
          </a:xfrm>
          <a:prstGeom prst="rect">
            <a:avLst/>
          </a:prstGeom>
          <a:ln>
            <a:solidFill>
              <a:srgbClr val="0093D0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Orinoquia </a:t>
            </a:r>
            <a:r>
              <a:rPr lang="es-MX" altLang="es-CO" sz="1000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$3.202</a:t>
            </a:r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4257956" y="4091363"/>
            <a:ext cx="1092074" cy="387350"/>
          </a:xfrm>
          <a:prstGeom prst="rect">
            <a:avLst/>
          </a:prstGeom>
          <a:ln>
            <a:solidFill>
              <a:srgbClr val="6CB33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Amazonia </a:t>
            </a:r>
            <a:r>
              <a:rPr lang="es-MX" alt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$6.433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06915" y="4575037"/>
            <a:ext cx="1259505" cy="3899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*Nacional </a:t>
            </a:r>
            <a:r>
              <a:rPr lang="es-MX" altLang="es-CO" sz="1000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$54.765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699017" y="4575037"/>
            <a:ext cx="1085612" cy="39179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kumimoji="0" lang="es-MX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97.703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17" name="Group 1060"/>
          <p:cNvGrpSpPr/>
          <p:nvPr/>
        </p:nvGrpSpPr>
        <p:grpSpPr bwMode="auto">
          <a:xfrm>
            <a:off x="231361" y="1354380"/>
            <a:ext cx="2188855" cy="2563248"/>
            <a:chOff x="0" y="0"/>
            <a:chExt cx="3997133" cy="5320740"/>
          </a:xfrm>
        </p:grpSpPr>
        <p:sp>
          <p:nvSpPr>
            <p:cNvPr id="18" name="Shape 993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19" name="Shape 994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0" name="Shape 995"/>
            <p:cNvSpPr>
              <a:spLocks/>
            </p:cNvSpPr>
            <p:nvPr/>
          </p:nvSpPr>
          <p:spPr bwMode="auto">
            <a:xfrm>
              <a:off x="514590" y="2388040"/>
              <a:ext cx="580703" cy="629432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1" name="Shape 996"/>
            <p:cNvSpPr>
              <a:spLocks/>
            </p:cNvSpPr>
            <p:nvPr/>
          </p:nvSpPr>
          <p:spPr bwMode="auto">
            <a:xfrm>
              <a:off x="513918" y="2387273"/>
              <a:ext cx="581401" cy="629795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2" name="Shape 997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3" name="Shape 998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4" name="Shape 999"/>
            <p:cNvSpPr>
              <a:spLocks/>
            </p:cNvSpPr>
            <p:nvPr/>
          </p:nvSpPr>
          <p:spPr bwMode="auto">
            <a:xfrm>
              <a:off x="1100829" y="747010"/>
              <a:ext cx="377371" cy="593438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5" name="Shape 1000"/>
            <p:cNvSpPr>
              <a:spLocks/>
            </p:cNvSpPr>
            <p:nvPr/>
          </p:nvSpPr>
          <p:spPr bwMode="auto">
            <a:xfrm>
              <a:off x="1100369" y="746826"/>
              <a:ext cx="378108" cy="593995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6" name="Shape 1001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7" name="Shape 1002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8" name="Shape 1003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9" name="Shape 1004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0" name="Shape 1005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1" name="Shape 1006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2" name="Shape 1007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3" name="Shape 1008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4" name="Shape 1009"/>
            <p:cNvSpPr>
              <a:spLocks/>
            </p:cNvSpPr>
            <p:nvPr/>
          </p:nvSpPr>
          <p:spPr bwMode="auto">
            <a:xfrm>
              <a:off x="971583" y="2286237"/>
              <a:ext cx="518410" cy="747899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5" name="Shape 1010"/>
            <p:cNvSpPr>
              <a:spLocks/>
            </p:cNvSpPr>
            <p:nvPr/>
          </p:nvSpPr>
          <p:spPr bwMode="auto">
            <a:xfrm>
              <a:off x="971781" y="2286158"/>
              <a:ext cx="518393" cy="748424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6" name="Shape 1011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7" name="Shape 1012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8" name="Shape 1013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9" name="Shape 1014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0" name="Shape 1015"/>
            <p:cNvSpPr>
              <a:spLocks/>
            </p:cNvSpPr>
            <p:nvPr/>
          </p:nvSpPr>
          <p:spPr bwMode="auto">
            <a:xfrm>
              <a:off x="838192" y="965614"/>
              <a:ext cx="570048" cy="669066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1" name="Shape 1016"/>
            <p:cNvSpPr>
              <a:spLocks/>
            </p:cNvSpPr>
            <p:nvPr/>
          </p:nvSpPr>
          <p:spPr bwMode="auto">
            <a:xfrm>
              <a:off x="838008" y="965832"/>
              <a:ext cx="569476" cy="669622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2" name="Shape 1017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3" name="Shape 1018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4" name="Shape 1019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5" name="Shape 1020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6" name="Shape 1021"/>
            <p:cNvSpPr>
              <a:spLocks/>
            </p:cNvSpPr>
            <p:nvPr/>
          </p:nvSpPr>
          <p:spPr bwMode="auto">
            <a:xfrm>
              <a:off x="2609127" y="1952417"/>
              <a:ext cx="1194663" cy="1147651"/>
            </a:xfrm>
            <a:custGeom>
              <a:avLst/>
              <a:gdLst>
                <a:gd name="T0" fmla="*/ 2147483646 w 21592"/>
                <a:gd name="T1" fmla="*/ 2147483646 h 21592"/>
                <a:gd name="T2" fmla="*/ 2147483646 w 21592"/>
                <a:gd name="T3" fmla="*/ 2147483646 h 21592"/>
                <a:gd name="T4" fmla="*/ 2147483646 w 21592"/>
                <a:gd name="T5" fmla="*/ 2147483646 h 21592"/>
                <a:gd name="T6" fmla="*/ 2147483646 w 21592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7" name="Shape 1023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8" name="Shape 1024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9" name="Shape 1025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0" name="Shape 1026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1" name="Shape 1027"/>
            <p:cNvSpPr>
              <a:spLocks/>
            </p:cNvSpPr>
            <p:nvPr/>
          </p:nvSpPr>
          <p:spPr bwMode="auto">
            <a:xfrm>
              <a:off x="2169832" y="1713466"/>
              <a:ext cx="974634" cy="337735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2" name="Shape 1028"/>
            <p:cNvSpPr>
              <a:spLocks/>
            </p:cNvSpPr>
            <p:nvPr/>
          </p:nvSpPr>
          <p:spPr bwMode="auto">
            <a:xfrm>
              <a:off x="2169523" y="1714416"/>
              <a:ext cx="974861" cy="336833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3" name="Shape 1029"/>
            <p:cNvSpPr>
              <a:spLocks/>
            </p:cNvSpPr>
            <p:nvPr/>
          </p:nvSpPr>
          <p:spPr bwMode="auto">
            <a:xfrm>
              <a:off x="1945711" y="1969837"/>
              <a:ext cx="1084413" cy="645476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4" name="Shape 1030"/>
            <p:cNvSpPr>
              <a:spLocks/>
            </p:cNvSpPr>
            <p:nvPr/>
          </p:nvSpPr>
          <p:spPr bwMode="auto">
            <a:xfrm>
              <a:off x="1957024" y="1958289"/>
              <a:ext cx="1084762" cy="645427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5" name="Shape 1031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6" name="Shape 1032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7" name="Shape 1033"/>
            <p:cNvSpPr>
              <a:spLocks/>
            </p:cNvSpPr>
            <p:nvPr/>
          </p:nvSpPr>
          <p:spPr bwMode="auto">
            <a:xfrm>
              <a:off x="1354189" y="2413379"/>
              <a:ext cx="1255590" cy="1054897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8" name="Shape 1034"/>
            <p:cNvSpPr>
              <a:spLocks/>
            </p:cNvSpPr>
            <p:nvPr/>
          </p:nvSpPr>
          <p:spPr bwMode="auto">
            <a:xfrm>
              <a:off x="1362104" y="2414302"/>
              <a:ext cx="1255718" cy="1054869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9" name="Shape 1035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0" name="Shape 1036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1" name="Shape 1037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2" name="Shape 1038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3" name="Shape 1039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4" name="Shape 1040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5" name="Shape 1041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6" name="Shape 1042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7" name="Shape 1043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8" name="Shape 1044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9" name="Shape 1045"/>
            <p:cNvSpPr>
              <a:spLocks/>
            </p:cNvSpPr>
            <p:nvPr/>
          </p:nvSpPr>
          <p:spPr bwMode="auto">
            <a:xfrm>
              <a:off x="634484" y="1142141"/>
              <a:ext cx="1057765" cy="1093096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0" name="Shape 1046"/>
            <p:cNvSpPr>
              <a:spLocks/>
            </p:cNvSpPr>
            <p:nvPr/>
          </p:nvSpPr>
          <p:spPr bwMode="auto">
            <a:xfrm>
              <a:off x="635075" y="1141301"/>
              <a:ext cx="1056790" cy="1093303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1" name="Shape 1047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2" name="Shape 1048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3" name="Shape 1049"/>
            <p:cNvSpPr>
              <a:spLocks/>
            </p:cNvSpPr>
            <p:nvPr/>
          </p:nvSpPr>
          <p:spPr bwMode="auto">
            <a:xfrm>
              <a:off x="1022557" y="2135832"/>
              <a:ext cx="419635" cy="305208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4" name="Shape 1050"/>
            <p:cNvSpPr>
              <a:spLocks/>
            </p:cNvSpPr>
            <p:nvPr/>
          </p:nvSpPr>
          <p:spPr bwMode="auto">
            <a:xfrm>
              <a:off x="1021786" y="2135052"/>
              <a:ext cx="420049" cy="305769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5" name="Shape 1051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6" name="Shape 1052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7" name="Shape 1053"/>
            <p:cNvSpPr>
              <a:spLocks/>
            </p:cNvSpPr>
            <p:nvPr/>
          </p:nvSpPr>
          <p:spPr bwMode="auto">
            <a:xfrm>
              <a:off x="376290" y="1219798"/>
              <a:ext cx="627252" cy="1483277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8" name="Shape 1054"/>
            <p:cNvSpPr>
              <a:spLocks/>
            </p:cNvSpPr>
            <p:nvPr/>
          </p:nvSpPr>
          <p:spPr bwMode="auto">
            <a:xfrm>
              <a:off x="375489" y="1220574"/>
              <a:ext cx="628120" cy="1482525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9" name="Shape 1055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0" name="Shape 1056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1" name="Shape 1057"/>
            <p:cNvSpPr>
              <a:spLocks/>
            </p:cNvSpPr>
            <p:nvPr/>
          </p:nvSpPr>
          <p:spPr bwMode="auto">
            <a:xfrm>
              <a:off x="286856" y="142054"/>
              <a:ext cx="232367" cy="534447"/>
            </a:xfrm>
            <a:custGeom>
              <a:avLst/>
              <a:gdLst>
                <a:gd name="T0" fmla="*/ 2147483646 w 21537"/>
                <a:gd name="T1" fmla="*/ 2147483646 h 21574"/>
                <a:gd name="T2" fmla="*/ 2147483646 w 21537"/>
                <a:gd name="T3" fmla="*/ 2147483646 h 21574"/>
                <a:gd name="T4" fmla="*/ 2147483646 w 21537"/>
                <a:gd name="T5" fmla="*/ 2147483646 h 21574"/>
                <a:gd name="T6" fmla="*/ 2147483646 w 21537"/>
                <a:gd name="T7" fmla="*/ 2147483646 h 2157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2" name="Shape 1058"/>
            <p:cNvSpPr>
              <a:spLocks noChangeArrowheads="1"/>
            </p:cNvSpPr>
            <p:nvPr/>
          </p:nvSpPr>
          <p:spPr bwMode="auto">
            <a:xfrm>
              <a:off x="180576" y="78516"/>
              <a:ext cx="617149" cy="6616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3" name="Shape 1059"/>
            <p:cNvSpPr>
              <a:spLocks/>
            </p:cNvSpPr>
            <p:nvPr/>
          </p:nvSpPr>
          <p:spPr bwMode="auto">
            <a:xfrm>
              <a:off x="554516" y="355396"/>
              <a:ext cx="210254" cy="284229"/>
            </a:xfrm>
            <a:custGeom>
              <a:avLst/>
              <a:gdLst>
                <a:gd name="T0" fmla="*/ 2147483646 w 21496"/>
                <a:gd name="T1" fmla="*/ 2147483646 h 21534"/>
                <a:gd name="T2" fmla="*/ 2147483646 w 21496"/>
                <a:gd name="T3" fmla="*/ 2147483646 h 21534"/>
                <a:gd name="T4" fmla="*/ 2147483646 w 21496"/>
                <a:gd name="T5" fmla="*/ 2147483646 h 21534"/>
                <a:gd name="T6" fmla="*/ 2147483646 w 21496"/>
                <a:gd name="T7" fmla="*/ 2147483646 h 215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</p:grpSp>
      <p:sp>
        <p:nvSpPr>
          <p:cNvPr id="89" name="Rectangle 93"/>
          <p:cNvSpPr>
            <a:spLocks noChangeArrowheads="1"/>
          </p:cNvSpPr>
          <p:nvPr/>
        </p:nvSpPr>
        <p:spPr bwMode="auto">
          <a:xfrm>
            <a:off x="4074105" y="4584534"/>
            <a:ext cx="2551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s-CO" altLang="es-C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Nacional: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proyectos de impacto</a:t>
            </a:r>
            <a:r>
              <a:rPr kumimoji="0" lang="es-CO" altLang="es-CO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900" dirty="0" smtClean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Cifras en millones COP.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CO" altLang="es-C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19271" y="-11032"/>
            <a:ext cx="6901320" cy="6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ángulo 98"/>
          <p:cNvSpPr/>
          <p:nvPr/>
        </p:nvSpPr>
        <p:spPr>
          <a:xfrm>
            <a:off x="6135196" y="427054"/>
            <a:ext cx="769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30sep18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251316" y="163945"/>
            <a:ext cx="2679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RISARALDA</a:t>
            </a:r>
            <a:endParaRPr lang="es-CO" sz="22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4332261" y="8607711"/>
            <a:ext cx="21335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rgbClr val="A21984"/>
                </a:solidFill>
                <a:latin typeface="Futura Std Book" panose="020B0502020204020303" pitchFamily="34" charset="0"/>
              </a:rPr>
              <a:t>Total Recaudo </a:t>
            </a:r>
            <a:r>
              <a:rPr lang="es-CO" sz="900" dirty="0" smtClean="0">
                <a:solidFill>
                  <a:srgbClr val="A21984"/>
                </a:solidFill>
                <a:latin typeface="Futura Std Book" panose="020B0502020204020303" pitchFamily="34" charset="0"/>
              </a:rPr>
              <a:t>CP $55.815.365.766</a:t>
            </a:r>
            <a:endParaRPr lang="es-CO" sz="900" dirty="0">
              <a:solidFill>
                <a:srgbClr val="A21984"/>
              </a:solidFill>
              <a:latin typeface="Futura Std Book" panose="020B0502020204020303" pitchFamily="34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1426181" y="762157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INVERSIÓN FONTUR 2018 (</a:t>
            </a:r>
            <a:r>
              <a:rPr lang="en-US" sz="16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ENE-SEP</a:t>
            </a:r>
            <a:r>
              <a:rPr lang="en-US" b="1" dirty="0" smtClean="0">
                <a:latin typeface="Futura Std Book" panose="020B0502020204020303" pitchFamily="34" charset="0"/>
              </a:rPr>
              <a:t>)</a:t>
            </a:r>
            <a:endParaRPr lang="en-US" b="1" dirty="0">
              <a:latin typeface="Futura Std Book" panose="020B05020202040203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23388" y="3521496"/>
            <a:ext cx="1798983" cy="276999"/>
          </a:xfrm>
          <a:prstGeom prst="rect">
            <a:avLst/>
          </a:prstGeom>
          <a:solidFill>
            <a:srgbClr val="A21984"/>
          </a:solidFill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Risaralda</a:t>
            </a:r>
            <a:r>
              <a:rPr lang="es-CO" sz="12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$664 (1%)</a:t>
            </a:r>
            <a:endParaRPr lang="es-CO" sz="12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8120" y="5410498"/>
            <a:ext cx="6877271" cy="456447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</p:pic>
      <p:sp>
        <p:nvSpPr>
          <p:cNvPr id="112" name="CuadroTexto 111"/>
          <p:cNvSpPr txBox="1"/>
          <p:nvPr/>
        </p:nvSpPr>
        <p:spPr>
          <a:xfrm>
            <a:off x="45582" y="5444220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Recaudo </a:t>
            </a:r>
            <a:r>
              <a:rPr lang="es-CO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C</a:t>
            </a:r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ontribución Parafiscal</a:t>
            </a:r>
            <a:endParaRPr lang="es-CO" sz="2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91" name="Gráfico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544178"/>
              </p:ext>
            </p:extLst>
          </p:nvPr>
        </p:nvGraphicFramePr>
        <p:xfrm>
          <a:off x="3554409" y="103334"/>
          <a:ext cx="3689250" cy="189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3" name="Gráfico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43922"/>
              </p:ext>
            </p:extLst>
          </p:nvPr>
        </p:nvGraphicFramePr>
        <p:xfrm>
          <a:off x="2249929" y="1248349"/>
          <a:ext cx="4632120" cy="220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angular 4"/>
          <p:cNvCxnSpPr/>
          <p:nvPr/>
        </p:nvCxnSpPr>
        <p:spPr>
          <a:xfrm>
            <a:off x="917241" y="2401216"/>
            <a:ext cx="2085931" cy="1288876"/>
          </a:xfrm>
          <a:prstGeom prst="bentConnector3">
            <a:avLst/>
          </a:prstGeom>
          <a:ln>
            <a:solidFill>
              <a:srgbClr val="A219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Gráfico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222032"/>
              </p:ext>
            </p:extLst>
          </p:nvPr>
        </p:nvGraphicFramePr>
        <p:xfrm>
          <a:off x="33898" y="6804016"/>
          <a:ext cx="4726781" cy="237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2" name="Gráfico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638941"/>
              </p:ext>
            </p:extLst>
          </p:nvPr>
        </p:nvGraphicFramePr>
        <p:xfrm>
          <a:off x="3358148" y="5923775"/>
          <a:ext cx="3885511" cy="243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96403"/>
              </p:ext>
            </p:extLst>
          </p:nvPr>
        </p:nvGraphicFramePr>
        <p:xfrm>
          <a:off x="220172" y="5975534"/>
          <a:ext cx="3665249" cy="634962"/>
        </p:xfrm>
        <a:graphic>
          <a:graphicData uri="http://schemas.openxmlformats.org/drawingml/2006/table">
            <a:tbl>
              <a:tblPr/>
              <a:tblGrid>
                <a:gridCol w="1098265"/>
                <a:gridCol w="893232"/>
                <a:gridCol w="893232"/>
                <a:gridCol w="780520"/>
              </a:tblGrid>
              <a:tr h="3217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Departamento / Municipio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2017</a:t>
                      </a:r>
                      <a:b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agosto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2018</a:t>
                      </a:r>
                      <a:b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agosto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Variación %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</a:tr>
              <a:tr h="1608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Risaralda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568,818,990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629,456,460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11%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523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Pereira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320,988,990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376,391,460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17%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1" y="780783"/>
            <a:ext cx="2768138" cy="383216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654086" y="639630"/>
            <a:ext cx="2820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PROYECTOS APROBADOS 2018</a:t>
            </a:r>
            <a:endParaRPr lang="en-U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r="24877" b="57992"/>
          <a:stretch/>
        </p:blipFill>
        <p:spPr bwMode="auto">
          <a:xfrm>
            <a:off x="-38542" y="0"/>
            <a:ext cx="6896542" cy="4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0" y="53878"/>
            <a:ext cx="337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Competitividad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39488" y="931950"/>
            <a:ext cx="3832973" cy="1785104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FNTP-049-2018 Certificación y mantenimiento de la certificación bajo la NTS-TS-001-1 en cinco destinos turísticos pertenecientes a los doce corredores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turísticos</a:t>
            </a:r>
            <a:r>
              <a:rPr lang="es-MX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I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Risaralda: $51.676.099 (total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$258.380.495; Proponente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Realizar auditorías de certificación y de seguimiento de la Norma Técnica Sectorial Colombiana NTS–TS 001-1 “Destino Turístico - Área Turística Requisitos de Sostenibilidad” en el área turística que se estableció en cada uno de los cinco destinos (Centro de Manizales, Marsella, La Macarena,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Usiacurí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, Floridablanca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Contratado (0%).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52570" y="2784069"/>
            <a:ext cx="3819891" cy="1938992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FNTP-064-2018	Implementación de la Norma NTS TS 001-1 "Destino turístico - área turística. Requisito de Sostenibilidad" en el área delimitada de tres destinos turísticos de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Colombia“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$216.681.000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$650.043.000.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Realizar la implementación de la Norma Técnica Sectorial Colombiana NTS TS 001-1 "Destino Turístico - Área Turística. Requisitos De Sostenibilidad” en un área turística delimitada que se establezca dentro de tres destinos turísticos de Colombia Lago de Tota,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Sandoná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y Cuenca Alta del Río Otún en aras de obtener la certificación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E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n proceso de contratación  (0%).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1688" y="4853223"/>
            <a:ext cx="6740774" cy="1015663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FNTP-002-2018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Foros regionales ADITT corredores turísticos como apuesta del desarrollo local y fomento de la industria del transporte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$16.232.656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$102.863.280. Proponente: ADITT.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Capacitar y sensibilizar empresarios que hagan parte de la cadena de valor del transporte y el turismo; realizando cinco foros regionales de transporte y turismo - ADITT los cuales tienen como temática central "desarrollo regional a través de procesos de transformación productiva", en las ciudades de Villavicencio, Cartagena, Ibagué y Manizales. 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Terminado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(100%).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7534" y="6812377"/>
            <a:ext cx="6714927" cy="1015663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FNTP-046-2018 I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diplomado de fortalecimiento empresarial para el sector turismo en las competencias en el idioma inglés, en el corredor turístico del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PCC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$37.550.202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$150.200.807.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C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ompetencias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empresariales de 45 guías turísticos del paisaje cultural cafetero, por medio del I curso de fortalecimiento empresarial para el sector turismo en las competencias en el idioma inglés, en el corredor de turístico del PCC, como fase de internacionalización del destino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En contratación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(0%).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1688" y="5999048"/>
            <a:ext cx="6714928" cy="707886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FNTP-241-2017 Programa capacitación </a:t>
            </a:r>
            <a:r>
              <a:rPr lang="es-CO" sz="1000" b="1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Cotelco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 2018-2020 Fase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$46.734.165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$1.291.253.621.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Cotelco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Desarrollar el Plan de Capacitación 2018-2021 que incluye 407 cursos y talleres que serán impartidos a nivel nacional con el fin de incrementar la competitividad del capital humano vinculado con la cadena turística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colombiana. 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En ejecución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(16%).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1688" y="7978502"/>
            <a:ext cx="6714928" cy="1015663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FNTP-256-2017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Jornadas de capacitación en discapacidad, accesibilidad y turismo accesible; talleres vivenciales y exposición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teórica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$15.570.344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$217.984.814.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“Capacitar y sensibilizar a los prestadores de servicios turísticos acerca de la discapacidad y la importancia de la accesibilidad en el turismo con el fin de aportar el conocimiento necesario para interiorizar los parámetros generales de un destino accesible y la forma adecuada de atender a los turistas con discapacidad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.”</a:t>
            </a:r>
            <a:r>
              <a:rPr lang="es-MX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Contratado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(0%).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483068" y="4233746"/>
            <a:ext cx="178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Parque Municipal natural </a:t>
            </a:r>
            <a:r>
              <a:rPr lang="es-MX" sz="1000" dirty="0" err="1" smtClean="0">
                <a:solidFill>
                  <a:schemeClr val="bg1"/>
                </a:solidFill>
                <a:latin typeface="Futura Std Book" panose="020B0502020204020303" pitchFamily="34" charset="0"/>
              </a:rPr>
              <a:t>Agualinda</a:t>
            </a:r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-Risaralda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4" y="717214"/>
            <a:ext cx="5039243" cy="2787407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r="24877" b="57992"/>
          <a:stretch/>
        </p:blipFill>
        <p:spPr bwMode="auto">
          <a:xfrm>
            <a:off x="-38542" y="0"/>
            <a:ext cx="6896542" cy="4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0" y="53878"/>
            <a:ext cx="337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Competitividad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ángulo 33"/>
          <p:cNvSpPr/>
          <p:nvPr/>
        </p:nvSpPr>
        <p:spPr>
          <a:xfrm>
            <a:off x="1464078" y="3734693"/>
            <a:ext cx="44414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2992" y="479434"/>
            <a:ext cx="2063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Paisaje en la Alta Guajira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526217" y="6775050"/>
            <a:ext cx="4102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PROYECTOS EN FORMULACIÓN Y EVALUACIÓN</a:t>
            </a:r>
            <a:endParaRPr lang="es-CO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35935" y="7190957"/>
            <a:ext cx="5922336" cy="1169551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FNTP- 174- 2018. Realización del III Congreso Nacional de Termalismo y Aguas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Minerales. I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nversión Risaralda: $120.000.000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$150.000.000;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$120.000.000, contrapartida: $30.000.000). Proponente: Alcaldía Santa Rosa de Cabal.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Realizar auditorías de certificación y de seguimiento de la Norma Técnica Sectorial Colombiana NTS–TS 001-1 “Destino Turístico - Área Turística Requisitos de Sostenibilidad” en el área turística que se estableció en cada uno de los cinco destinos (Centro de Manizales, Marsella, La Macarena,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Usiacurí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, Floridablanca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).Fecha del evento: del 20 al 22 de nov de 2018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En Formulación. </a:t>
            </a:r>
            <a:endParaRPr lang="es-E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35936" y="4138306"/>
            <a:ext cx="5922336" cy="861774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FNTP-031-2017 Fase II: Certificación, mantenimiento de la certificación de 6 destinos turísticos de Colombia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$60.413.534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total proyecto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362.481.204)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“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Certificar y hacer las auditorias de seguimiento y recertificación bajo la NTS-001-1 "destino turístico- área turística requisitos de sostenibilidad" en el área turística que se establezca en Finlandia,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Salento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, Santa Rosa de Cabal,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Pijao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,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Monguí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y Jericó.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”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en ejecución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(25%).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35935" y="5201886"/>
            <a:ext cx="5922336" cy="1323439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FNTP-057-2017 Fase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1 Implementación de la NTS TS 001-1 en un área turística delimitada dentro de cinco destinos turísticos pertenecientes a los doce corredores turísticos de Colombia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Risaralda: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$134.000.000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total proyecto $670.000.000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Realizar la implementación de la Norma Técnica Sectorial Colombiana NTS TS 001-1 "Destino Turístico - Área Turística Requisitos De Sostenibilidad” en un área turística delimitada que se establezca dentro de cinco destinos turísticos (Centro de Manizales, Marsella, La Macarena, Montería, Floridablanca) pertenecientes a los doce corredores turísticos, con el fin de obtener la certificación.</a:t>
            </a:r>
            <a:r>
              <a:rPr lang="es-MX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en ejecución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(100%). 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123568" y="3132777"/>
            <a:ext cx="178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Parque </a:t>
            </a:r>
            <a:r>
              <a:rPr lang="es-MX" sz="1000" dirty="0">
                <a:solidFill>
                  <a:schemeClr val="bg1"/>
                </a:solidFill>
                <a:latin typeface="Futura Std Book" panose="020B0502020204020303" pitchFamily="34" charset="0"/>
              </a:rPr>
              <a:t>R</a:t>
            </a:r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afael </a:t>
            </a:r>
            <a:r>
              <a:rPr lang="es-MX" sz="1000" dirty="0">
                <a:solidFill>
                  <a:schemeClr val="bg1"/>
                </a:solidFill>
                <a:latin typeface="Futura Std Book" panose="020B0502020204020303" pitchFamily="34" charset="0"/>
              </a:rPr>
              <a:t>U</a:t>
            </a:r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ribe Uribe-Risaralda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3" y="1797320"/>
            <a:ext cx="4082906" cy="5389436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605398"/>
            <a:ext cx="103939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000">
              <a:latin typeface="Futura Std Book" panose="020B05020202040203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8"/>
          <a:stretch/>
        </p:blipFill>
        <p:spPr bwMode="auto">
          <a:xfrm>
            <a:off x="-12700" y="-84097"/>
            <a:ext cx="6870700" cy="5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58609" y="11997"/>
            <a:ext cx="333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Infraestructura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176108" y="4005111"/>
            <a:ext cx="2570508" cy="132343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MX" sz="1000" b="1" dirty="0" smtClean="0">
                <a:solidFill>
                  <a:srgbClr val="FFC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Dosquebradas</a:t>
            </a:r>
            <a:endParaRPr lang="es-CO" sz="1000" dirty="0">
              <a:latin typeface="Futura Std Book" panose="020B0502020204020303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</a:rPr>
              <a:t>FNTP-168-2017 Infraestructura Turística para la Consolidación de la Serranía Alto del Nudo, como Destino de Turismo de </a:t>
            </a:r>
            <a:r>
              <a:rPr lang="es-CO" sz="1000" b="1" dirty="0" smtClean="0">
                <a:latin typeface="Futura Std Book" panose="020B0502020204020303" pitchFamily="34" charset="0"/>
              </a:rPr>
              <a:t>Naturaleza</a:t>
            </a:r>
            <a:r>
              <a:rPr lang="es-MX" sz="1000" b="1" dirty="0" smtClean="0">
                <a:latin typeface="Futura Std Book" panose="020B0502020204020303" pitchFamily="34" charset="0"/>
              </a:rPr>
              <a:t>: </a:t>
            </a:r>
            <a:r>
              <a:rPr lang="es-ES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valor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total: $</a:t>
            </a:r>
            <a:r>
              <a:rPr lang="es-ES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979.721.282; (</a:t>
            </a:r>
            <a:r>
              <a:rPr lang="es-ES" sz="1000" dirty="0" err="1" smtClean="0">
                <a:latin typeface="Futura Std Book" panose="020B0502020204020303" pitchFamily="34" charset="0"/>
                <a:cs typeface="Arial" panose="020B0604020202020204" pitchFamily="34" charset="0"/>
              </a:rPr>
              <a:t>Fontur</a:t>
            </a:r>
            <a:r>
              <a:rPr lang="es-ES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 $729.721.282 vigencia 2017 $125.000.000); 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C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ontratado.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6813" y="656923"/>
            <a:ext cx="6582542" cy="55399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1000" b="1" dirty="0" smtClean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Pereira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</a:rPr>
              <a:t>FNTP-159-2018 Infraestructura </a:t>
            </a:r>
            <a:r>
              <a:rPr lang="es-CO" sz="1000" b="1" dirty="0" err="1">
                <a:latin typeface="Futura Std Book" panose="020B0502020204020303" pitchFamily="34" charset="0"/>
              </a:rPr>
              <a:t>Bioparque</a:t>
            </a:r>
            <a:r>
              <a:rPr lang="es-CO" sz="1000" b="1" dirty="0">
                <a:latin typeface="Futura Std Book" panose="020B0502020204020303" pitchFamily="34" charset="0"/>
              </a:rPr>
              <a:t> </a:t>
            </a:r>
            <a:r>
              <a:rPr lang="es-CO" sz="1000" b="1" dirty="0" err="1">
                <a:latin typeface="Futura Std Book" panose="020B0502020204020303" pitchFamily="34" charset="0"/>
              </a:rPr>
              <a:t>Ukumarí</a:t>
            </a:r>
            <a:r>
              <a:rPr lang="es-CO" sz="1000" b="1" dirty="0">
                <a:latin typeface="Futura Std Book" panose="020B0502020204020303" pitchFamily="34" charset="0"/>
              </a:rPr>
              <a:t>, Hábitat para </a:t>
            </a:r>
            <a:r>
              <a:rPr lang="es-CO" sz="1000" b="1" dirty="0" smtClean="0">
                <a:latin typeface="Futura Std Book" panose="020B0502020204020303" pitchFamily="34" charset="0"/>
              </a:rPr>
              <a:t>Hipopótamos</a:t>
            </a:r>
            <a:r>
              <a:rPr lang="es-CO" sz="1000" b="1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: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$</a:t>
            </a:r>
            <a:r>
              <a:rPr lang="es-ES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3.562.484.000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(</a:t>
            </a:r>
            <a:r>
              <a:rPr lang="es-ES" sz="1000" dirty="0" err="1">
                <a:latin typeface="Futura Std Book" panose="020B0502020204020303" pitchFamily="34" charset="0"/>
                <a:cs typeface="Arial" panose="020B0604020202020204" pitchFamily="34" charset="0"/>
              </a:rPr>
              <a:t>Fontur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ES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$ 1.562.484.000 vigencia 2017)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, 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en formulación.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76107" y="5698363"/>
            <a:ext cx="2555666" cy="147732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CO" sz="1000" b="1" dirty="0" smtClean="0">
                <a:latin typeface="Futura Std Book" panose="020B0502020204020303" pitchFamily="34" charset="0"/>
              </a:rPr>
              <a:t>FNTP-013-2016 </a:t>
            </a:r>
            <a:r>
              <a:rPr lang="es-CO" sz="1000" b="1" dirty="0">
                <a:latin typeface="Futura Std Book" panose="020B0502020204020303" pitchFamily="34" charset="0"/>
              </a:rPr>
              <a:t>Implementación, fabricación, suministro e instalación de la señalización turística de Paisaje Cultural Cafetero – </a:t>
            </a:r>
            <a:r>
              <a:rPr lang="es-CO" sz="1000" b="1" dirty="0" smtClean="0">
                <a:latin typeface="Futura Std Book" panose="020B0502020204020303" pitchFamily="34" charset="0"/>
              </a:rPr>
              <a:t>PCC</a:t>
            </a:r>
            <a:r>
              <a:rPr lang="es-MX" sz="1000" b="1" dirty="0" smtClean="0">
                <a:latin typeface="Futura Std Book" panose="020B0502020204020303" pitchFamily="34" charset="0"/>
              </a:rPr>
              <a:t>: </a:t>
            </a:r>
            <a:r>
              <a:rPr lang="es-CO" sz="1000" dirty="0">
                <a:latin typeface="Futura Std Book" panose="020B0502020204020303" pitchFamily="34" charset="0"/>
              </a:rPr>
              <a:t>$2.901.396.919,04 (valor para 51 municipios del PCC. Valor estimado para 12 municipios de Risaralda $682.681.628,01</a:t>
            </a:r>
            <a:r>
              <a:rPr lang="es-CO" sz="1000" dirty="0" smtClean="0">
                <a:latin typeface="Futura Std Book" panose="020B0502020204020303" pitchFamily="34" charset="0"/>
              </a:rPr>
              <a:t>)</a:t>
            </a:r>
            <a:r>
              <a:rPr lang="es-ES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; 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Terminado.</a:t>
            </a:r>
            <a:r>
              <a:rPr lang="es-CO" sz="1000" dirty="0">
                <a:latin typeface="Futura Std Book" panose="020B0502020204020303" pitchFamily="34" charset="0"/>
              </a:rPr>
              <a:t> Fecha de terminación: 31 de julio de 2018</a:t>
            </a:r>
            <a:r>
              <a:rPr lang="es-CO" sz="1000" dirty="0" smtClean="0">
                <a:latin typeface="Futura Std Book" panose="020B0502020204020303" pitchFamily="34" charset="0"/>
              </a:rPr>
              <a:t>.</a:t>
            </a:r>
            <a:endParaRPr lang="es-MX" sz="1000" dirty="0">
              <a:latin typeface="Futura Std Book" panose="020B05020202040203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4290" y="7698813"/>
            <a:ext cx="6592326" cy="132343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MX" sz="1000" b="1" dirty="0" smtClean="0">
                <a:solidFill>
                  <a:srgbClr val="FFC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Pereira</a:t>
            </a:r>
            <a:endParaRPr lang="es-CO" sz="1000" dirty="0">
              <a:latin typeface="Futura Std Book" panose="020B0502020204020303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 smtClean="0">
                <a:latin typeface="Futura Std Book" panose="020B0502020204020303" pitchFamily="34" charset="0"/>
              </a:rPr>
              <a:t>DVT-0826-2013 </a:t>
            </a:r>
            <a:r>
              <a:rPr lang="es-CO" sz="1000" b="1" dirty="0">
                <a:latin typeface="Futura Std Book" panose="020B0502020204020303" pitchFamily="34" charset="0"/>
              </a:rPr>
              <a:t>Construcción del Centro de Convenciones de Pereira y Risaralda - </a:t>
            </a:r>
            <a:r>
              <a:rPr lang="es-CO" sz="1000" b="1" dirty="0" err="1">
                <a:latin typeface="Futura Std Book" panose="020B0502020204020303" pitchFamily="34" charset="0"/>
              </a:rPr>
              <a:t>Expofuturo</a:t>
            </a:r>
            <a:r>
              <a:rPr lang="es-CO" sz="1000" b="1" dirty="0">
                <a:latin typeface="Futura Std Book" panose="020B0502020204020303" pitchFamily="34" charset="0"/>
              </a:rPr>
              <a:t> en el Municipio de Pereira</a:t>
            </a:r>
            <a:endParaRPr lang="es-MX" sz="1000" dirty="0">
              <a:latin typeface="Futura Std Book" panose="020B0502020204020303" pitchFamily="34" charset="0"/>
            </a:endParaRPr>
          </a:p>
          <a:p>
            <a:r>
              <a:rPr lang="es-ES" sz="1000" dirty="0">
                <a:latin typeface="Futura Std Book" panose="020B0502020204020303" pitchFamily="34" charset="0"/>
              </a:rPr>
              <a:t>$31</a:t>
            </a:r>
            <a:r>
              <a:rPr lang="es-CO" sz="1000" dirty="0">
                <a:latin typeface="Futura Std Book" panose="020B0502020204020303" pitchFamily="34" charset="0"/>
              </a:rPr>
              <a:t>.949.000.000 (</a:t>
            </a:r>
            <a:r>
              <a:rPr lang="es-CO" sz="1000" dirty="0" err="1"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latin typeface="Futura Std Book" panose="020B0502020204020303" pitchFamily="34" charset="0"/>
              </a:rPr>
              <a:t> $12.000.000.000 vigencia 2013; $1.500.000.000 vigencia 2015; $1.500.000.000 vigencia 2016; Cámara de Comercio $5.976.000.000; Municipio de Pereira $3.000.000.000; por financiar $7.973.000.000</a:t>
            </a:r>
            <a:r>
              <a:rPr lang="es-CO" sz="1000" dirty="0" smtClean="0">
                <a:latin typeface="Futura Std Book" panose="020B0502020204020303" pitchFamily="34" charset="0"/>
              </a:rPr>
              <a:t>).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Liquidado.</a:t>
            </a:r>
            <a:r>
              <a:rPr lang="es-CO" sz="1000" dirty="0" smtClean="0">
                <a:latin typeface="Futura Std Book" panose="020B0502020204020303" pitchFamily="34" charset="0"/>
              </a:rPr>
              <a:t> </a:t>
            </a:r>
            <a:r>
              <a:rPr lang="es-CO" sz="1000" dirty="0">
                <a:latin typeface="Futura Std Book" panose="020B0502020204020303" pitchFamily="34" charset="0"/>
              </a:rPr>
              <a:t>Fecha de terminación: </a:t>
            </a:r>
            <a:r>
              <a:rPr lang="es-CO" sz="1000" dirty="0" smtClean="0">
                <a:latin typeface="Futura Std Book" panose="020B0502020204020303" pitchFamily="34" charset="0"/>
              </a:rPr>
              <a:t>30 de </a:t>
            </a:r>
            <a:r>
              <a:rPr lang="es-CO" sz="1000" dirty="0" err="1" smtClean="0">
                <a:latin typeface="Futura Std Book" panose="020B0502020204020303" pitchFamily="34" charset="0"/>
              </a:rPr>
              <a:t>sep</a:t>
            </a:r>
            <a:r>
              <a:rPr lang="es-CO" sz="1000" dirty="0" smtClean="0">
                <a:latin typeface="Futura Std Book" panose="020B0502020204020303" pitchFamily="34" charset="0"/>
              </a:rPr>
              <a:t> 2016. </a:t>
            </a:r>
            <a:r>
              <a:rPr lang="es-CO" sz="1000" b="1" i="1" dirty="0">
                <a:latin typeface="Futura Std Book" panose="020B0502020204020303" pitchFamily="34" charset="0"/>
              </a:rPr>
              <a:t>Parte F Fase II</a:t>
            </a:r>
            <a:endParaRPr lang="es-MX" sz="1000" dirty="0">
              <a:latin typeface="Futura Std Book" panose="020B0502020204020303" pitchFamily="34" charset="0"/>
            </a:endParaRPr>
          </a:p>
          <a:p>
            <a:r>
              <a:rPr lang="es-CO" sz="1000" b="1" dirty="0">
                <a:latin typeface="Futura Std Book" panose="020B0502020204020303" pitchFamily="34" charset="0"/>
              </a:rPr>
              <a:t>Convenio </a:t>
            </a:r>
            <a:r>
              <a:rPr lang="es-CO" sz="1000" b="1" dirty="0" smtClean="0">
                <a:latin typeface="Futura Std Book" panose="020B0502020204020303" pitchFamily="34" charset="0"/>
              </a:rPr>
              <a:t>FNT-169-2016</a:t>
            </a:r>
            <a:r>
              <a:rPr lang="es-MX" sz="1000" dirty="0" smtClean="0">
                <a:latin typeface="Futura Std Book" panose="020B0502020204020303" pitchFamily="34" charset="0"/>
              </a:rPr>
              <a:t>: </a:t>
            </a:r>
            <a:r>
              <a:rPr lang="es-CO" sz="1000" dirty="0">
                <a:latin typeface="Futura Std Book" panose="020B0502020204020303" pitchFamily="34" charset="0"/>
              </a:rPr>
              <a:t>$4.050.016.385 </a:t>
            </a:r>
            <a:r>
              <a:rPr lang="es-CO" sz="1000" b="1" dirty="0">
                <a:latin typeface="Futura Std Book" panose="020B0502020204020303" pitchFamily="34" charset="0"/>
              </a:rPr>
              <a:t>(</a:t>
            </a:r>
            <a:r>
              <a:rPr lang="es-CO" sz="1000" dirty="0" err="1"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latin typeface="Futura Std Book" panose="020B0502020204020303" pitchFamily="34" charset="0"/>
              </a:rPr>
              <a:t> $3.544.219.353, Gobernación de Risaralda $500.000.000 Cámara de Comercio $5.797.032</a:t>
            </a:r>
            <a:r>
              <a:rPr lang="es-CO" sz="1000" dirty="0" smtClean="0">
                <a:latin typeface="Futura Std Book" panose="020B0502020204020303" pitchFamily="34" charset="0"/>
              </a:rPr>
              <a:t>) terminado. Fecha de terminación: 30 de agosto de 2018.</a:t>
            </a:r>
            <a:endParaRPr lang="es-MX" sz="1000" dirty="0">
              <a:latin typeface="Futura Std Book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85892" y="1289489"/>
            <a:ext cx="2560724" cy="10156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1000" b="1" dirty="0" smtClean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Pereira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</a:rPr>
              <a:t>PDE-007-2014 Construcción del Parque Temático de Flora y Fauna de Pereira </a:t>
            </a:r>
            <a:r>
              <a:rPr lang="es-CO" sz="1000" b="1" dirty="0" err="1" smtClean="0">
                <a:latin typeface="Futura Std Book" panose="020B0502020204020303" pitchFamily="34" charset="0"/>
              </a:rPr>
              <a:t>Ukumarí</a:t>
            </a:r>
            <a:r>
              <a:rPr lang="es-CO" sz="1000" b="1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: </a:t>
            </a:r>
            <a:r>
              <a:rPr lang="es-ES" sz="1000" dirty="0">
                <a:latin typeface="Futura Std Book" panose="020B0502020204020303" pitchFamily="34" charset="0"/>
              </a:rPr>
              <a:t>$</a:t>
            </a:r>
            <a:r>
              <a:rPr lang="es-ES" sz="1000" dirty="0" smtClean="0">
                <a:latin typeface="Futura Std Book" panose="020B0502020204020303" pitchFamily="34" charset="0"/>
              </a:rPr>
              <a:t>215.000.000.000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, Terminado. Fecha de terminación: 28 de junio de 2018.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198631" y="2373876"/>
            <a:ext cx="2570508" cy="147732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CO" sz="1000" b="1" dirty="0" smtClean="0">
                <a:latin typeface="Futura Std Book" panose="020B0502020204020303" pitchFamily="34" charset="0"/>
              </a:rPr>
              <a:t>DVT-859A-2013 </a:t>
            </a:r>
            <a:r>
              <a:rPr lang="es-CO" sz="1000" b="1" dirty="0">
                <a:latin typeface="Futura Std Book" panose="020B0502020204020303" pitchFamily="34" charset="0"/>
              </a:rPr>
              <a:t>Estudios y diseños para la señalización Paisaje Cultural </a:t>
            </a:r>
            <a:r>
              <a:rPr lang="es-CO" sz="1000" b="1" dirty="0" smtClean="0">
                <a:latin typeface="Futura Std Book" panose="020B0502020204020303" pitchFamily="34" charset="0"/>
              </a:rPr>
              <a:t>Cafetero</a:t>
            </a:r>
            <a:r>
              <a:rPr lang="es-CO" sz="1000" b="1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: </a:t>
            </a:r>
            <a:r>
              <a:rPr lang="es-CO" sz="1000" dirty="0">
                <a:latin typeface="Futura Std Book" panose="020B0502020204020303" pitchFamily="34" charset="0"/>
              </a:rPr>
              <a:t>$506.732.776 (</a:t>
            </a:r>
            <a:r>
              <a:rPr lang="es-CO" sz="1000" dirty="0" err="1"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latin typeface="Futura Std Book" panose="020B0502020204020303" pitchFamily="34" charset="0"/>
              </a:rPr>
              <a:t> vigencia 2013, valor correspondiente a los 51 municipios del Paisaje Cultural Cafetero, aproximado $126.683.194 para los 12 municipios de Risaralda)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, Liquidado. Fecha de terminación: 20 de octubre de 2015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cxnSp>
        <p:nvCxnSpPr>
          <p:cNvPr id="57" name="Conector angular 56"/>
          <p:cNvCxnSpPr/>
          <p:nvPr/>
        </p:nvCxnSpPr>
        <p:spPr>
          <a:xfrm rot="16200000" flipH="1">
            <a:off x="-526654" y="2840660"/>
            <a:ext cx="4333536" cy="1074057"/>
          </a:xfrm>
          <a:prstGeom prst="bentConnector3">
            <a:avLst/>
          </a:prstGeom>
          <a:ln w="1905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r 60"/>
          <p:cNvCxnSpPr/>
          <p:nvPr/>
        </p:nvCxnSpPr>
        <p:spPr>
          <a:xfrm rot="16200000" flipV="1">
            <a:off x="1172537" y="6549063"/>
            <a:ext cx="2154356" cy="145143"/>
          </a:xfrm>
          <a:prstGeom prst="bentConnector3">
            <a:avLst/>
          </a:prstGeom>
          <a:ln w="1905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angular 1027"/>
          <p:cNvCxnSpPr/>
          <p:nvPr/>
        </p:nvCxnSpPr>
        <p:spPr>
          <a:xfrm rot="5400000">
            <a:off x="1195426" y="2563774"/>
            <a:ext cx="3962399" cy="1998964"/>
          </a:xfrm>
          <a:prstGeom prst="bentConnector3">
            <a:avLst/>
          </a:prstGeom>
          <a:ln w="1905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ector angular 1029"/>
          <p:cNvCxnSpPr/>
          <p:nvPr/>
        </p:nvCxnSpPr>
        <p:spPr>
          <a:xfrm rot="10800000" flipV="1">
            <a:off x="2438400" y="4799787"/>
            <a:ext cx="1760231" cy="653142"/>
          </a:xfrm>
          <a:prstGeom prst="bentConnector3">
            <a:avLst/>
          </a:prstGeom>
          <a:ln w="1905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600126" y="447639"/>
            <a:ext cx="36450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FFC000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</p:spTree>
    <p:extLst>
      <p:ext uri="{BB962C8B-B14F-4D97-AF65-F5344CB8AC3E}">
        <p14:creationId xmlns:p14="http://schemas.microsoft.com/office/powerpoint/2010/main" val="21938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73" y="1311384"/>
            <a:ext cx="3266899" cy="521259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51598" y="924332"/>
            <a:ext cx="2846730" cy="2862322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FNTP-129-2018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Participación en la XXXVIII Vitrina Turística de Anato 2019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Antioquia: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Risaralda: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$ 49.640.850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3.194.885.106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$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1.597.442.553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y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contrapartida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1.597.442.553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Corresponde a arrendamiento de área de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75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metros cuadrados para un stand en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Corferias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Fecha del evento del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27feb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al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01mar2019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Precontractual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(0%).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78069" y="547085"/>
            <a:ext cx="2820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PROYECTOS APROBADOS 2018</a:t>
            </a:r>
            <a:endParaRPr lang="en-US" sz="1000" b="1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r="26309" b="60417"/>
          <a:stretch/>
        </p:blipFill>
        <p:spPr bwMode="auto">
          <a:xfrm>
            <a:off x="-19271" y="-28164"/>
            <a:ext cx="6877271" cy="47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0" y="19349"/>
            <a:ext cx="440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Promoción y mercadeo turístico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3354687" y="1461117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Futura Std Book" panose="020B0502020204020303" pitchFamily="34" charset="0"/>
              </a:rPr>
              <a:t>Parque Nacional Natural </a:t>
            </a:r>
            <a:r>
              <a:rPr lang="es-CO" sz="1000" dirty="0" err="1">
                <a:solidFill>
                  <a:schemeClr val="bg1"/>
                </a:solidFill>
                <a:latin typeface="Futura Std Book" panose="020B0502020204020303" pitchFamily="34" charset="0"/>
              </a:rPr>
              <a:t>Tatamá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51598" y="3917680"/>
            <a:ext cx="2846730" cy="317009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CB33F"/>
              </a:buClr>
              <a:tabLst>
                <a:tab pos="457200" algn="l"/>
              </a:tabLst>
            </a:pPr>
            <a:r>
              <a:rPr lang="es-MX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FNTP-250-2017 Promoción internacional </a:t>
            </a:r>
            <a:r>
              <a:rPr lang="es-MX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multidestino</a:t>
            </a:r>
            <a:r>
              <a:rPr lang="es-MX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de Bogotá, Cartagena de Indias, Archipiélago islas del rosario y san Bernardo, Santa Marta, Eje Cafetero (Pereira, Manizales y honda) alrededor de la experiencia de hoteles boutique </a:t>
            </a:r>
            <a:r>
              <a:rPr lang="es-MX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históricos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: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Risaralda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MX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22.898.000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(total proyecto 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$572.460.000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</a:t>
            </a:r>
            <a:r>
              <a:rPr lang="es-MX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457.960.000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y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contrapartida 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$114.500.000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Red de turismo Evoca </a:t>
            </a:r>
            <a:r>
              <a:rPr lang="es-MX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Historic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Boutique </a:t>
            </a:r>
            <a:r>
              <a:rPr lang="es-MX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Hotels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Diseñar y poner en marcha un programa de promoción y mercadeo internacional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multidestino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de las ciudades de Bogotá D.C., Cartagena de indias, el Archipiélago Islas del Rosario y de San Bernardo, Santa Marta D.T.C.H., Pereira, Manizales y Honda, alrededor de la experiencia de historia, literatura, arte, naturaleza, aventura y hoteles históricos boutique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.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Pre-contractual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0%).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11856" y="7218805"/>
            <a:ext cx="6415016" cy="1631216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FNTP-234-2014 Consolidación del Centro de Información Turístico de Colombia –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Citur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– mediante la integración del Sistema de Información Turístico Regional del Paisaje Cultural Cafetero –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Situr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PCC – en línea con el Plan Estadístico Sectorial de Turismo –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PEST: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Risaralda 2018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MX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207.660.504 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Total: 689.159.503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(total proyecto </a:t>
            </a:r>
            <a:r>
              <a:rPr lang="es-MX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$2.756.638.015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$1.135.940.000 vigencia 2014; $108.003.000 vigencia 2016; $682.053.000 vigencia 2017; $830.642.015 vigencia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2018).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Estructurar e implementar un sistema estratégico de información turística, con un componente tecnológico e innovador, que permita el seguimiento de las variables asociadas a la oferta y la demanda de productos y servicios turísticos del departamento del Paisaje Cultural Cafetero –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Situr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PCC con el propósito de integrarlo al Centro de Información Turística de Colombia –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Citur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en línea con el Plan Estratégico Sectorial de Turismo – PEST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. En- ejecución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(77%).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08" y="706937"/>
            <a:ext cx="4488275" cy="242088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546695" y="3290883"/>
            <a:ext cx="4123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r="26309" b="60417"/>
          <a:stretch/>
        </p:blipFill>
        <p:spPr bwMode="auto">
          <a:xfrm>
            <a:off x="-19271" y="-28164"/>
            <a:ext cx="6877271" cy="47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0" y="19349"/>
            <a:ext cx="440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Promoción y mercadeo turístico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61508" y="8187097"/>
            <a:ext cx="6103087" cy="861774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FNTP-109-2018 Promoción de Risaralda como destino turístico de clase mundial competitivo y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sostenible: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Risaralda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$969.072.200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:$969.072.200; Contrapartida $972.855.315).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Gobernación de Risaralda.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Promocionar los 11 productos priorizados del Departamento de Risaralda en Mercados Nacionales como Destino Turístico de Clase Mundial.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En formulación.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546695" y="7864980"/>
            <a:ext cx="3930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PROYECTOS EN FORMULACIÓN Y EVALUACIÓN</a:t>
            </a:r>
            <a:endParaRPr lang="es-CO" sz="1000" b="1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361507" y="6157868"/>
            <a:ext cx="6103088" cy="1631216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FNTP-077-2017 Promocionar el producto turístico del departamento de Risaralda y su capital Pereira con el propósito de lograr mayor demanda de servicios y reconocimiento real y efectivo por parte de los actores de la cadena de comercialización, los medios de comunicación y los actuales y potenciales demandantes directos y asistencia de las redes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sociales: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Risaralda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$54.940.942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proyecto: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$69.121.922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; </a:t>
            </a:r>
            <a:r>
              <a:rPr lang="es-ES" sz="1000" dirty="0" err="1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54.940.942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y 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$14.180.980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). Proponente: Gremios.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“Promocionar el producto turístico del departamento de Risaralda y su capital Pereira con el propósito de lograr mayor demanda de servicios y reconocimiento real y efectivo por parte de los actores de la cadena de comercialización, los medios de comunicación y los actuales y potenciales demandantes directos y asistencia de las redes sociales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.”.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Terminado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61507" y="3525833"/>
            <a:ext cx="3030279" cy="2554545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FNTP-046-2016 Promoción de los atractivos y productos turísticos del departamento de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Risaralda: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Risaralda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$69.255.520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proyecto: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$86.428.930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; </a:t>
            </a:r>
            <a:r>
              <a:rPr lang="es-ES" sz="1000" dirty="0" err="1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54.940.942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y 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$14.180.980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). Proponente: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Corporación Cámara Colombiana de Turismo Eje Cafetero - Risaralda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Promocionar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el producto turístico del departamento de Risaralda y su capital Pereira con el propósito de lograr mayor demanda de servicios y reconocimiento real y efectivo por parte de los actores de la cadena de comercialización, los medios de comunicación y los actuales y potenciales demandantes directos y asistencia de las redes sociales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.”.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Terminado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476847" y="3525833"/>
            <a:ext cx="2987748" cy="2554545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FNTP-251-2014 Promoción de los atractivos y productos turísticos del departamento de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Risaralda: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Risaralda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64.437.771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proyecto: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$81.011.371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; </a:t>
            </a:r>
            <a:r>
              <a:rPr lang="es-ES" sz="1000" dirty="0" err="1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64.437.771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y 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$16.573.600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). Proponente: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Corporación Cámara Colombiana de Turismo Eje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Cafetero Promocionar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el producto turístico del departamento de Risaralda como parte del territorio del Paisaje Cultural Cafetero Colombiano con el propósito de lograr una mayor demanda de servicios y un reconocimiento por parte de los actores de la cadena de comercialización turística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. Liberado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  <a:endParaRPr lang="es-CO" sz="1000" dirty="0" smtClean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6CB33F"/>
              </a:buClr>
              <a:tabLst>
                <a:tab pos="457200" algn="l"/>
              </a:tabLst>
            </a:pP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6CB33F"/>
              </a:buClr>
              <a:tabLst>
                <a:tab pos="457200" algn="l"/>
              </a:tabLst>
            </a:pP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78826" y="821277"/>
            <a:ext cx="2005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Termales Santa Rosa 2-Risaralda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9575" y="683678"/>
            <a:ext cx="3823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utura Std Book" panose="020B0502020204020303" pitchFamily="34" charset="0"/>
              </a:rPr>
              <a:t>PROGRAMAS </a:t>
            </a:r>
            <a:r>
              <a:rPr lang="en-US" sz="14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FNTUR</a:t>
            </a:r>
            <a:endParaRPr lang="en-US" sz="14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2" name="Picture 2" descr="Red turistica de Pueblos Patrimon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44" y="1062928"/>
            <a:ext cx="700205" cy="9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8375" b="56686"/>
          <a:stretch/>
        </p:blipFill>
        <p:spPr>
          <a:xfrm>
            <a:off x="5189367" y="913695"/>
            <a:ext cx="1092918" cy="419938"/>
          </a:xfrm>
          <a:prstGeom prst="rect">
            <a:avLst/>
          </a:prstGeom>
        </p:spPr>
      </p:pic>
      <p:pic>
        <p:nvPicPr>
          <p:cNvPr id="14" name="30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564" y1="52818" x2="53564" y2="52818"/>
                        <a14:foregroundMark x1="54582" y1="25678" x2="46232" y2="25678"/>
                        <a14:foregroundMark x1="37475" y1="39457" x2="56415" y2="39666"/>
                        <a14:foregroundMark x1="50305" y1="76827" x2="48676" y2="42797"/>
                        <a14:foregroundMark x1="15886" y1="26931" x2="15886" y2="26931"/>
                        <a14:foregroundMark x1="58248" y1="91232" x2="58248" y2="91232"/>
                        <a14:foregroundMark x1="84929" y1="76200" x2="84929" y2="76200"/>
                        <a14:foregroundMark x1="47047" y1="10021" x2="47047" y2="10021"/>
                        <a14:foregroundMark x1="31976" y1="13152" x2="31976" y2="13152"/>
                        <a14:foregroundMark x1="18737" y1="21086" x2="18737" y2="21086"/>
                        <a14:foregroundMark x1="85743" y1="25052" x2="85743" y2="25052"/>
                        <a14:foregroundMark x1="84929" y1="35699" x2="84929" y2="35699"/>
                        <a14:foregroundMark x1="89613" y1="40710" x2="89613" y2="40710"/>
                        <a14:foregroundMark x1="88187" y1="43006" x2="88187" y2="43006"/>
                        <a14:foregroundMark x1="90835" y1="41754" x2="90835" y2="41754"/>
                        <a14:foregroundMark x1="82892" y1="32359" x2="82892" y2="32359"/>
                        <a14:foregroundMark x1="79633" y1="25261" x2="79633" y2="25261"/>
                        <a14:foregroundMark x1="74134" y1="15658" x2="74134" y2="15658"/>
                        <a14:foregroundMark x1="72098" y1="16701" x2="72098" y2="16701"/>
                        <a14:foregroundMark x1="62933" y1="8977" x2="62933" y2="8977"/>
                        <a14:foregroundMark x1="65988" y1="12526" x2="65988" y2="12526"/>
                        <a14:foregroundMark x1="68635" y1="15866" x2="68635" y2="15866"/>
                        <a14:foregroundMark x1="55193" y1="12317" x2="55193" y2="12317"/>
                        <a14:foregroundMark x1="45214" y1="9395" x2="45214" y2="9395"/>
                        <a14:foregroundMark x1="42770" y1="11065" x2="42770" y2="11065"/>
                        <a14:foregroundMark x1="36456" y1="11900" x2="36456" y2="11900"/>
                        <a14:foregroundMark x1="22200" y1="16075" x2="22200" y2="16075"/>
                        <a14:foregroundMark x1="9165" y1="36326" x2="11609" y2="29228"/>
                        <a14:foregroundMark x1="10183" y1="43424" x2="12220" y2="37787"/>
                        <a14:foregroundMark x1="14257" y1="28392" x2="21385" y2="21294"/>
                        <a14:foregroundMark x1="25255" y1="18998" x2="35031" y2="13570"/>
                        <a14:foregroundMark x1="78615" y1="82046" x2="87984" y2="68894"/>
                        <a14:foregroundMark x1="68432" y1="88935" x2="76986" y2="83925"/>
                        <a14:foregroundMark x1="57230" y1="92693" x2="65784" y2="90188"/>
                        <a14:foregroundMark x1="46843" y1="92276" x2="55193" y2="92067"/>
                        <a14:foregroundMark x1="44807" y1="88309" x2="44807" y2="88309"/>
                        <a14:foregroundMark x1="15071" y1="74739" x2="15071" y2="74739"/>
                        <a14:foregroundMark x1="12831" y1="71399" x2="24236" y2="81420"/>
                        <a14:foregroundMark x1="14868" y1="68894" x2="11405" y2="70772"/>
                        <a14:foregroundMark x1="26884" y1="84760" x2="35234" y2="8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1" y="894750"/>
            <a:ext cx="736134" cy="7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28010" y="874235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13089" y="874234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66773" y="870174"/>
            <a:ext cx="2138107" cy="3530271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2961" y="1664595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Nacional: </a:t>
            </a:r>
            <a:r>
              <a:rPr lang="en-U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109 PIT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523683" y="2278864"/>
            <a:ext cx="19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Nacional: </a:t>
            </a:r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inversion  $75.589.650.619 </a:t>
            </a:r>
          </a:p>
          <a:p>
            <a:pPr algn="ctr"/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(jun2010-sep2018)</a:t>
            </a:r>
            <a:endParaRPr lang="en-U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50272" y="135778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Nacional</a:t>
            </a:r>
          </a:p>
          <a:p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252.461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jóvenes</a:t>
            </a:r>
          </a:p>
          <a:p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982 aliados</a:t>
            </a:r>
            <a:endParaRPr lang="en-U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8409" y="3736692"/>
            <a:ext cx="209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(4) PIT en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funcionamiento</a:t>
            </a:r>
            <a:endParaRPr lang="fr-FR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La Virginia, Pereira (2), Santa Rosa de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Cabal</a:t>
            </a:r>
            <a:endParaRPr lang="fr-FR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endParaRPr lang="fr-FR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endParaRPr lang="es-E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578881" y="2926479"/>
            <a:ext cx="1866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El departamento no cuenta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con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Municipios dentro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de la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Red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Turística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de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Pueblos Patrimonio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de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Colombia </a:t>
            </a:r>
            <a:endParaRPr lang="es-ES" sz="800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666773" y="3879131"/>
            <a:ext cx="125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La Guajira</a:t>
            </a:r>
            <a:endParaRPr lang="es-E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5.656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jóvenes </a:t>
            </a:r>
            <a:endParaRPr lang="es-ES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37 aliados</a:t>
            </a:r>
            <a:endParaRPr lang="es-ES" sz="800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56468"/>
          <a:stretch/>
        </p:blipFill>
        <p:spPr bwMode="auto">
          <a:xfrm>
            <a:off x="-27605" y="-29639"/>
            <a:ext cx="6883842" cy="45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0" y="9552"/>
            <a:ext cx="260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Programas </a:t>
            </a:r>
            <a:r>
              <a:rPr lang="es-CO" sz="2000" b="1" dirty="0" err="1" smtClean="0">
                <a:solidFill>
                  <a:schemeClr val="bg1"/>
                </a:solidFill>
                <a:latin typeface="Futura Std Book" panose="020B0502020204020303" pitchFamily="34" charset="0"/>
              </a:rPr>
              <a:t>Fontur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uadroTexto 44"/>
          <p:cNvSpPr txBox="1"/>
          <p:nvPr/>
        </p:nvSpPr>
        <p:spPr>
          <a:xfrm>
            <a:off x="3263925" y="831832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Cabo de La Vela, La Guajira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58304"/>
              </p:ext>
            </p:extLst>
          </p:nvPr>
        </p:nvGraphicFramePr>
        <p:xfrm>
          <a:off x="-206429" y="1703608"/>
          <a:ext cx="2786502" cy="229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520188"/>
              </p:ext>
            </p:extLst>
          </p:nvPr>
        </p:nvGraphicFramePr>
        <p:xfrm>
          <a:off x="4344496" y="1665846"/>
          <a:ext cx="2818976" cy="221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77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2089</Words>
  <Application>Microsoft Office PowerPoint</Application>
  <PresentationFormat>Carta (216 x 279 mm)</PresentationFormat>
  <Paragraphs>114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Futura Std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Sandra Milena Quintero Castro</cp:lastModifiedBy>
  <cp:revision>178</cp:revision>
  <dcterms:created xsi:type="dcterms:W3CDTF">2018-09-11T21:55:46Z</dcterms:created>
  <dcterms:modified xsi:type="dcterms:W3CDTF">2018-10-09T16:36:17Z</dcterms:modified>
</cp:coreProperties>
</file>