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6" r:id="rId4"/>
    <p:sldId id="258" r:id="rId5"/>
    <p:sldId id="267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33F"/>
    <a:srgbClr val="0093D0"/>
    <a:srgbClr val="A21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3D0"/>
            </a:solidFill>
          </c:spPr>
          <c:dPt>
            <c:idx val="0"/>
            <c:bubble3D val="0"/>
            <c:spPr>
              <a:solidFill>
                <a:srgbClr val="0093D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C42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6CB33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306902910201547E-2"/>
                  <c:y val="-9.090043680041075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004251876697688"/>
                      <c:h val="0.1723586554143877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8442224747485414E-2"/>
                  <c:y val="0.13332099056446217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74867458885853"/>
                      <c:h val="0.1614252844165226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765658861350379E-2"/>
                  <c:y val="1.818013507697200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Quindío!$A$3:$A$5</c:f>
              <c:strCache>
                <c:ptCount val="3"/>
                <c:pt idx="0">
                  <c:v>Competitividad</c:v>
                </c:pt>
                <c:pt idx="1">
                  <c:v>Infraestructura</c:v>
                </c:pt>
                <c:pt idx="2">
                  <c:v>Promoción</c:v>
                </c:pt>
              </c:strCache>
            </c:strRef>
          </c:cat>
          <c:val>
            <c:numRef>
              <c:f>Quindío!$B$3:$B$5</c:f>
              <c:numCache>
                <c:formatCode>_-"$"* #,##0_-;\-"$"* #,##0_-;_-"$"* "-"_-;_-@_-</c:formatCode>
                <c:ptCount val="3"/>
                <c:pt idx="0">
                  <c:v>99.854709999999997</c:v>
                </c:pt>
                <c:pt idx="1">
                  <c:v>0</c:v>
                </c:pt>
                <c:pt idx="2">
                  <c:v>207.660504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r>
              <a:rPr lang="en-US" sz="800">
                <a:latin typeface="Futura Std Book" panose="020B0502020204020303" pitchFamily="34" charset="0"/>
              </a:rPr>
              <a:t>Cifras millones COP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A21984">
                    <a:shade val="30000"/>
                    <a:satMod val="115000"/>
                  </a:srgbClr>
                </a:gs>
                <a:gs pos="50000">
                  <a:srgbClr val="A21984">
                    <a:shade val="67500"/>
                    <a:satMod val="115000"/>
                  </a:srgbClr>
                </a:gs>
                <a:gs pos="100000">
                  <a:srgbClr val="A2198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Quindío!$B$39:$H$39</c:f>
              <c:numCache>
                <c:formatCode>mmm\-yy</c:formatCode>
                <c:ptCount val="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</c:numCache>
            </c:numRef>
          </c:cat>
          <c:val>
            <c:numRef>
              <c:f>Quindío!$B$40:$H$40</c:f>
              <c:numCache>
                <c:formatCode>_-"$"* #,##0_-;\-"$"* #,##0_-;_-"$"* "-"_-;_-@_-</c:formatCode>
                <c:ptCount val="7"/>
                <c:pt idx="0">
                  <c:v>135.19392999999999</c:v>
                </c:pt>
                <c:pt idx="1">
                  <c:v>16.667000000000002</c:v>
                </c:pt>
                <c:pt idx="2">
                  <c:v>21.312999999999999</c:v>
                </c:pt>
                <c:pt idx="3">
                  <c:v>141.005</c:v>
                </c:pt>
                <c:pt idx="4">
                  <c:v>73.734999999999999</c:v>
                </c:pt>
                <c:pt idx="5">
                  <c:v>1.1399999999999999</c:v>
                </c:pt>
                <c:pt idx="6">
                  <c:v>114.938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6668816"/>
        <c:axId val="1126669360"/>
        <c:axId val="0"/>
      </c:bar3DChart>
      <c:dateAx>
        <c:axId val="11266688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endParaRPr lang="es-CO"/>
          </a:p>
        </c:txPr>
        <c:crossAx val="1126669360"/>
        <c:crosses val="autoZero"/>
        <c:auto val="1"/>
        <c:lblOffset val="100"/>
        <c:baseTimeUnit val="months"/>
      </c:dateAx>
      <c:valAx>
        <c:axId val="1126669360"/>
        <c:scaling>
          <c:orientation val="minMax"/>
        </c:scaling>
        <c:delete val="1"/>
        <c:axPos val="l"/>
        <c:numFmt formatCode="_-&quot;$&quot;* #,##0_-;\-&quot;$&quot;* #,##0_-;_-&quot;$&quot;* &quot;-&quot;_-;_-@_-" sourceLinked="1"/>
        <c:majorTickMark val="none"/>
        <c:minorTickMark val="none"/>
        <c:tickLblPos val="nextTo"/>
        <c:crossAx val="11266688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90002339124716"/>
                      <c:h val="0.20322222222222219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722372348598357"/>
                      <c:h val="0.210972440944881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Quindío!$A$35:$A$36</c:f>
              <c:strCache>
                <c:ptCount val="2"/>
                <c:pt idx="0">
                  <c:v>Recaudo CP Quindío</c:v>
                </c:pt>
                <c:pt idx="1">
                  <c:v>Recaudo CP otros departamentos</c:v>
                </c:pt>
              </c:strCache>
            </c:strRef>
          </c:cat>
          <c:val>
            <c:numRef>
              <c:f>Quindío!$B$35:$B$36</c:f>
              <c:numCache>
                <c:formatCode>_-"$"* #,##0_-;\-"$"* #,##0_-;_-"$"* "-"??_-;_-@_-</c:formatCode>
                <c:ptCount val="2"/>
                <c:pt idx="0">
                  <c:v>503991930</c:v>
                </c:pt>
                <c:pt idx="1">
                  <c:v>54949973341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Quindío!$G$3</c:f>
              <c:strCache>
                <c:ptCount val="1"/>
                <c:pt idx="0">
                  <c:v>Jóvenes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3567330577135467"/>
                  <c:y val="8.79765802187081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680664496893874"/>
                  <c:y val="-2.6392974065612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Quindío!$F$5:$F$6</c:f>
              <c:strCache>
                <c:ptCount val="2"/>
                <c:pt idx="0">
                  <c:v>Quindío</c:v>
                </c:pt>
                <c:pt idx="1">
                  <c:v>Otros jóvenes</c:v>
                </c:pt>
              </c:strCache>
            </c:strRef>
          </c:cat>
          <c:val>
            <c:numRef>
              <c:f>Quindío!$G$5:$G$6</c:f>
              <c:numCache>
                <c:formatCode>#,##0</c:formatCode>
                <c:ptCount val="2"/>
                <c:pt idx="0">
                  <c:v>2222</c:v>
                </c:pt>
                <c:pt idx="1">
                  <c:v>250239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Quindío!$Q$4:$Q$5</c:f>
              <c:strCache>
                <c:ptCount val="2"/>
                <c:pt idx="0">
                  <c:v>Quindío</c:v>
                </c:pt>
                <c:pt idx="1">
                  <c:v>Otros PIT</c:v>
                </c:pt>
              </c:strCache>
            </c:strRef>
          </c:cat>
          <c:val>
            <c:numRef>
              <c:f>Quindío!$R$4:$R$5</c:f>
              <c:numCache>
                <c:formatCode>General</c:formatCode>
                <c:ptCount val="2"/>
                <c:pt idx="0">
                  <c:v>5</c:v>
                </c:pt>
                <c:pt idx="1">
                  <c:v>108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4391-9F28-4539-8220-3E784F1E0A6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A273-DD61-4869-9C07-051C82C754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802-8B9F-4A8A-B166-6A775020B67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asdelpaisajeculturalcafetero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hyperlink" Target="http://www.siturpcc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hart" Target="../charts/chart5.xml"/><Relationship Id="rId5" Type="http://schemas.openxmlformats.org/officeDocument/2006/relationships/image" Target="../media/image3.png"/><Relationship Id="rId10" Type="http://schemas.openxmlformats.org/officeDocument/2006/relationships/chart" Target="../charts/chart4.xml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75972" y="866830"/>
            <a:ext cx="2500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1200" b="1" dirty="0" smtClean="0">
                <a:latin typeface="Futura Std Book" panose="020B0502020204020303" pitchFamily="34" charset="0"/>
              </a:rPr>
              <a:t>INVERSIÓN FONTUR</a:t>
            </a:r>
          </a:p>
          <a:p>
            <a:r>
              <a:rPr lang="es-ES_tradnl" altLang="es-CO" sz="1200" b="1" dirty="0" smtClean="0">
                <a:latin typeface="Futura Std Book" panose="020B0502020204020303" pitchFamily="34" charset="0"/>
              </a:rPr>
              <a:t>2018 (ENE-AGO)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7707" y="4091362"/>
            <a:ext cx="1518961" cy="387351"/>
          </a:xfrm>
          <a:prstGeom prst="rect">
            <a:avLst/>
          </a:prstGeom>
          <a:noFill/>
          <a:ln w="12700">
            <a:solidFill>
              <a:srgbClr val="E1134F"/>
            </a:solidFill>
            <a:miter lim="800000"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Caribe e Insular </a:t>
            </a:r>
            <a:r>
              <a:rPr kumimoji="0" lang="es-MX" altLang="es-CO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kumimoji="0" lang="es-MX" altLang="es-CO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$7.310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1931771" y="4091362"/>
            <a:ext cx="1031176" cy="387351"/>
          </a:xfrm>
          <a:prstGeom prst="rect">
            <a:avLst/>
          </a:prstGeom>
          <a:noFill/>
          <a:ln w="12700">
            <a:solidFill>
              <a:srgbClr val="FFC425"/>
            </a:solidFill>
            <a:miter lim="800000"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Pacífica </a:t>
            </a:r>
            <a:r>
              <a:rPr kumimoji="0" lang="es-MX" altLang="es-CO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kumimoji="0" lang="es-MX" altLang="es-CO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$7.137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064028" y="4088982"/>
            <a:ext cx="1102185" cy="389731"/>
          </a:xfrm>
          <a:prstGeom prst="rect">
            <a:avLst/>
          </a:prstGeom>
          <a:noFill/>
          <a:ln w="12700">
            <a:solidFill>
              <a:srgbClr val="A21984"/>
            </a:solidFill>
            <a:miter lim="800000"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Andina </a:t>
            </a:r>
            <a:r>
              <a:rPr kumimoji="0" lang="es-MX" altLang="es-CO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kumimoji="0" lang="es-MX" altLang="es-CO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$15,.22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456325" y="4083425"/>
            <a:ext cx="1109955" cy="403225"/>
          </a:xfrm>
          <a:prstGeom prst="rect">
            <a:avLst/>
          </a:prstGeom>
          <a:noFill/>
          <a:ln w="12700">
            <a:solidFill>
              <a:srgbClr val="0093D0"/>
            </a:solidFill>
            <a:miter lim="800000"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Orinoquia </a:t>
            </a:r>
            <a:r>
              <a:rPr kumimoji="0" lang="es-MX" altLang="es-CO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kumimoji="0" lang="es-MX" altLang="es-CO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$2.908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4257956" y="4091363"/>
            <a:ext cx="1092074" cy="387350"/>
          </a:xfrm>
          <a:prstGeom prst="rect">
            <a:avLst/>
          </a:prstGeom>
          <a:noFill/>
          <a:ln w="12700">
            <a:solidFill>
              <a:srgbClr val="6CB33F"/>
            </a:solidFill>
            <a:miter lim="800000"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Amazonia </a:t>
            </a:r>
            <a:r>
              <a:rPr kumimoji="0" lang="es-MX" altLang="es-CO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endParaRPr kumimoji="0" lang="es-MX" altLang="es-CO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$5.852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73943" y="4533318"/>
            <a:ext cx="1259505" cy="389977"/>
          </a:xfrm>
          <a:prstGeom prst="rect">
            <a:avLst/>
          </a:prstGeom>
          <a:noFill/>
          <a:ln w="12700">
            <a:solidFill>
              <a:srgbClr val="FFC425"/>
            </a:solidFill>
            <a:miter lim="800000"/>
            <a:headEnd/>
            <a:tailEnd/>
          </a:ln>
          <a:effectLst>
            <a:outerShdw dist="33020" dir="3179998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*Nacional </a:t>
            </a:r>
            <a:r>
              <a:rPr kumimoji="0" lang="es-MX" altLang="es-CO" sz="1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endParaRPr kumimoji="0" lang="es-MX" altLang="es-CO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</a:t>
            </a:r>
            <a:r>
              <a:rPr lang="es-MX" altLang="es-CO" sz="1000" dirty="0" smtClean="0"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54.410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750774" y="4542384"/>
            <a:ext cx="1085612" cy="3917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kumimoji="0" lang="es-MX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</a:t>
            </a:r>
            <a:r>
              <a:rPr lang="es-MX" altLang="es-CO" sz="1000" dirty="0" smtClean="0"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92.738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060"/>
          <p:cNvGrpSpPr/>
          <p:nvPr/>
        </p:nvGrpSpPr>
        <p:grpSpPr bwMode="auto">
          <a:xfrm>
            <a:off x="344593" y="1284602"/>
            <a:ext cx="2381885" cy="2790825"/>
            <a:chOff x="0" y="0"/>
            <a:chExt cx="3997133" cy="5320740"/>
          </a:xfrm>
        </p:grpSpPr>
        <p:sp>
          <p:nvSpPr>
            <p:cNvPr id="18" name="Shape 993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19" name="Shape 994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0" name="Shape 995"/>
            <p:cNvSpPr>
              <a:spLocks/>
            </p:cNvSpPr>
            <p:nvPr/>
          </p:nvSpPr>
          <p:spPr bwMode="auto">
            <a:xfrm>
              <a:off x="514590" y="2388040"/>
              <a:ext cx="580703" cy="629432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1" name="Shape 996"/>
            <p:cNvSpPr>
              <a:spLocks/>
            </p:cNvSpPr>
            <p:nvPr/>
          </p:nvSpPr>
          <p:spPr bwMode="auto">
            <a:xfrm>
              <a:off x="513918" y="2387273"/>
              <a:ext cx="581401" cy="629795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2" name="Shape 997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3" name="Shape 998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4" name="Shape 999"/>
            <p:cNvSpPr>
              <a:spLocks/>
            </p:cNvSpPr>
            <p:nvPr/>
          </p:nvSpPr>
          <p:spPr bwMode="auto">
            <a:xfrm>
              <a:off x="1100829" y="747010"/>
              <a:ext cx="377371" cy="593438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5" name="Shape 1000"/>
            <p:cNvSpPr>
              <a:spLocks/>
            </p:cNvSpPr>
            <p:nvPr/>
          </p:nvSpPr>
          <p:spPr bwMode="auto">
            <a:xfrm>
              <a:off x="1100369" y="746826"/>
              <a:ext cx="378108" cy="593995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6" name="Shape 1001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7" name="Shape 1002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8" name="Shape 1003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29" name="Shape 1004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0" name="Shape 1005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1" name="Shape 1006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2" name="Shape 1007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3" name="Shape 1008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4" name="Shape 1009"/>
            <p:cNvSpPr>
              <a:spLocks/>
            </p:cNvSpPr>
            <p:nvPr/>
          </p:nvSpPr>
          <p:spPr bwMode="auto">
            <a:xfrm>
              <a:off x="971583" y="2286237"/>
              <a:ext cx="518410" cy="747899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5" name="Shape 1010"/>
            <p:cNvSpPr>
              <a:spLocks/>
            </p:cNvSpPr>
            <p:nvPr/>
          </p:nvSpPr>
          <p:spPr bwMode="auto">
            <a:xfrm>
              <a:off x="971781" y="2286158"/>
              <a:ext cx="518393" cy="748424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6" name="Shape 1011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7" name="Shape 1012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8" name="Shape 1013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39" name="Shape 1014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0" name="Shape 1015"/>
            <p:cNvSpPr>
              <a:spLocks/>
            </p:cNvSpPr>
            <p:nvPr/>
          </p:nvSpPr>
          <p:spPr bwMode="auto">
            <a:xfrm>
              <a:off x="838192" y="965614"/>
              <a:ext cx="570048" cy="669066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1" name="Shape 1016"/>
            <p:cNvSpPr>
              <a:spLocks/>
            </p:cNvSpPr>
            <p:nvPr/>
          </p:nvSpPr>
          <p:spPr bwMode="auto">
            <a:xfrm>
              <a:off x="838008" y="965832"/>
              <a:ext cx="569476" cy="669622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2" name="Shape 1017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3" name="Shape 1018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4" name="Shape 1019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5" name="Shape 1020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6" name="Shape 1021"/>
            <p:cNvSpPr>
              <a:spLocks/>
            </p:cNvSpPr>
            <p:nvPr/>
          </p:nvSpPr>
          <p:spPr bwMode="auto">
            <a:xfrm>
              <a:off x="2609127" y="1952417"/>
              <a:ext cx="1194663" cy="1147651"/>
            </a:xfrm>
            <a:custGeom>
              <a:avLst/>
              <a:gdLst>
                <a:gd name="T0" fmla="*/ 2147483646 w 21592"/>
                <a:gd name="T1" fmla="*/ 2147483646 h 21592"/>
                <a:gd name="T2" fmla="*/ 2147483646 w 21592"/>
                <a:gd name="T3" fmla="*/ 2147483646 h 21592"/>
                <a:gd name="T4" fmla="*/ 2147483646 w 21592"/>
                <a:gd name="T5" fmla="*/ 2147483646 h 21592"/>
                <a:gd name="T6" fmla="*/ 2147483646 w 21592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7" name="Shape 1023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8" name="Shape 1024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49" name="Shape 1025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0" name="Shape 1026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1" name="Shape 1027"/>
            <p:cNvSpPr>
              <a:spLocks/>
            </p:cNvSpPr>
            <p:nvPr/>
          </p:nvSpPr>
          <p:spPr bwMode="auto">
            <a:xfrm>
              <a:off x="2169832" y="1713466"/>
              <a:ext cx="974634" cy="337735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2" name="Shape 1028"/>
            <p:cNvSpPr>
              <a:spLocks/>
            </p:cNvSpPr>
            <p:nvPr/>
          </p:nvSpPr>
          <p:spPr bwMode="auto">
            <a:xfrm>
              <a:off x="2169523" y="1714416"/>
              <a:ext cx="974861" cy="336833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3" name="Shape 1029"/>
            <p:cNvSpPr>
              <a:spLocks/>
            </p:cNvSpPr>
            <p:nvPr/>
          </p:nvSpPr>
          <p:spPr bwMode="auto">
            <a:xfrm>
              <a:off x="1945711" y="1969837"/>
              <a:ext cx="1084413" cy="645476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4" name="Shape 1030"/>
            <p:cNvSpPr>
              <a:spLocks/>
            </p:cNvSpPr>
            <p:nvPr/>
          </p:nvSpPr>
          <p:spPr bwMode="auto">
            <a:xfrm>
              <a:off x="1957024" y="1958289"/>
              <a:ext cx="1084762" cy="645427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5" name="Shape 1031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6" name="Shape 1032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7" name="Shape 1033"/>
            <p:cNvSpPr>
              <a:spLocks/>
            </p:cNvSpPr>
            <p:nvPr/>
          </p:nvSpPr>
          <p:spPr bwMode="auto">
            <a:xfrm>
              <a:off x="1354189" y="2413379"/>
              <a:ext cx="1255590" cy="1054897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8" name="Shape 1034"/>
            <p:cNvSpPr>
              <a:spLocks/>
            </p:cNvSpPr>
            <p:nvPr/>
          </p:nvSpPr>
          <p:spPr bwMode="auto">
            <a:xfrm>
              <a:off x="1362104" y="2414302"/>
              <a:ext cx="1255718" cy="1054869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59" name="Shape 1035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0" name="Shape 1036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1" name="Shape 1037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2" name="Shape 1038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3" name="Shape 1039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4" name="Shape 1040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5" name="Shape 1041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6" name="Shape 1042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7" name="Shape 1043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8" name="Shape 1044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69" name="Shape 1045"/>
            <p:cNvSpPr>
              <a:spLocks/>
            </p:cNvSpPr>
            <p:nvPr/>
          </p:nvSpPr>
          <p:spPr bwMode="auto">
            <a:xfrm>
              <a:off x="634484" y="1142141"/>
              <a:ext cx="1057765" cy="1093096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0" name="Shape 1046"/>
            <p:cNvSpPr>
              <a:spLocks/>
            </p:cNvSpPr>
            <p:nvPr/>
          </p:nvSpPr>
          <p:spPr bwMode="auto">
            <a:xfrm>
              <a:off x="635075" y="1141301"/>
              <a:ext cx="1056790" cy="1093303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1" name="Shape 1047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2" name="Shape 1048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3" name="Shape 1049"/>
            <p:cNvSpPr>
              <a:spLocks/>
            </p:cNvSpPr>
            <p:nvPr/>
          </p:nvSpPr>
          <p:spPr bwMode="auto">
            <a:xfrm>
              <a:off x="1022557" y="2135832"/>
              <a:ext cx="419635" cy="305208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4" name="Shape 1050"/>
            <p:cNvSpPr>
              <a:spLocks/>
            </p:cNvSpPr>
            <p:nvPr/>
          </p:nvSpPr>
          <p:spPr bwMode="auto">
            <a:xfrm>
              <a:off x="1021786" y="2135052"/>
              <a:ext cx="420049" cy="305769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5" name="Shape 1051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6" name="Shape 1052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7" name="Shape 1053"/>
            <p:cNvSpPr>
              <a:spLocks/>
            </p:cNvSpPr>
            <p:nvPr/>
          </p:nvSpPr>
          <p:spPr bwMode="auto">
            <a:xfrm>
              <a:off x="376290" y="1219798"/>
              <a:ext cx="627252" cy="1483277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8" name="Shape 1054"/>
            <p:cNvSpPr>
              <a:spLocks/>
            </p:cNvSpPr>
            <p:nvPr/>
          </p:nvSpPr>
          <p:spPr bwMode="auto">
            <a:xfrm>
              <a:off x="375489" y="1220574"/>
              <a:ext cx="628120" cy="1482525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79" name="Shape 1055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80" name="Shape 1056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81" name="Shape 1057"/>
            <p:cNvSpPr>
              <a:spLocks/>
            </p:cNvSpPr>
            <p:nvPr/>
          </p:nvSpPr>
          <p:spPr bwMode="auto">
            <a:xfrm>
              <a:off x="286856" y="142054"/>
              <a:ext cx="232367" cy="534447"/>
            </a:xfrm>
            <a:custGeom>
              <a:avLst/>
              <a:gdLst>
                <a:gd name="T0" fmla="*/ 2147483646 w 21537"/>
                <a:gd name="T1" fmla="*/ 2147483646 h 21574"/>
                <a:gd name="T2" fmla="*/ 2147483646 w 21537"/>
                <a:gd name="T3" fmla="*/ 2147483646 h 21574"/>
                <a:gd name="T4" fmla="*/ 2147483646 w 21537"/>
                <a:gd name="T5" fmla="*/ 2147483646 h 21574"/>
                <a:gd name="T6" fmla="*/ 2147483646 w 21537"/>
                <a:gd name="T7" fmla="*/ 2147483646 h 2157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82" name="Shape 1058"/>
            <p:cNvSpPr>
              <a:spLocks noChangeArrowheads="1"/>
            </p:cNvSpPr>
            <p:nvPr/>
          </p:nvSpPr>
          <p:spPr bwMode="auto">
            <a:xfrm>
              <a:off x="180576" y="78516"/>
              <a:ext cx="617149" cy="6616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6" tIns="91436" rIns="91436" bIns="91436"/>
            <a:lstStyle/>
            <a:p>
              <a:endParaRPr lang="es-CO" dirty="0"/>
            </a:p>
          </p:txBody>
        </p:sp>
        <p:sp>
          <p:nvSpPr>
            <p:cNvPr id="83" name="Shape 1059"/>
            <p:cNvSpPr>
              <a:spLocks/>
            </p:cNvSpPr>
            <p:nvPr/>
          </p:nvSpPr>
          <p:spPr bwMode="auto">
            <a:xfrm>
              <a:off x="554516" y="355396"/>
              <a:ext cx="210254" cy="284229"/>
            </a:xfrm>
            <a:custGeom>
              <a:avLst/>
              <a:gdLst>
                <a:gd name="T0" fmla="*/ 2147483646 w 21496"/>
                <a:gd name="T1" fmla="*/ 2147483646 h 21534"/>
                <a:gd name="T2" fmla="*/ 2147483646 w 21496"/>
                <a:gd name="T3" fmla="*/ 2147483646 h 21534"/>
                <a:gd name="T4" fmla="*/ 2147483646 w 21496"/>
                <a:gd name="T5" fmla="*/ 2147483646 h 21534"/>
                <a:gd name="T6" fmla="*/ 2147483646 w 21496"/>
                <a:gd name="T7" fmla="*/ 2147483646 h 215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/>
            </a:p>
          </p:txBody>
        </p:sp>
      </p:grpSp>
      <p:sp>
        <p:nvSpPr>
          <p:cNvPr id="84" name="Rectángulo 78"/>
          <p:cNvSpPr>
            <a:spLocks noChangeArrowheads="1"/>
          </p:cNvSpPr>
          <p:nvPr/>
        </p:nvSpPr>
        <p:spPr bwMode="auto">
          <a:xfrm>
            <a:off x="588306" y="1747991"/>
            <a:ext cx="1390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CARIBE E</a:t>
            </a:r>
            <a:r>
              <a:rPr kumimoji="0" lang="es-CO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INSULAR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5" name="Rectángulo 82"/>
          <p:cNvSpPr>
            <a:spLocks noChangeArrowheads="1"/>
          </p:cNvSpPr>
          <p:nvPr/>
        </p:nvSpPr>
        <p:spPr bwMode="auto">
          <a:xfrm>
            <a:off x="962666" y="2282932"/>
            <a:ext cx="7457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ANDINA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" name="Rectángulo 79"/>
          <p:cNvSpPr>
            <a:spLocks noChangeArrowheads="1"/>
          </p:cNvSpPr>
          <p:nvPr/>
        </p:nvSpPr>
        <p:spPr bwMode="auto">
          <a:xfrm>
            <a:off x="297503" y="2549632"/>
            <a:ext cx="7906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PACÍFICA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7" name="CuadroTexto 80"/>
          <p:cNvSpPr txBox="1">
            <a:spLocks noChangeArrowheads="1"/>
          </p:cNvSpPr>
          <p:nvPr/>
        </p:nvSpPr>
        <p:spPr bwMode="auto">
          <a:xfrm>
            <a:off x="1591316" y="2457557"/>
            <a:ext cx="10572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ORINOQUIA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8" name="Rectángulo 81"/>
          <p:cNvSpPr>
            <a:spLocks noChangeArrowheads="1"/>
          </p:cNvSpPr>
          <p:nvPr/>
        </p:nvSpPr>
        <p:spPr bwMode="auto">
          <a:xfrm>
            <a:off x="1237303" y="3152882"/>
            <a:ext cx="9685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AMAZONIA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" name="Rectangle 93"/>
          <p:cNvSpPr>
            <a:spLocks noChangeArrowheads="1"/>
          </p:cNvSpPr>
          <p:nvPr/>
        </p:nvSpPr>
        <p:spPr bwMode="auto">
          <a:xfrm>
            <a:off x="4552088" y="4528251"/>
            <a:ext cx="2073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s-CO" altLang="es-CO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Nacional:</a:t>
            </a:r>
            <a:r>
              <a:rPr kumimoji="0" lang="es-CO" alt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proyectos de impacto</a:t>
            </a:r>
            <a:r>
              <a:rPr kumimoji="0" lang="es-CO" altLang="es-CO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alt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kumimoji="0" lang="es-CO" alt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CO" alt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800" dirty="0" smtClean="0"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Cifras en millones COP.</a:t>
            </a:r>
            <a:r>
              <a:rPr kumimoji="0" lang="es-CO" alt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CO" altLang="es-CO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2443310" y="3702525"/>
            <a:ext cx="1664750" cy="2462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1000" b="1" dirty="0" smtClean="0">
                <a:latin typeface="Futura Std Book" panose="020B0502020204020303" pitchFamily="34" charset="0"/>
              </a:rPr>
              <a:t>Quindío $308  </a:t>
            </a:r>
            <a:r>
              <a:rPr lang="es-CO" sz="1000" b="1" dirty="0" smtClean="0">
                <a:latin typeface="Futura Std Book" panose="020B0502020204020303" pitchFamily="34" charset="0"/>
              </a:rPr>
              <a:t>(1%)</a:t>
            </a:r>
            <a:endParaRPr lang="es-CO" sz="1000" b="1" dirty="0">
              <a:latin typeface="Futura Std Book" panose="020B0502020204020303" pitchFamily="34" charset="0"/>
            </a:endParaRPr>
          </a:p>
        </p:txBody>
      </p:sp>
      <p:cxnSp>
        <p:nvCxnSpPr>
          <p:cNvPr id="92" name="Conector angular 91"/>
          <p:cNvCxnSpPr>
            <a:stCxn id="90" idx="1"/>
          </p:cNvCxnSpPr>
          <p:nvPr/>
        </p:nvCxnSpPr>
        <p:spPr>
          <a:xfrm rot="10800000">
            <a:off x="1013266" y="2620580"/>
            <a:ext cx="1430044" cy="120505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2" name="Gráfico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706810"/>
              </p:ext>
            </p:extLst>
          </p:nvPr>
        </p:nvGraphicFramePr>
        <p:xfrm>
          <a:off x="2838349" y="1235911"/>
          <a:ext cx="3787504" cy="209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6" name="Tabla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50315"/>
              </p:ext>
            </p:extLst>
          </p:nvPr>
        </p:nvGraphicFramePr>
        <p:xfrm>
          <a:off x="307474" y="6057109"/>
          <a:ext cx="4185118" cy="866775"/>
        </p:xfrm>
        <a:graphic>
          <a:graphicData uri="http://schemas.openxmlformats.org/drawingml/2006/table">
            <a:tbl>
              <a:tblPr/>
              <a:tblGrid>
                <a:gridCol w="1108542"/>
                <a:gridCol w="1106488"/>
                <a:gridCol w="1106488"/>
                <a:gridCol w="863600"/>
              </a:tblGrid>
              <a:tr h="3619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Departamento / Municipio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2017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2018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Variación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</a:tr>
              <a:tr h="103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Quindío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$329.606.000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 </a:t>
                      </a:r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$503.991.930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Armenia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$121.859.000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$196.620.930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Filandia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$1.368.000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$6.367.000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365%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ráfico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44602"/>
              </p:ext>
            </p:extLst>
          </p:nvPr>
        </p:nvGraphicFramePr>
        <p:xfrm>
          <a:off x="-407460" y="7163583"/>
          <a:ext cx="5881815" cy="146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9" name="Gráfico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44431"/>
              </p:ext>
            </p:extLst>
          </p:nvPr>
        </p:nvGraphicFramePr>
        <p:xfrm>
          <a:off x="4376640" y="6082463"/>
          <a:ext cx="264628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54993"/>
          <a:stretch/>
        </p:blipFill>
        <p:spPr bwMode="auto">
          <a:xfrm>
            <a:off x="-19271" y="-11032"/>
            <a:ext cx="6901320" cy="6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9" y="46003"/>
            <a:ext cx="1771069" cy="3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ángulo 98"/>
          <p:cNvSpPr/>
          <p:nvPr/>
        </p:nvSpPr>
        <p:spPr>
          <a:xfrm>
            <a:off x="6135196" y="427054"/>
            <a:ext cx="769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11sep18</a:t>
            </a:r>
            <a:endParaRPr lang="es-CO" sz="1000" dirty="0">
              <a:solidFill>
                <a:schemeClr val="bg1"/>
              </a:solidFill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289950" y="207638"/>
            <a:ext cx="267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QUINDÍO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4633012" y="8317685"/>
            <a:ext cx="21335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latin typeface="Futura Std Book" panose="020B0502020204020303" pitchFamily="34" charset="0"/>
              </a:rPr>
              <a:t>Total Recaudo </a:t>
            </a:r>
            <a:r>
              <a:rPr lang="es-CO" sz="900" dirty="0" err="1" smtClean="0">
                <a:latin typeface="Futura Std Book" panose="020B0502020204020303" pitchFamily="34" charset="0"/>
              </a:rPr>
              <a:t>CP</a:t>
            </a:r>
            <a:r>
              <a:rPr lang="es-CO" sz="900" dirty="0" smtClean="0">
                <a:latin typeface="Futura Std Book" panose="020B0502020204020303" pitchFamily="34" charset="0"/>
              </a:rPr>
              <a:t> $</a:t>
            </a:r>
            <a:r>
              <a:rPr lang="es-CO" sz="900" dirty="0">
                <a:latin typeface="Futura Std Book" panose="020B0502020204020303" pitchFamily="34" charset="0"/>
              </a:rPr>
              <a:t>55.453.965.271 </a:t>
            </a:r>
          </a:p>
        </p:txBody>
      </p:sp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6" b="-1"/>
          <a:stretch/>
        </p:blipFill>
        <p:spPr>
          <a:xfrm>
            <a:off x="-15240" y="5303985"/>
            <a:ext cx="6781800" cy="446314"/>
          </a:xfrm>
          <a:prstGeom prst="rect">
            <a:avLst/>
          </a:prstGeom>
        </p:spPr>
      </p:pic>
      <p:sp>
        <p:nvSpPr>
          <p:cNvPr id="105" name="CuadroTexto 104"/>
          <p:cNvSpPr txBox="1"/>
          <p:nvPr/>
        </p:nvSpPr>
        <p:spPr>
          <a:xfrm>
            <a:off x="226475" y="533709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Recaudo </a:t>
            </a:r>
            <a:r>
              <a:rPr lang="es-CO" sz="2000" dirty="0">
                <a:solidFill>
                  <a:schemeClr val="bg1"/>
                </a:solidFill>
                <a:latin typeface="Futura Std Book" panose="020B0502020204020303" pitchFamily="34" charset="0"/>
              </a:rPr>
              <a:t>C</a:t>
            </a:r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ontribución Parafiscal</a:t>
            </a:r>
            <a:endParaRPr lang="es-CO" sz="2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/>
          <a:stretch/>
        </p:blipFill>
        <p:spPr>
          <a:xfrm>
            <a:off x="0" y="-2"/>
            <a:ext cx="6858000" cy="4463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84434" y="100044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11sep2018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3878"/>
            <a:ext cx="273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Competitividad Turística</a:t>
            </a:r>
            <a:endParaRPr lang="es-CO" sz="16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4"/>
          <a:stretch/>
        </p:blipFill>
        <p:spPr>
          <a:xfrm>
            <a:off x="67842" y="1332765"/>
            <a:ext cx="3056357" cy="346681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89724" y="5511740"/>
            <a:ext cx="6366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419" sz="1000" dirty="0">
              <a:latin typeface="Futura Std Book" panose="020B0502020204020303" pitchFamily="34" charset="0"/>
            </a:endParaRPr>
          </a:p>
          <a:p>
            <a:pPr algn="just"/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Proyectos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aprobados vigencias anteriores</a:t>
            </a:r>
            <a:endParaRPr lang="es-CO" sz="1000" b="1" dirty="0">
              <a:solidFill>
                <a:srgbClr val="0093D0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  <a:p>
            <a:pPr marL="171450" indent="-171450" algn="just">
              <a:buClr>
                <a:srgbClr val="0093D0"/>
              </a:buClr>
              <a:buFont typeface="Wingdings" panose="05000000000000000000" pitchFamily="2" charset="2"/>
              <a:buChar char="Ø"/>
            </a:pPr>
            <a:r>
              <a:rPr lang="es-CO" sz="1000" b="1" dirty="0">
                <a:latin typeface="Futura Std Book" panose="020B0502020204020303" pitchFamily="34" charset="0"/>
              </a:rPr>
              <a:t>FNTP-019-2017 </a:t>
            </a:r>
            <a:r>
              <a:rPr lang="es-ES" sz="1000" b="1" dirty="0" smtClean="0">
                <a:latin typeface="Futura Std Book" panose="020B0502020204020303" pitchFamily="34" charset="0"/>
              </a:rPr>
              <a:t>Fase </a:t>
            </a:r>
            <a:r>
              <a:rPr lang="es-ES" sz="1000" b="1" dirty="0">
                <a:latin typeface="Futura Std Book" panose="020B0502020204020303" pitchFamily="34" charset="0"/>
              </a:rPr>
              <a:t>1: Implementar la </a:t>
            </a:r>
            <a:r>
              <a:rPr lang="es-ES" sz="1000" b="1" dirty="0" smtClean="0">
                <a:latin typeface="Futura Std Book" panose="020B0502020204020303" pitchFamily="34" charset="0"/>
              </a:rPr>
              <a:t>norma técnica sectorial colombiana NTS-TS-001-1 </a:t>
            </a:r>
            <a:br>
              <a:rPr lang="es-ES" sz="1000" b="1" dirty="0" smtClean="0">
                <a:latin typeface="Futura Std Book" panose="020B0502020204020303" pitchFamily="34" charset="0"/>
              </a:rPr>
            </a:br>
            <a:r>
              <a:rPr lang="es-ES" sz="1000" b="1" dirty="0" smtClean="0">
                <a:latin typeface="Futura Std Book" panose="020B0502020204020303" pitchFamily="34" charset="0"/>
              </a:rPr>
              <a:t>Destino Turístico </a:t>
            </a:r>
            <a:r>
              <a:rPr lang="es-ES" sz="1000" b="1" dirty="0">
                <a:latin typeface="Futura Std Book" panose="020B0502020204020303" pitchFamily="34" charset="0"/>
              </a:rPr>
              <a:t>- área turística requisitos de sostenibilidad en el área turística que se establezca en el Centro de la ciudad de Armenia, </a:t>
            </a:r>
            <a:r>
              <a:rPr lang="es-ES" sz="1000" b="1" dirty="0" smtClean="0">
                <a:latin typeface="Futura Std Book" panose="020B0502020204020303" pitchFamily="34" charset="0"/>
              </a:rPr>
              <a:t>Quindío: </a:t>
            </a:r>
            <a:r>
              <a:rPr lang="es-CO" sz="1000" dirty="0" smtClean="0">
                <a:latin typeface="Futura Std Book" panose="020B0502020204020303" pitchFamily="34" charset="0"/>
              </a:rPr>
              <a:t>inversión </a:t>
            </a:r>
            <a:r>
              <a:rPr lang="es-CO" sz="1000" dirty="0">
                <a:latin typeface="Futura Std Book" panose="020B0502020204020303" pitchFamily="34" charset="0"/>
              </a:rPr>
              <a:t>Quindío: </a:t>
            </a:r>
            <a:r>
              <a:rPr lang="es-CO" sz="1000" dirty="0" smtClean="0">
                <a:latin typeface="Futura Std Book" panose="020B0502020204020303" pitchFamily="34" charset="0"/>
              </a:rPr>
              <a:t>$138.400.000 (total proyecto $173.000.000; </a:t>
            </a:r>
            <a:r>
              <a:rPr lang="es-CO" sz="1000" dirty="0">
                <a:latin typeface="Futura Std Book" panose="020B0502020204020303" pitchFamily="34" charset="0"/>
              </a:rPr>
              <a:t>contrapartida: $</a:t>
            </a:r>
            <a:r>
              <a:rPr lang="es-CO" sz="1000" dirty="0" smtClean="0">
                <a:latin typeface="Futura Std Book" panose="020B0502020204020303" pitchFamily="34" charset="0"/>
              </a:rPr>
              <a:t>34.600.000). </a:t>
            </a:r>
            <a:r>
              <a:rPr lang="es-CO" sz="1000" dirty="0">
                <a:latin typeface="Futura Std Book" panose="020B0502020204020303" pitchFamily="34" charset="0"/>
              </a:rPr>
              <a:t>Proponente: Alcaldía de Armenia. </a:t>
            </a:r>
            <a:r>
              <a:rPr lang="es-ES" sz="1000" dirty="0" smtClean="0">
                <a:latin typeface="Futura Std Book" panose="020B0502020204020303" pitchFamily="34" charset="0"/>
              </a:rPr>
              <a:t>En ago2018 </a:t>
            </a:r>
            <a:r>
              <a:rPr lang="es-ES" sz="1000" dirty="0">
                <a:latin typeface="Futura Std Book" panose="020B0502020204020303" pitchFamily="34" charset="0"/>
              </a:rPr>
              <a:t>se recibió informe final del proceso de implementación, se realizó reunión final de socialización el </a:t>
            </a:r>
            <a:r>
              <a:rPr lang="es-ES" sz="1000" dirty="0" smtClean="0">
                <a:latin typeface="Futura Std Book" panose="020B0502020204020303" pitchFamily="34" charset="0"/>
              </a:rPr>
              <a:t>27ago2018</a:t>
            </a:r>
            <a:r>
              <a:rPr lang="es-ES" sz="1000" dirty="0">
                <a:latin typeface="Futura Std Book" panose="020B0502020204020303" pitchFamily="34" charset="0"/>
              </a:rPr>
              <a:t>. Se estima en </a:t>
            </a:r>
            <a:r>
              <a:rPr lang="es-ES" sz="1000" dirty="0" smtClean="0">
                <a:latin typeface="Futura Std Book" panose="020B0502020204020303" pitchFamily="34" charset="0"/>
              </a:rPr>
              <a:t>sep2018 </a:t>
            </a:r>
            <a:r>
              <a:rPr lang="es-ES" sz="1000" dirty="0">
                <a:latin typeface="Futura Std Book" panose="020B0502020204020303" pitchFamily="34" charset="0"/>
              </a:rPr>
              <a:t>que la supervisión revise informes finales y últimos entregables del contratista. </a:t>
            </a:r>
            <a:r>
              <a:rPr lang="es-ES" sz="1000" dirty="0" smtClean="0">
                <a:latin typeface="Futura Std Book" panose="020B0502020204020303" pitchFamily="34" charset="0"/>
              </a:rPr>
              <a:t>En ejecución </a:t>
            </a:r>
            <a:r>
              <a:rPr lang="es-ES" sz="1000" dirty="0">
                <a:latin typeface="Futura Std Book" panose="020B0502020204020303" pitchFamily="34" charset="0"/>
              </a:rPr>
              <a:t>(100%). </a:t>
            </a:r>
          </a:p>
          <a:p>
            <a:pPr marL="171450" indent="-171450" algn="just">
              <a:buClr>
                <a:srgbClr val="0093D0"/>
              </a:buClr>
              <a:buFont typeface="Wingdings" panose="05000000000000000000" pitchFamily="2" charset="2"/>
              <a:buChar char="Ø"/>
            </a:pPr>
            <a:r>
              <a:rPr lang="es-ES" sz="1000" b="1" dirty="0" smtClean="0">
                <a:latin typeface="Futura Std Book" panose="020B0502020204020303" pitchFamily="34" charset="0"/>
              </a:rPr>
              <a:t>FNTP-031-2017 Fase </a:t>
            </a:r>
            <a:r>
              <a:rPr lang="es-ES" sz="1000" b="1" dirty="0">
                <a:latin typeface="Futura Std Book" panose="020B0502020204020303" pitchFamily="34" charset="0"/>
              </a:rPr>
              <a:t>II: Certificación, mantenimiento de la certificación de 6 destinos turísticos de </a:t>
            </a:r>
            <a:r>
              <a:rPr lang="es-ES" sz="1000" b="1" dirty="0" smtClean="0">
                <a:latin typeface="Futura Std Book" panose="020B0502020204020303" pitchFamily="34" charset="0"/>
              </a:rPr>
              <a:t>Colombia: </a:t>
            </a:r>
            <a:r>
              <a:rPr lang="es-ES" sz="1000" dirty="0" smtClean="0">
                <a:latin typeface="Futura Std Book" panose="020B0502020204020303" pitchFamily="34" charset="0"/>
              </a:rPr>
              <a:t>inversión </a:t>
            </a:r>
            <a:r>
              <a:rPr lang="es-ES" sz="1000" dirty="0">
                <a:latin typeface="Futura Std Book" panose="020B0502020204020303" pitchFamily="34" charset="0"/>
              </a:rPr>
              <a:t>Quindío: $60.413.534 </a:t>
            </a:r>
            <a:r>
              <a:rPr lang="es-ES" sz="1000" dirty="0" smtClean="0">
                <a:latin typeface="Futura Std Book" panose="020B0502020204020303" pitchFamily="34" charset="0"/>
              </a:rPr>
              <a:t>(total proyecto </a:t>
            </a:r>
            <a:r>
              <a:rPr lang="es-ES" sz="1000" dirty="0">
                <a:latin typeface="Futura Std Book" panose="020B0502020204020303" pitchFamily="34" charset="0"/>
              </a:rPr>
              <a:t>$</a:t>
            </a:r>
            <a:r>
              <a:rPr lang="es-ES" sz="1000" dirty="0" smtClean="0">
                <a:latin typeface="Futura Std Book" panose="020B0502020204020303" pitchFamily="34" charset="0"/>
              </a:rPr>
              <a:t>362.481.204). </a:t>
            </a:r>
            <a:r>
              <a:rPr lang="es-ES" sz="1000" dirty="0">
                <a:latin typeface="Futura Std Book" panose="020B0502020204020303" pitchFamily="34" charset="0"/>
              </a:rPr>
              <a:t>Proponente: MinCIT. </a:t>
            </a:r>
            <a:r>
              <a:rPr lang="es-ES" sz="1000" dirty="0" smtClean="0">
                <a:latin typeface="Futura Std Book" panose="020B0502020204020303" pitchFamily="34" charset="0"/>
              </a:rPr>
              <a:t>Departamentos </a:t>
            </a:r>
            <a:r>
              <a:rPr lang="es-ES" sz="1000" dirty="0">
                <a:latin typeface="Futura Std Book" panose="020B0502020204020303" pitchFamily="34" charset="0"/>
              </a:rPr>
              <a:t>de impacto: Antioquia, Boyacá, Quindío, Risaralda. Hay 6 destinos por certificar: </a:t>
            </a:r>
            <a:r>
              <a:rPr lang="es-ES" sz="1000" dirty="0" err="1">
                <a:latin typeface="Futura Std Book" panose="020B0502020204020303" pitchFamily="34" charset="0"/>
              </a:rPr>
              <a:t>Filandia</a:t>
            </a:r>
            <a:r>
              <a:rPr lang="es-ES" sz="1000" dirty="0">
                <a:latin typeface="Futura Std Book" panose="020B0502020204020303" pitchFamily="34" charset="0"/>
              </a:rPr>
              <a:t>, </a:t>
            </a:r>
            <a:r>
              <a:rPr lang="es-ES" sz="1000" dirty="0" err="1">
                <a:latin typeface="Futura Std Book" panose="020B0502020204020303" pitchFamily="34" charset="0"/>
              </a:rPr>
              <a:t>Salento</a:t>
            </a:r>
            <a:r>
              <a:rPr lang="es-ES" sz="1000" dirty="0">
                <a:latin typeface="Futura Std Book" panose="020B0502020204020303" pitchFamily="34" charset="0"/>
              </a:rPr>
              <a:t>, Santa Rosa de Cabal, </a:t>
            </a:r>
            <a:r>
              <a:rPr lang="es-ES" sz="1000" dirty="0" err="1">
                <a:latin typeface="Futura Std Book" panose="020B0502020204020303" pitchFamily="34" charset="0"/>
              </a:rPr>
              <a:t>Pijao</a:t>
            </a:r>
            <a:r>
              <a:rPr lang="es-ES" sz="1000" dirty="0">
                <a:latin typeface="Futura Std Book" panose="020B0502020204020303" pitchFamily="34" charset="0"/>
              </a:rPr>
              <a:t>, </a:t>
            </a:r>
            <a:r>
              <a:rPr lang="es-ES" sz="1000" dirty="0" smtClean="0">
                <a:latin typeface="Futura Std Book" panose="020B0502020204020303" pitchFamily="34" charset="0"/>
              </a:rPr>
              <a:t>Monguí y Jericó.</a:t>
            </a:r>
            <a:r>
              <a:rPr lang="es-ES" sz="1000" dirty="0">
                <a:latin typeface="Futura Std Book" panose="020B0502020204020303" pitchFamily="34" charset="0"/>
              </a:rPr>
              <a:t> </a:t>
            </a:r>
            <a:r>
              <a:rPr lang="es-ES" sz="1000" dirty="0" smtClean="0">
                <a:latin typeface="Futura Std Book" panose="020B0502020204020303" pitchFamily="34" charset="0"/>
              </a:rPr>
              <a:t>Terminación: oct2020. En ejecución </a:t>
            </a:r>
            <a:r>
              <a:rPr lang="es-ES" sz="1000" dirty="0">
                <a:latin typeface="Futura Std Book" panose="020B0502020204020303" pitchFamily="34" charset="0"/>
              </a:rPr>
              <a:t>(25%). </a:t>
            </a:r>
          </a:p>
          <a:p>
            <a:pPr marL="171450" indent="-171450" algn="just">
              <a:buClr>
                <a:srgbClr val="0093D0"/>
              </a:buClr>
              <a:buFont typeface="Wingdings" panose="05000000000000000000" pitchFamily="2" charset="2"/>
              <a:buChar char="Ø"/>
            </a:pPr>
            <a:r>
              <a:rPr lang="es-ES" altLang="es-CO" sz="1000" b="1" dirty="0" smtClean="0">
                <a:latin typeface="Futura Std Book" panose="020B0502020204020303" pitchFamily="34" charset="0"/>
              </a:rPr>
              <a:t>FNTP-053-2017 Programa </a:t>
            </a:r>
            <a:r>
              <a:rPr lang="es-ES" altLang="es-CO" sz="1000" b="1" dirty="0">
                <a:latin typeface="Futura Std Book" panose="020B0502020204020303" pitchFamily="34" charset="0"/>
              </a:rPr>
              <a:t>de formadores extranjeros para la enseñanza del inglés. Fase </a:t>
            </a:r>
            <a:r>
              <a:rPr lang="es-ES" altLang="es-CO" sz="1000" b="1" dirty="0" smtClean="0">
                <a:latin typeface="Futura Std Book" panose="020B0502020204020303" pitchFamily="34" charset="0"/>
              </a:rPr>
              <a:t>2: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inversión Quindío: </a:t>
            </a:r>
            <a:r>
              <a:rPr lang="es-ES" altLang="es-CO" sz="1000" dirty="0">
                <a:latin typeface="Futura Std Book" panose="020B0502020204020303" pitchFamily="34" charset="0"/>
              </a:rPr>
              <a:t>$64.353.885 Fontur:$1.673.201.025. Proponente: MinCIT.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Se </a:t>
            </a:r>
            <a:r>
              <a:rPr lang="es-ES" altLang="es-CO" sz="1000" dirty="0">
                <a:latin typeface="Futura Std Book" panose="020B0502020204020303" pitchFamily="34" charset="0"/>
              </a:rPr>
              <a:t>llevó a cabo el proceso de formación en el idioma inglés en las 26 ciudades definidas en el proyecto (</a:t>
            </a:r>
            <a:r>
              <a:rPr lang="es-ES" altLang="es-CO" sz="1000" dirty="0" err="1">
                <a:latin typeface="Futura Std Book" panose="020B0502020204020303" pitchFamily="34" charset="0"/>
              </a:rPr>
              <a:t>Salento</a:t>
            </a:r>
            <a:r>
              <a:rPr lang="es-ES" altLang="es-CO" sz="1000" dirty="0">
                <a:latin typeface="Futura Std Book" panose="020B0502020204020303" pitchFamily="34" charset="0"/>
              </a:rPr>
              <a:t>, Cartagena,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Santa Cruz de Mompox  </a:t>
            </a:r>
            <a:r>
              <a:rPr lang="es-ES" altLang="es-CO" sz="1000" dirty="0">
                <a:latin typeface="Futura Std Book" panose="020B0502020204020303" pitchFamily="34" charset="0"/>
              </a:rPr>
              <a:t>Medellín, Villa de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Leyva, Florencia</a:t>
            </a:r>
            <a:r>
              <a:rPr lang="es-ES" altLang="es-CO" sz="1000" dirty="0">
                <a:latin typeface="Futura Std Book" panose="020B0502020204020303" pitchFamily="34" charset="0"/>
              </a:rPr>
              <a:t>, Yopal, Popayán, Valledupar, Nuquí, Montería,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Santa Cruz de Lorica</a:t>
            </a:r>
            <a:r>
              <a:rPr lang="es-ES" altLang="es-CO" sz="1000" dirty="0">
                <a:latin typeface="Futura Std Book" panose="020B0502020204020303" pitchFamily="34" charset="0"/>
              </a:rPr>
              <a:t>, Zipaquirá, Bogotá, Neiva, Villavicencio, Pasto, Ipiales, Cúcuta, Mocoa, Riohacha, Pereira, San Gil, Ibagué,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Guadalajara de Buga</a:t>
            </a:r>
            <a:r>
              <a:rPr lang="es-ES" altLang="es-CO" sz="1000" dirty="0">
                <a:latin typeface="Futura Std Book" panose="020B0502020204020303" pitchFamily="34" charset="0"/>
              </a:rPr>
              <a:t>, Cali).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Fecha de realización: jul2017 – mar2018. Terminado (100%). </a:t>
            </a:r>
            <a:endParaRPr lang="es-ES" altLang="es-CO" sz="1000" dirty="0">
              <a:latin typeface="Futura Std Book" panose="020B05020202040203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24199" y="907625"/>
            <a:ext cx="35487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Proyectos aprobados 2018</a:t>
            </a:r>
          </a:p>
          <a:p>
            <a:pPr marL="171450" indent="-171450" algn="just">
              <a:buClr>
                <a:srgbClr val="0093D0"/>
              </a:buClr>
              <a:buFont typeface="Wingdings" panose="05000000000000000000" pitchFamily="2" charset="2"/>
              <a:buChar char="Ø"/>
            </a:pPr>
            <a:r>
              <a:rPr lang="es-ES" sz="1000" b="1" dirty="0">
                <a:latin typeface="Futura Std Book" panose="020B0502020204020303" pitchFamily="34" charset="0"/>
              </a:rPr>
              <a:t>FNTP-046-2018 I curso de inglés dirigido a guías de turismo, en el Corredor Turístico del </a:t>
            </a:r>
            <a:r>
              <a:rPr lang="es-ES" sz="1000" b="1" dirty="0" err="1">
                <a:latin typeface="Futura Std Book" panose="020B0502020204020303" pitchFamily="34" charset="0"/>
              </a:rPr>
              <a:t>PCC</a:t>
            </a:r>
            <a:r>
              <a:rPr lang="es-ES" sz="1000" b="1" dirty="0">
                <a:latin typeface="Futura Std Book" panose="020B0502020204020303" pitchFamily="34" charset="0"/>
              </a:rPr>
              <a:t>: </a:t>
            </a:r>
            <a:r>
              <a:rPr lang="es-CO" sz="1000" dirty="0">
                <a:latin typeface="Futura Std Book" panose="020B0502020204020303" pitchFamily="34" charset="0"/>
              </a:rPr>
              <a:t>inversión Quindío: $37.550.202 (</a:t>
            </a:r>
            <a:r>
              <a:rPr lang="es-ES" sz="1000" dirty="0">
                <a:latin typeface="Futura Std Book" panose="020B0502020204020303" pitchFamily="34" charset="0"/>
              </a:rPr>
              <a:t>Fontur </a:t>
            </a:r>
            <a:r>
              <a:rPr lang="es-CO" sz="1000" dirty="0">
                <a:latin typeface="Futura Std Book" panose="020B0502020204020303" pitchFamily="34" charset="0"/>
              </a:rPr>
              <a:t>$150.200.807). Proponente: MinCIT.</a:t>
            </a:r>
            <a:r>
              <a:rPr lang="es-ES" sz="1000" dirty="0">
                <a:latin typeface="Futura Std Book" panose="020B0502020204020303" pitchFamily="34" charset="0"/>
              </a:rPr>
              <a:t> Se espera competencias empresariales de 45 guías turísticos del </a:t>
            </a:r>
            <a:r>
              <a:rPr lang="es-ES" sz="1000" dirty="0" err="1">
                <a:latin typeface="Futura Std Book" panose="020B0502020204020303" pitchFamily="34" charset="0"/>
              </a:rPr>
              <a:t>PCC</a:t>
            </a:r>
            <a:r>
              <a:rPr lang="es-ES" sz="1000" dirty="0">
                <a:latin typeface="Futura Std Book" panose="020B0502020204020303" pitchFamily="34" charset="0"/>
              </a:rPr>
              <a:t>, por medio del I curso de fortalecimiento empresarial para el sector turismo en las competencias en el idioma inglés, en el corredor de turístico del </a:t>
            </a:r>
            <a:r>
              <a:rPr lang="es-ES" sz="1000" dirty="0" err="1">
                <a:latin typeface="Futura Std Book" panose="020B0502020204020303" pitchFamily="34" charset="0"/>
              </a:rPr>
              <a:t>PCC</a:t>
            </a:r>
            <a:r>
              <a:rPr lang="es-ES" sz="1000" dirty="0">
                <a:latin typeface="Futura Std Book" panose="020B0502020204020303" pitchFamily="34" charset="0"/>
              </a:rPr>
              <a:t>, como fase de internacionalización del destino. Para finales de sep2018 se estima seleccionar contratista. </a:t>
            </a:r>
            <a:r>
              <a:rPr lang="es-ES" sz="1000" dirty="0" smtClean="0">
                <a:latin typeface="Futura Std Book" panose="020B0502020204020303" pitchFamily="34" charset="0"/>
              </a:rPr>
              <a:t>En </a:t>
            </a:r>
            <a:r>
              <a:rPr lang="es-ES" sz="1000" dirty="0">
                <a:latin typeface="Futura Std Book" panose="020B0502020204020303" pitchFamily="34" charset="0"/>
              </a:rPr>
              <a:t>contratación (0%). </a:t>
            </a:r>
          </a:p>
          <a:p>
            <a:pPr marL="171450" indent="-171450" algn="just">
              <a:buClr>
                <a:srgbClr val="0093D0"/>
              </a:buClr>
              <a:buFont typeface="Wingdings" panose="05000000000000000000" pitchFamily="2" charset="2"/>
              <a:buChar char="Ø"/>
            </a:pPr>
            <a:r>
              <a:rPr lang="es-ES" sz="1000" b="1" dirty="0">
                <a:latin typeface="Futura Std Book" panose="020B0502020204020303" pitchFamily="34" charset="0"/>
              </a:rPr>
              <a:t>FNTP-241-2017 Plan de capacitación 2018-2020 (Fase I): </a:t>
            </a:r>
            <a:r>
              <a:rPr lang="es-ES" sz="1000" dirty="0">
                <a:latin typeface="Futura Std Book" panose="020B0502020204020303" pitchFamily="34" charset="0"/>
              </a:rPr>
              <a:t>inversión Quindío: $46.734.165 (total proyecto </a:t>
            </a:r>
            <a:r>
              <a:rPr lang="pt-BR" sz="1000" dirty="0">
                <a:latin typeface="Futura Std Book" panose="020B0502020204020303" pitchFamily="34" charset="0"/>
              </a:rPr>
              <a:t>$1.291.253.621; Fontur $1.028.151.621 y contrapartida $263.372.000)</a:t>
            </a:r>
            <a:r>
              <a:rPr lang="es-ES" sz="1000" dirty="0">
                <a:latin typeface="Futura Std Book" panose="020B0502020204020303" pitchFamily="34" charset="0"/>
              </a:rPr>
              <a:t>. Proponente: Cotelco. Se espera desarrollar el Plan de Capacitación 2018-2021 que incluye 407 cursos y talleres que serán impartidos a nivel nacional con el fin de incrementar la competitividad del capital humano vinculado con la cadena turística colombiana. Desde el 06 al 29 sep2018 se harán las capacitaciones en </a:t>
            </a:r>
            <a:r>
              <a:rPr lang="es-ES" sz="1000" dirty="0" smtClean="0">
                <a:latin typeface="Futura Std Book" panose="020B0502020204020303" pitchFamily="34" charset="0"/>
              </a:rPr>
              <a:t>Armenia. En </a:t>
            </a:r>
            <a:r>
              <a:rPr lang="es-ES" sz="1000" dirty="0">
                <a:latin typeface="Futura Std Book" panose="020B0502020204020303" pitchFamily="34" charset="0"/>
              </a:rPr>
              <a:t>ejecución (16%). </a:t>
            </a:r>
          </a:p>
          <a:p>
            <a:pPr marL="171450" indent="-171450" algn="just">
              <a:buClr>
                <a:srgbClr val="0093D0"/>
              </a:buClr>
              <a:buFont typeface="Wingdings" panose="05000000000000000000" pitchFamily="2" charset="2"/>
              <a:buChar char="Ø"/>
            </a:pPr>
            <a:r>
              <a:rPr lang="es-ES" sz="1000" b="1" dirty="0">
                <a:latin typeface="Futura Std Book" panose="020B0502020204020303" pitchFamily="34" charset="0"/>
              </a:rPr>
              <a:t>FNTP-256-2017 </a:t>
            </a:r>
            <a:r>
              <a:rPr lang="es-CO" sz="1000" b="1" dirty="0">
                <a:latin typeface="Futura Std Book" panose="020B0502020204020303" pitchFamily="34" charset="0"/>
              </a:rPr>
              <a:t>Jornadas de capacitación en discapacidad, accesibilidad, inclusión laboral, turismo accesible y talleres vivenciales para prestadores de servicios turísticos</a:t>
            </a:r>
            <a:r>
              <a:rPr lang="es-ES" sz="1000" b="1" dirty="0">
                <a:latin typeface="Futura Std Book" panose="020B0502020204020303" pitchFamily="34" charset="0"/>
              </a:rPr>
              <a:t>:  </a:t>
            </a:r>
            <a:r>
              <a:rPr lang="es-ES" sz="1000" dirty="0">
                <a:latin typeface="Futura Std Book" panose="020B0502020204020303" pitchFamily="34" charset="0"/>
              </a:rPr>
              <a:t>inversión Quindío: $15.570.344 (Fontur $217.984.814). Proponente: MinCIT. Se beneficiarán hasta 30 prestadores de servicios turísticos en Quindío donde se realizaran 14 jornadas. C</a:t>
            </a:r>
            <a:r>
              <a:rPr lang="es-ES" sz="1000" dirty="0" smtClean="0">
                <a:latin typeface="Futura Std Book" panose="020B0502020204020303" pitchFamily="34" charset="0"/>
              </a:rPr>
              <a:t>ontratado </a:t>
            </a:r>
            <a:r>
              <a:rPr lang="es-ES" sz="1000" dirty="0">
                <a:latin typeface="Futura Std Book" panose="020B0502020204020303" pitchFamily="34" charset="0"/>
              </a:rPr>
              <a:t>(0%). </a:t>
            </a:r>
          </a:p>
        </p:txBody>
      </p:sp>
    </p:spTree>
    <p:extLst>
      <p:ext uri="{BB962C8B-B14F-4D97-AF65-F5344CB8AC3E}">
        <p14:creationId xmlns:p14="http://schemas.microsoft.com/office/powerpoint/2010/main" val="36992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>
          <a:xfrm>
            <a:off x="0" y="0"/>
            <a:ext cx="6858000" cy="46904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04589" y="116973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11sep2018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289" y="78209"/>
            <a:ext cx="2776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Infraestructura Turística</a:t>
            </a:r>
            <a:endParaRPr lang="es-CO" sz="16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19" y="2252664"/>
            <a:ext cx="4181475" cy="57054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2" y="7754551"/>
            <a:ext cx="6858002" cy="132343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000" b="1" dirty="0" smtClean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en formulación y evaluación</a:t>
            </a:r>
          </a:p>
          <a:p>
            <a:pPr algn="just"/>
            <a:r>
              <a:rPr lang="es-CO" sz="1000" b="1" dirty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Tebaida</a:t>
            </a:r>
          </a:p>
          <a:p>
            <a:pPr algn="just">
              <a:spcAft>
                <a:spcPts val="0"/>
              </a:spcAft>
            </a:pPr>
            <a:r>
              <a:rPr lang="es-CO" sz="1000" b="1" dirty="0" smtClean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FNTP-179-2018 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Adecuación del Corredor Gastronómico y Artesanal Plaza Nueva en el Municipio de la Tebaida, Quindío: 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$1.382.688.588 ($1.106.150.870 Fontur recursos sin asignar; $276.537.718 municipio). En formulación.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000" b="1" dirty="0" err="1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Pijao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FNTP-177-2018 Adecuación Plaza de Mercado en el Municipio de </a:t>
            </a:r>
            <a:r>
              <a:rPr lang="es-CO" sz="1000" b="1" dirty="0" err="1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Pijao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Quindío: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$1.429.191.000 ($1.143.352.800 Fontur recursos sin asignar; $285.838.200 municipio). En formulación.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45576" y="5532694"/>
            <a:ext cx="2206864" cy="163121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000" b="1" dirty="0" err="1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Salento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  <a:tab pos="270510" algn="l"/>
              </a:tabLst>
            </a:pP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FNTP-170-2017 Construcción del Recinto Gastronómico y Artesanal Villa de Nueva </a:t>
            </a:r>
            <a:r>
              <a:rPr lang="es-CO" sz="1000" b="1" dirty="0" err="1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Salento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: 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$2.516.831.291 ($736.831.291, Fontur vigencia 2017; $1.500.000.000, Municipio de </a:t>
            </a:r>
            <a:r>
              <a:rPr lang="es-CO" sz="1000" dirty="0" err="1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Salento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; $280.000.000, Gobernación del Quindío). En contratación (0%).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7289" y="3828130"/>
            <a:ext cx="1426030" cy="255454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000" b="1" dirty="0" err="1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Filandia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  <a:tab pos="270510" algn="l"/>
              </a:tabLst>
            </a:pP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FNTP-200-2017 Construcción Etapa III, Mirador Colina Iluminada, Municipio de </a:t>
            </a:r>
            <a:r>
              <a:rPr lang="es-CO" sz="1000" b="1" dirty="0" err="1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Filandia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, Quindío: 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$1.051.029.554 ($737.029.554 Fontur vigencia 2017, $314.000.000 municipio de </a:t>
            </a:r>
            <a:r>
              <a:rPr lang="es-CO" sz="1000" dirty="0" err="1">
                <a:latin typeface="Futura Std Book" panose="020B0502020204020303" pitchFamily="34" charset="0"/>
                <a:cs typeface="Arial" panose="020B0604020202020204" pitchFamily="34" charset="0"/>
              </a:rPr>
              <a:t>Filandia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). Terminación: 27dic2018. En ejecución (10%).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-2" y="471668"/>
            <a:ext cx="6858001" cy="17851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  <a:tab pos="270510" algn="l"/>
              </a:tabLst>
            </a:pPr>
            <a:r>
              <a:rPr lang="es-CO" sz="1000" b="1" dirty="0" smtClean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Armenia</a:t>
            </a:r>
            <a:r>
              <a:rPr lang="es-CO" sz="1000" b="1" dirty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Buenavista, Calarcá, Circasia, Córdoba, </a:t>
            </a:r>
            <a:r>
              <a:rPr lang="es-CO" sz="1000" b="1" dirty="0" err="1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Filandia</a:t>
            </a:r>
            <a:r>
              <a:rPr lang="es-CO" sz="1000" b="1" dirty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Génova, Montenegro, </a:t>
            </a:r>
            <a:r>
              <a:rPr lang="es-CO" sz="1000" b="1" dirty="0" err="1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Pijao</a:t>
            </a:r>
            <a:r>
              <a:rPr lang="es-CO" sz="1000" b="1" dirty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Quimbaya y </a:t>
            </a:r>
            <a:r>
              <a:rPr lang="es-CO" sz="1000" b="1" dirty="0" err="1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Salento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270510" algn="l"/>
              </a:tabLst>
            </a:pP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FNTP-013-2016 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Implementación, fabricación, suministro e instalación de la señalización turística de Paisaje Cultural Cafetero – </a:t>
            </a:r>
            <a:r>
              <a:rPr lang="es-CO" sz="1000" b="1" dirty="0" err="1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PCC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$2.901.396.919,04 (Fontur vigencia 2016, valor Aprobado para 51 municipios del </a:t>
            </a:r>
            <a:r>
              <a:rPr lang="es-CO" sz="1000" dirty="0" err="1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PCC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valor estimado 11 municipios de Quindío $625.791.492,34). Terminación: 31jul2018. Terminado (100</a:t>
            </a:r>
            <a:r>
              <a:rPr lang="es-CO" sz="1000" dirty="0" smtClean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270510" algn="l"/>
              </a:tabLst>
            </a:pP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DVT-859A-2013 E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studios, diseños e interventoría de la señalización turística del paisaje cultural cafetero </a:t>
            </a:r>
            <a:r>
              <a:rPr lang="es-CO" sz="1000" b="1" dirty="0" err="1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PCC</a:t>
            </a:r>
            <a:r>
              <a:rPr lang="es-CO" sz="1000" b="1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47 municipios de los departamentos de Caldas Risaralda, Quindío y Valle del Cauca: 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$506.732.776 (Fontur vigencia 2013, valor correspondiente a los 51 municipios del Paisaje Cultural Cafetero, de los cuales aproximadamente $126.683.194 corresponden al departamento de Quindío). Terminación: 20oct2015. Liquidado (100%).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angular 15"/>
          <p:cNvCxnSpPr>
            <a:stCxn id="13" idx="0"/>
          </p:cNvCxnSpPr>
          <p:nvPr/>
        </p:nvCxnSpPr>
        <p:spPr>
          <a:xfrm rot="5400000" flipH="1" flipV="1">
            <a:off x="1682804" y="2081934"/>
            <a:ext cx="873696" cy="2618696"/>
          </a:xfrm>
          <a:prstGeom prst="bentConnector2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angular 18"/>
          <p:cNvCxnSpPr/>
          <p:nvPr/>
        </p:nvCxnSpPr>
        <p:spPr>
          <a:xfrm rot="16200000" flipH="1">
            <a:off x="3979124" y="3807023"/>
            <a:ext cx="2192123" cy="1259218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0"/>
          <a:stretch/>
        </p:blipFill>
        <p:spPr>
          <a:xfrm>
            <a:off x="0" y="0"/>
            <a:ext cx="6858000" cy="4556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2369" y="14621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11sep2018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53878"/>
            <a:ext cx="3586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Promoción y Mercadeo Turístico</a:t>
            </a:r>
            <a:endParaRPr lang="es-CO" sz="16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966716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Proyectos aprobados vigencias anteriores</a:t>
            </a:r>
          </a:p>
          <a:p>
            <a:pPr marL="171450" lvl="0" indent="-171450" algn="just">
              <a:buClr>
                <a:srgbClr val="6CB33F"/>
              </a:buClr>
              <a:buFont typeface="Wingdings" panose="05000000000000000000" pitchFamily="2" charset="2"/>
              <a:buChar char="Ø"/>
            </a:pPr>
            <a:r>
              <a:rPr lang="es-CO" sz="1000" b="1" dirty="0">
                <a:latin typeface="Futura Std Book" panose="020B0502020204020303" pitchFamily="34" charset="0"/>
              </a:rPr>
              <a:t>FNTP-171-2017 Segunda fase de promoción nacional del Quindío como destino turístico de naturaleza y aventura: </a:t>
            </a:r>
            <a:r>
              <a:rPr lang="es-CO" sz="1000" dirty="0">
                <a:latin typeface="Futura Std Book" panose="020B0502020204020303" pitchFamily="34" charset="0"/>
              </a:rPr>
              <a:t>inversión Quindío $416.859.784 (valor total $839.325.946; contrapartida $422.466.162). Proponente: Gobernación del Quindío. Pauta en revistas y medios especializados de viajes (revista Avianca, Revista </a:t>
            </a:r>
            <a:r>
              <a:rPr lang="es-CO" sz="1000" dirty="0" err="1">
                <a:latin typeface="Futura Std Book" panose="020B0502020204020303" pitchFamily="34" charset="0"/>
              </a:rPr>
              <a:t>Ladevi</a:t>
            </a:r>
            <a:r>
              <a:rPr lang="es-CO" sz="1000" dirty="0">
                <a:latin typeface="Futura Std Book" panose="020B0502020204020303" pitchFamily="34" charset="0"/>
              </a:rPr>
              <a:t> y revista </a:t>
            </a:r>
            <a:r>
              <a:rPr lang="es-CO" sz="1000" dirty="0" err="1">
                <a:latin typeface="Futura Std Book" panose="020B0502020204020303" pitchFamily="34" charset="0"/>
              </a:rPr>
              <a:t>report</a:t>
            </a:r>
            <a:r>
              <a:rPr lang="es-CO" sz="1000" dirty="0">
                <a:latin typeface="Futura Std Book" panose="020B0502020204020303" pitchFamily="34" charset="0"/>
              </a:rPr>
              <a:t>) así como pauta promocional en video de abordaje en las pantallas de Avianca y comercial de 30” en canal de entretenimiento Avianca. El plan de medios se encuentra contratado y en ejecución hasta dic2018.</a:t>
            </a:r>
            <a:r>
              <a:rPr lang="es-MX" sz="1000" dirty="0">
                <a:latin typeface="Futura Std Book" panose="020B0502020204020303" pitchFamily="34" charset="0"/>
              </a:rPr>
              <a:t> En ejecución (</a:t>
            </a:r>
            <a:r>
              <a:rPr lang="es-CO" sz="1000" dirty="0">
                <a:latin typeface="Futura Std Book" panose="020B0502020204020303" pitchFamily="34" charset="0"/>
              </a:rPr>
              <a:t>95%).</a:t>
            </a:r>
          </a:p>
          <a:p>
            <a:pPr marL="171450" lvl="0" indent="-171450" algn="just">
              <a:buClr>
                <a:srgbClr val="6CB33F"/>
              </a:buClr>
              <a:buFont typeface="Wingdings" panose="05000000000000000000" pitchFamily="2" charset="2"/>
              <a:buChar char="Ø"/>
            </a:pPr>
            <a:r>
              <a:rPr lang="es-CO" sz="1000" b="1" dirty="0">
                <a:latin typeface="Futura Std Book" panose="020B0502020204020303" pitchFamily="34" charset="0"/>
              </a:rPr>
              <a:t>FNTP-054-2016 Promoción internacional del Paisaje Cultural Cafetero de Colombia: </a:t>
            </a:r>
            <a:r>
              <a:rPr lang="es-CO" sz="1000" dirty="0">
                <a:latin typeface="Futura Std Book" panose="020B0502020204020303" pitchFamily="34" charset="0"/>
              </a:rPr>
              <a:t>inversión Quindío $232.187.937 (total proyecto $928.751.750). Proponente: MinCIT. El proyecto se ejecuta a través de Procolombia, a partir de ago2017 con un plan de medios. Producción y distribución de guía del </a:t>
            </a:r>
            <a:r>
              <a:rPr lang="es-CO" sz="1000" dirty="0" err="1">
                <a:latin typeface="Futura Std Book" panose="020B0502020204020303" pitchFamily="34" charset="0"/>
              </a:rPr>
              <a:t>PCC</a:t>
            </a:r>
            <a:r>
              <a:rPr lang="es-CO" sz="1000" dirty="0">
                <a:latin typeface="Futura Std Book" panose="020B0502020204020303" pitchFamily="34" charset="0"/>
              </a:rPr>
              <a:t> (inglés). Realización de viajes de familiarización y/o </a:t>
            </a:r>
            <a:r>
              <a:rPr lang="es-CO" sz="1000" dirty="0" err="1">
                <a:latin typeface="Futura Std Book" panose="020B0502020204020303" pitchFamily="34" charset="0"/>
              </a:rPr>
              <a:t>Press</a:t>
            </a:r>
            <a:r>
              <a:rPr lang="es-CO" sz="1000" dirty="0">
                <a:latin typeface="Futura Std Book" panose="020B0502020204020303" pitchFamily="34" charset="0"/>
              </a:rPr>
              <a:t> </a:t>
            </a:r>
            <a:r>
              <a:rPr lang="es-CO" sz="1000" dirty="0" err="1">
                <a:latin typeface="Futura Std Book" panose="020B0502020204020303" pitchFamily="34" charset="0"/>
              </a:rPr>
              <a:t>Trip</a:t>
            </a:r>
            <a:r>
              <a:rPr lang="es-CO" sz="1000" dirty="0">
                <a:latin typeface="Futura Std Book" panose="020B0502020204020303" pitchFamily="34" charset="0"/>
              </a:rPr>
              <a:t> para visualizar al </a:t>
            </a:r>
            <a:r>
              <a:rPr lang="es-CO" sz="1000" dirty="0" err="1">
                <a:latin typeface="Futura Std Book" panose="020B0502020204020303" pitchFamily="34" charset="0"/>
              </a:rPr>
              <a:t>PCC</a:t>
            </a:r>
            <a:r>
              <a:rPr lang="es-CO" sz="1000" dirty="0">
                <a:latin typeface="Futura Std Book" panose="020B0502020204020303" pitchFamily="34" charset="0"/>
              </a:rPr>
              <a:t> a nivel internacional: con 2 </a:t>
            </a:r>
            <a:r>
              <a:rPr lang="es-CO" sz="1000" dirty="0" err="1">
                <a:latin typeface="Futura Std Book" panose="020B0502020204020303" pitchFamily="34" charset="0"/>
              </a:rPr>
              <a:t>fam</a:t>
            </a:r>
            <a:r>
              <a:rPr lang="es-CO" sz="1000" dirty="0">
                <a:latin typeface="Futura Std Book" panose="020B0502020204020303" pitchFamily="34" charset="0"/>
              </a:rPr>
              <a:t> </a:t>
            </a:r>
            <a:r>
              <a:rPr lang="es-CO" sz="1000" dirty="0" err="1">
                <a:latin typeface="Futura Std Book" panose="020B0502020204020303" pitchFamily="34" charset="0"/>
              </a:rPr>
              <a:t>trips</a:t>
            </a:r>
            <a:r>
              <a:rPr lang="es-CO" sz="1000" dirty="0">
                <a:latin typeface="Futura Std Book" panose="020B0502020204020303" pitchFamily="34" charset="0"/>
              </a:rPr>
              <a:t> (nov2016 y jun2017); 4 </a:t>
            </a:r>
            <a:r>
              <a:rPr lang="es-CO" sz="1000" dirty="0" err="1">
                <a:latin typeface="Futura Std Book" panose="020B0502020204020303" pitchFamily="34" charset="0"/>
              </a:rPr>
              <a:t>press</a:t>
            </a:r>
            <a:r>
              <a:rPr lang="es-CO" sz="1000" dirty="0">
                <a:latin typeface="Futura Std Book" panose="020B0502020204020303" pitchFamily="34" charset="0"/>
              </a:rPr>
              <a:t> </a:t>
            </a:r>
            <a:r>
              <a:rPr lang="es-CO" sz="1000" dirty="0" err="1">
                <a:latin typeface="Futura Std Book" panose="020B0502020204020303" pitchFamily="34" charset="0"/>
              </a:rPr>
              <a:t>trip</a:t>
            </a:r>
            <a:r>
              <a:rPr lang="es-CO" sz="1000" dirty="0">
                <a:latin typeface="Futura Std Book" panose="020B0502020204020303" pitchFamily="34" charset="0"/>
              </a:rPr>
              <a:t> (2017). Participación de empresas del </a:t>
            </a:r>
            <a:r>
              <a:rPr lang="es-CO" sz="1000" dirty="0" err="1">
                <a:latin typeface="Futura Std Book" panose="020B0502020204020303" pitchFamily="34" charset="0"/>
              </a:rPr>
              <a:t>PCC</a:t>
            </a:r>
            <a:r>
              <a:rPr lang="es-CO" sz="1000" dirty="0">
                <a:latin typeface="Futura Std Book" panose="020B0502020204020303" pitchFamily="34" charset="0"/>
              </a:rPr>
              <a:t> en </a:t>
            </a:r>
            <a:r>
              <a:rPr lang="es-CO" sz="1000" dirty="0" err="1">
                <a:latin typeface="Futura Std Book" panose="020B0502020204020303" pitchFamily="34" charset="0"/>
              </a:rPr>
              <a:t>work</a:t>
            </a:r>
            <a:r>
              <a:rPr lang="es-CO" sz="1000" dirty="0">
                <a:latin typeface="Futura Std Book" panose="020B0502020204020303" pitchFamily="34" charset="0"/>
              </a:rPr>
              <a:t> shops y ferias internacionales. Diseñar, montar y desmontar y arriendo de espacio de un stand (72 metros) para la participación del </a:t>
            </a:r>
            <a:r>
              <a:rPr lang="es-CO" sz="1000" dirty="0" err="1">
                <a:latin typeface="Futura Std Book" panose="020B0502020204020303" pitchFamily="34" charset="0"/>
              </a:rPr>
              <a:t>PCC</a:t>
            </a:r>
            <a:r>
              <a:rPr lang="es-CO" sz="1000" dirty="0">
                <a:latin typeface="Futura Std Book" panose="020B0502020204020303" pitchFamily="34" charset="0"/>
              </a:rPr>
              <a:t> en Anato 2017. R</a:t>
            </a:r>
            <a:r>
              <a:rPr lang="es-CO" sz="1000" dirty="0" smtClean="0">
                <a:latin typeface="Futura Std Book" panose="020B0502020204020303" pitchFamily="34" charset="0"/>
              </a:rPr>
              <a:t>ealización del ago2016 al jun2018. Terminado </a:t>
            </a:r>
            <a:r>
              <a:rPr lang="es-CO" sz="1000" dirty="0">
                <a:latin typeface="Futura Std Book" panose="020B0502020204020303" pitchFamily="34" charset="0"/>
              </a:rPr>
              <a:t>(</a:t>
            </a:r>
            <a:r>
              <a:rPr lang="es-MX" sz="1000" dirty="0">
                <a:latin typeface="Futura Std Book" panose="020B0502020204020303" pitchFamily="34" charset="0"/>
              </a:rPr>
              <a:t>100%).</a:t>
            </a:r>
            <a:endParaRPr lang="es-CO" sz="1000" dirty="0">
              <a:latin typeface="Futura Std Book" panose="020B0502020204020303" pitchFamily="34" charset="0"/>
            </a:endParaRPr>
          </a:p>
          <a:p>
            <a:pPr marL="171450" indent="-171450" algn="just">
              <a:buClr>
                <a:srgbClr val="6CB33F"/>
              </a:buClr>
              <a:buFont typeface="Wingdings" panose="05000000000000000000" pitchFamily="2" charset="2"/>
              <a:buChar char="Ø"/>
            </a:pPr>
            <a:r>
              <a:rPr lang="es-CO" sz="1000" b="1" dirty="0">
                <a:latin typeface="Futura Std Book" panose="020B0502020204020303" pitchFamily="34" charset="0"/>
              </a:rPr>
              <a:t>FNTP-106-2016 Promoción nacional del Quindío como destino turístico de naturaleza y diversión: </a:t>
            </a:r>
            <a:r>
              <a:rPr lang="es-CO" sz="1000" dirty="0">
                <a:latin typeface="Futura Std Book" panose="020B0502020204020303" pitchFamily="34" charset="0"/>
              </a:rPr>
              <a:t>inversión Quindío $269.391.195 (total proyecto $553.495.002; contrapartida $284.103.807). Proponente: Gobernación del Quindío. La ejecución consistió en el desarrollo 12 videos de atractivos turísticos del destino. </a:t>
            </a:r>
            <a:r>
              <a:rPr lang="es-CO" sz="1000" dirty="0" smtClean="0">
                <a:latin typeface="Futura Std Book" panose="020B0502020204020303" pitchFamily="34" charset="0"/>
              </a:rPr>
              <a:t>Actividades del dic2016 a nov2017. Terminado </a:t>
            </a:r>
            <a:r>
              <a:rPr lang="es-CO" sz="1000" dirty="0">
                <a:latin typeface="Futura Std Book" panose="020B0502020204020303" pitchFamily="34" charset="0"/>
              </a:rPr>
              <a:t>(100%).</a:t>
            </a:r>
          </a:p>
          <a:p>
            <a:pPr marL="171450" indent="-171450" algn="just">
              <a:buClr>
                <a:srgbClr val="6CB33F"/>
              </a:buClr>
              <a:buFont typeface="Wingdings" panose="05000000000000000000" pitchFamily="2" charset="2"/>
              <a:buChar char="Ø"/>
            </a:pPr>
            <a:r>
              <a:rPr lang="es-CO" sz="1000" b="1" dirty="0">
                <a:latin typeface="Futura Std Book" panose="020B0502020204020303" pitchFamily="34" charset="0"/>
              </a:rPr>
              <a:t>FNTP-075-2015 Promoción del Paisaje Cultural Cafetero (</a:t>
            </a:r>
            <a:r>
              <a:rPr lang="es-CO" sz="1000" b="1" dirty="0" err="1">
                <a:latin typeface="Futura Std Book" panose="020B0502020204020303" pitchFamily="34" charset="0"/>
              </a:rPr>
              <a:t>PCC</a:t>
            </a:r>
            <a:r>
              <a:rPr lang="es-CO" sz="1000" b="1" dirty="0">
                <a:latin typeface="Futura Std Book" panose="020B0502020204020303" pitchFamily="34" charset="0"/>
              </a:rPr>
              <a:t>) de Colombia: </a:t>
            </a:r>
            <a:r>
              <a:rPr lang="es-CO" sz="1000" dirty="0">
                <a:latin typeface="Futura Std Book" panose="020B0502020204020303" pitchFamily="34" charset="0"/>
              </a:rPr>
              <a:t>inversión Quindío $373.286.687 (valor proyecto $1.493.146.750). Proponente: MinCIT. El proyecto contempla: apoyo con diseño, montaje, desmontaje y alquiler de stand para participación en Anato 2016. Diseño de concepto de campaña promocional del </a:t>
            </a:r>
            <a:r>
              <a:rPr lang="es-CO" sz="1000" dirty="0" err="1">
                <a:latin typeface="Futura Std Book" panose="020B0502020204020303" pitchFamily="34" charset="0"/>
              </a:rPr>
              <a:t>PCC</a:t>
            </a:r>
            <a:r>
              <a:rPr lang="es-CO" sz="1000" dirty="0">
                <a:latin typeface="Futura Std Book" panose="020B0502020204020303" pitchFamily="34" charset="0"/>
              </a:rPr>
              <a:t>. Pauta en vallas, revistas y digital. Diseño y producción de 10.000 guías turísticas, 2.000 </a:t>
            </a:r>
            <a:r>
              <a:rPr lang="es-CO" sz="1000" dirty="0" err="1">
                <a:latin typeface="Futura Std Book" panose="020B0502020204020303" pitchFamily="34" charset="0"/>
              </a:rPr>
              <a:t>brochures</a:t>
            </a:r>
            <a:r>
              <a:rPr lang="es-CO" sz="1000" dirty="0">
                <a:latin typeface="Futura Std Book" panose="020B0502020204020303" pitchFamily="34" charset="0"/>
              </a:rPr>
              <a:t>, 200.000 mapas y 10.000 </a:t>
            </a:r>
            <a:r>
              <a:rPr lang="es-CO" sz="1000" dirty="0" smtClean="0">
                <a:latin typeface="Futura Std Book" panose="020B0502020204020303" pitchFamily="34" charset="0"/>
              </a:rPr>
              <a:t>folletos</a:t>
            </a:r>
            <a:r>
              <a:rPr lang="es-CO" sz="1000" dirty="0">
                <a:latin typeface="Futura Std Book" panose="020B0502020204020303" pitchFamily="34" charset="0"/>
              </a:rPr>
              <a:t>;</a:t>
            </a:r>
            <a:r>
              <a:rPr lang="es-CO" sz="1000" dirty="0" smtClean="0">
                <a:latin typeface="Futura Std Book" panose="020B0502020204020303" pitchFamily="34" charset="0"/>
              </a:rPr>
              <a:t> APP del </a:t>
            </a:r>
            <a:r>
              <a:rPr lang="es-CO" sz="1000" dirty="0" err="1" smtClean="0">
                <a:latin typeface="Futura Std Book" panose="020B0502020204020303" pitchFamily="34" charset="0"/>
              </a:rPr>
              <a:t>PCC</a:t>
            </a:r>
            <a:r>
              <a:rPr lang="es-CO" sz="1000" dirty="0" smtClean="0">
                <a:latin typeface="Futura Std Book" panose="020B0502020204020303" pitchFamily="34" charset="0"/>
              </a:rPr>
              <a:t>, actualización de la web </a:t>
            </a:r>
            <a:r>
              <a:rPr lang="es-CO" sz="1000" dirty="0" smtClean="0">
                <a:latin typeface="Futura Std Book" panose="020B0502020204020303" pitchFamily="34" charset="0"/>
                <a:hlinkClick r:id="rId3"/>
              </a:rPr>
              <a:t>www.rutasdelpaisajeculturalcafetero.com</a:t>
            </a:r>
            <a:r>
              <a:rPr lang="es-CO" sz="1000" dirty="0" smtClean="0">
                <a:latin typeface="Futura Std Book" panose="020B0502020204020303" pitchFamily="34" charset="0"/>
              </a:rPr>
              <a:t> , </a:t>
            </a:r>
            <a:r>
              <a:rPr lang="es-CO" sz="1000" dirty="0">
                <a:latin typeface="Futura Std Book" panose="020B0502020204020303" pitchFamily="34" charset="0"/>
              </a:rPr>
              <a:t>u</a:t>
            </a:r>
            <a:r>
              <a:rPr lang="es-CO" sz="1000" dirty="0" smtClean="0">
                <a:latin typeface="Futura Std Book" panose="020B0502020204020303" pitchFamily="34" charset="0"/>
              </a:rPr>
              <a:t>n </a:t>
            </a:r>
            <a:r>
              <a:rPr lang="es-CO" sz="1000" dirty="0" err="1">
                <a:latin typeface="Futura Std Book" panose="020B0502020204020303" pitchFamily="34" charset="0"/>
              </a:rPr>
              <a:t>Fam</a:t>
            </a:r>
            <a:r>
              <a:rPr lang="es-CO" sz="1000" dirty="0">
                <a:latin typeface="Futura Std Book" panose="020B0502020204020303" pitchFamily="34" charset="0"/>
              </a:rPr>
              <a:t> </a:t>
            </a:r>
            <a:r>
              <a:rPr lang="es-CO" sz="1000" dirty="0" err="1">
                <a:latin typeface="Futura Std Book" panose="020B0502020204020303" pitchFamily="34" charset="0"/>
              </a:rPr>
              <a:t>trip</a:t>
            </a:r>
            <a:r>
              <a:rPr lang="es-CO" sz="1000" dirty="0">
                <a:latin typeface="Futura Std Book" panose="020B0502020204020303" pitchFamily="34" charset="0"/>
              </a:rPr>
              <a:t> de agentes de viajes, 2 </a:t>
            </a:r>
            <a:r>
              <a:rPr lang="es-CO" sz="1000" dirty="0" err="1">
                <a:latin typeface="Futura Std Book" panose="020B0502020204020303" pitchFamily="34" charset="0"/>
              </a:rPr>
              <a:t>press</a:t>
            </a:r>
            <a:r>
              <a:rPr lang="es-CO" sz="1000" dirty="0">
                <a:latin typeface="Futura Std Book" panose="020B0502020204020303" pitchFamily="34" charset="0"/>
              </a:rPr>
              <a:t> </a:t>
            </a:r>
            <a:r>
              <a:rPr lang="es-CO" sz="1000" dirty="0" err="1">
                <a:latin typeface="Futura Std Book" panose="020B0502020204020303" pitchFamily="34" charset="0"/>
              </a:rPr>
              <a:t>trips</a:t>
            </a:r>
            <a:r>
              <a:rPr lang="es-CO" sz="1000" dirty="0">
                <a:latin typeface="Futura Std Book" panose="020B0502020204020303" pitchFamily="34" charset="0"/>
              </a:rPr>
              <a:t> y dos workshop en Bogotá con empresarios del </a:t>
            </a:r>
            <a:r>
              <a:rPr lang="es-CO" sz="1000" dirty="0" err="1">
                <a:latin typeface="Futura Std Book" panose="020B0502020204020303" pitchFamily="34" charset="0"/>
              </a:rPr>
              <a:t>PCC</a:t>
            </a:r>
            <a:r>
              <a:rPr lang="es-CO" sz="1000" dirty="0">
                <a:latin typeface="Futura Std Book" panose="020B0502020204020303" pitchFamily="34" charset="0"/>
              </a:rPr>
              <a:t>. </a:t>
            </a:r>
            <a:r>
              <a:rPr lang="es-CO" sz="1000" dirty="0" smtClean="0">
                <a:latin typeface="Futura Std Book" panose="020B0502020204020303" pitchFamily="34" charset="0"/>
              </a:rPr>
              <a:t>Terminación : jul2019. En </a:t>
            </a:r>
            <a:r>
              <a:rPr lang="es-CO" sz="1000" dirty="0">
                <a:latin typeface="Futura Std Book" panose="020B0502020204020303" pitchFamily="34" charset="0"/>
              </a:rPr>
              <a:t>ejecución (85%).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14650" y="1140324"/>
            <a:ext cx="2415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Proyectos aprobados 2018</a:t>
            </a:r>
          </a:p>
          <a:p>
            <a:pPr marL="171450" lvl="0" indent="-171450" algn="just">
              <a:buClr>
                <a:srgbClr val="6CB33F"/>
              </a:buClr>
              <a:buFont typeface="Wingdings" panose="05000000000000000000" pitchFamily="2" charset="2"/>
              <a:buChar char="Ø"/>
            </a:pPr>
            <a:r>
              <a:rPr lang="es-CO" sz="1000" b="1" dirty="0" smtClean="0">
                <a:latin typeface="Futura Std Book" panose="020B0502020204020303" pitchFamily="34" charset="0"/>
              </a:rPr>
              <a:t>FNTP-234-2014 Consolidación del Centro de Información Turístico de Colombia - </a:t>
            </a:r>
            <a:r>
              <a:rPr lang="es-CO" sz="1000" b="1" dirty="0" err="1" smtClean="0">
                <a:latin typeface="Futura Std Book" panose="020B0502020204020303" pitchFamily="34" charset="0"/>
              </a:rPr>
              <a:t>Citur</a:t>
            </a:r>
            <a:r>
              <a:rPr lang="es-CO" sz="1000" b="1" dirty="0" smtClean="0">
                <a:latin typeface="Futura Std Book" panose="020B0502020204020303" pitchFamily="34" charset="0"/>
              </a:rPr>
              <a:t> - mediante la integración del Sistema de Información Turístico Regional del Paisaje Cultural Cafetero - </a:t>
            </a:r>
            <a:r>
              <a:rPr lang="es-CO" sz="1000" b="1" dirty="0" err="1" smtClean="0">
                <a:latin typeface="Futura Std Book" panose="020B0502020204020303" pitchFamily="34" charset="0"/>
              </a:rPr>
              <a:t>Situr</a:t>
            </a:r>
            <a:r>
              <a:rPr lang="es-CO" sz="1000" b="1" dirty="0" smtClean="0">
                <a:latin typeface="Futura Std Book" panose="020B0502020204020303" pitchFamily="34" charset="0"/>
              </a:rPr>
              <a:t> </a:t>
            </a:r>
            <a:r>
              <a:rPr lang="es-CO" sz="1000" b="1" dirty="0" err="1" smtClean="0">
                <a:latin typeface="Futura Std Book" panose="020B0502020204020303" pitchFamily="34" charset="0"/>
              </a:rPr>
              <a:t>PCC</a:t>
            </a:r>
            <a:r>
              <a:rPr lang="es-CO" sz="1000" b="1" dirty="0" smtClean="0">
                <a:latin typeface="Futura Std Book" panose="020B0502020204020303" pitchFamily="34" charset="0"/>
              </a:rPr>
              <a:t> - en línea con el Plan Estadístico Sectorial de Turismo - PEST: </a:t>
            </a:r>
            <a:r>
              <a:rPr lang="es-CO" sz="1000" dirty="0" smtClean="0">
                <a:latin typeface="Futura Std Book" panose="020B0502020204020303" pitchFamily="34" charset="0"/>
              </a:rPr>
              <a:t>inversión Quindío 2018: $207.660.504 (valor toral $2.756.638.015; para Quindío $689.159.503). Proponente: MinCIT. El proyecto contempla las </a:t>
            </a:r>
            <a:r>
              <a:rPr lang="es-CO" sz="1000" dirty="0">
                <a:latin typeface="Futura Std Book" panose="020B0502020204020303" pitchFamily="34" charset="0"/>
              </a:rPr>
              <a:t>siguientes actividades: </a:t>
            </a:r>
            <a:r>
              <a:rPr lang="es-CO" sz="1000" dirty="0" smtClean="0">
                <a:latin typeface="Futura Std Book" panose="020B0502020204020303" pitchFamily="34" charset="0"/>
              </a:rPr>
              <a:t>medición </a:t>
            </a:r>
            <a:r>
              <a:rPr lang="es-CO" sz="1000" dirty="0">
                <a:latin typeface="Futura Std Book" panose="020B0502020204020303" pitchFamily="34" charset="0"/>
              </a:rPr>
              <a:t>de estadísticas para turismo: </a:t>
            </a:r>
            <a:r>
              <a:rPr lang="es-CO" sz="1000" dirty="0" smtClean="0">
                <a:latin typeface="Futura Std Book" panose="020B0502020204020303" pitchFamily="34" charset="0"/>
              </a:rPr>
              <a:t>receptor; interno y emisor; </a:t>
            </a:r>
            <a:r>
              <a:rPr lang="es-CO" sz="1000" dirty="0">
                <a:latin typeface="Futura Std Book" panose="020B0502020204020303" pitchFamily="34" charset="0"/>
              </a:rPr>
              <a:t>oferta; empleo; formalidad e informalidad; turismo </a:t>
            </a:r>
            <a:r>
              <a:rPr lang="es-CO" sz="1000" dirty="0" smtClean="0">
                <a:latin typeface="Futura Std Book" panose="020B0502020204020303" pitchFamily="34" charset="0"/>
              </a:rPr>
              <a:t>sostenible y desarrollo </a:t>
            </a:r>
            <a:r>
              <a:rPr lang="es-CO" sz="1000" dirty="0">
                <a:latin typeface="Futura Std Book" panose="020B0502020204020303" pitchFamily="34" charset="0"/>
              </a:rPr>
              <a:t>de plataforma web del </a:t>
            </a:r>
            <a:r>
              <a:rPr lang="es-CO" sz="1000" dirty="0" err="1" smtClean="0">
                <a:latin typeface="Futura Std Book" panose="020B0502020204020303" pitchFamily="34" charset="0"/>
              </a:rPr>
              <a:t>PCC</a:t>
            </a:r>
            <a:r>
              <a:rPr lang="es-CO" sz="1000" dirty="0" smtClean="0">
                <a:latin typeface="Futura Std Book" panose="020B0502020204020303" pitchFamily="34" charset="0"/>
              </a:rPr>
              <a:t> con componente estadístico y promocional </a:t>
            </a:r>
            <a:r>
              <a:rPr lang="es-CO" sz="1000" dirty="0" smtClean="0">
                <a:solidFill>
                  <a:srgbClr val="FF0000"/>
                </a:solidFill>
                <a:latin typeface="Futura Std Book" panose="020B0502020204020303" pitchFamily="34" charset="0"/>
                <a:hlinkClick r:id="rId4"/>
              </a:rPr>
              <a:t>www.siturpcc.com</a:t>
            </a:r>
            <a:r>
              <a:rPr lang="es-CO" sz="1000" dirty="0" smtClean="0">
                <a:solidFill>
                  <a:srgbClr val="FF0000"/>
                </a:solidFill>
                <a:latin typeface="Futura Std Book" panose="020B0502020204020303" pitchFamily="34" charset="0"/>
              </a:rPr>
              <a:t>. </a:t>
            </a:r>
            <a:r>
              <a:rPr lang="es-CO" sz="1000" dirty="0" smtClean="0">
                <a:latin typeface="Futura Std Book" panose="020B0502020204020303" pitchFamily="34" charset="0"/>
              </a:rPr>
              <a:t>En </a:t>
            </a:r>
            <a:r>
              <a:rPr lang="es-CO" sz="1000" dirty="0">
                <a:latin typeface="Futura Std Book" panose="020B0502020204020303" pitchFamily="34" charset="0"/>
              </a:rPr>
              <a:t>ejecución (77</a:t>
            </a:r>
            <a:r>
              <a:rPr lang="es-CO" sz="1000" dirty="0" smtClean="0">
                <a:latin typeface="Futura Std Book" panose="020B0502020204020303" pitchFamily="34" charset="0"/>
              </a:rPr>
              <a:t>%)</a:t>
            </a:r>
            <a:r>
              <a:rPr lang="es-CO" sz="1000" dirty="0">
                <a:latin typeface="Futura Std Book" panose="020B0502020204020303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5" y="1629240"/>
            <a:ext cx="3636363" cy="25597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0000" y="3707059"/>
            <a:ext cx="627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Café, Quindío</a:t>
            </a:r>
            <a:endParaRPr lang="es-CO" sz="8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0"/>
          <a:stretch/>
        </p:blipFill>
        <p:spPr>
          <a:xfrm>
            <a:off x="0" y="0"/>
            <a:ext cx="6858000" cy="4556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2369" y="14621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11sep2018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53878"/>
            <a:ext cx="3586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Promoción y Mercadeo Turístico</a:t>
            </a:r>
            <a:endParaRPr lang="es-CO" sz="16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4631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CO" sz="1000" b="1" dirty="0" smtClean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Proyectos en formulación y evaluación</a:t>
            </a:r>
          </a:p>
          <a:p>
            <a:pPr marL="171450" lvl="0" indent="-171450" algn="just">
              <a:spcAft>
                <a:spcPts val="0"/>
              </a:spcAft>
              <a:buClr>
                <a:srgbClr val="6CB33F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O" sz="1000" b="1" dirty="0">
                <a:latin typeface="Futura Std Book" panose="020B0502020204020303" pitchFamily="34" charset="0"/>
              </a:rPr>
              <a:t>FNTP-129-2018 Participación en la XXXVIII Vitrina Turística de Anato 2019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</a:t>
            </a:r>
            <a:r>
              <a:rPr lang="es-CO" sz="1000" b="1" dirty="0" smtClean="0">
                <a:latin typeface="Futura Std Book" panose="020B0502020204020303" pitchFamily="34" charset="0"/>
              </a:rPr>
              <a:t>Antioquia: </a:t>
            </a:r>
            <a:r>
              <a:rPr lang="es-ES" sz="1000" dirty="0" smtClean="0"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nversión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Quindío $119.138.040 (total proyecto $</a:t>
            </a:r>
            <a:r>
              <a:rPr lang="es-CO" sz="1000" dirty="0" smtClean="0">
                <a:latin typeface="Futura Std Book" panose="020B0502020204020303" pitchFamily="34" charset="0"/>
              </a:rPr>
              <a:t>3.194.885.106; Fontur </a:t>
            </a:r>
            <a:r>
              <a:rPr lang="es-CO" sz="1000" dirty="0">
                <a:latin typeface="Futura Std Book" panose="020B0502020204020303" pitchFamily="34" charset="0"/>
              </a:rPr>
              <a:t>$</a:t>
            </a:r>
            <a:r>
              <a:rPr lang="es-CO" sz="1000" dirty="0" smtClean="0">
                <a:latin typeface="Futura Std Book" panose="020B0502020204020303" pitchFamily="34" charset="0"/>
              </a:rPr>
              <a:t>1.597.442.553 y  </a:t>
            </a:r>
            <a:r>
              <a:rPr lang="es-CO" sz="1000" dirty="0">
                <a:latin typeface="Futura Std Book" panose="020B0502020204020303" pitchFamily="34" charset="0"/>
              </a:rPr>
              <a:t>contrapartida $</a:t>
            </a:r>
            <a:r>
              <a:rPr lang="es-CO" sz="1000" dirty="0" smtClean="0">
                <a:latin typeface="Futura Std Book" panose="020B0502020204020303" pitchFamily="34" charset="0"/>
              </a:rPr>
              <a:t>1.597.442.553) </a:t>
            </a:r>
            <a:r>
              <a:rPr lang="es-CO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Proponente: MinCIT. Corresponde a arrendamiento de área de 180 metros cuadrados para un stand. Fecha del evento del 27 feb al 01mar2019. 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V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iable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endParaRPr lang="es-CO" sz="1000" dirty="0" smtClean="0">
              <a:latin typeface="Futura Std Book" panose="020B0502020204020303" pitchFamily="34" charset="0"/>
              <a:ea typeface="Calibri" panose="020F0502020204030204" pitchFamily="34" charset="0"/>
            </a:endParaRPr>
          </a:p>
          <a:p>
            <a:pPr marL="171450" lvl="0" indent="-171450" algn="just">
              <a:spcAft>
                <a:spcPts val="0"/>
              </a:spcAft>
              <a:buClr>
                <a:srgbClr val="6CB33F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O" sz="1000" b="1" dirty="0">
                <a:latin typeface="Futura Std Book" panose="020B0502020204020303" pitchFamily="34" charset="0"/>
              </a:rPr>
              <a:t>FNTP-123-2018 </a:t>
            </a:r>
            <a:r>
              <a:rPr lang="es-CO" sz="1000" b="1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Tercera fase de promoción nacional del Quindío como destino de Naturaleza y Diversión: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inversión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Quindío </a:t>
            </a:r>
            <a:r>
              <a:rPr lang="es-CO" sz="1000" dirty="0">
                <a:latin typeface="Futura Std Book" panose="020B0502020204020303" pitchFamily="34" charset="0"/>
              </a:rPr>
              <a:t>$</a:t>
            </a:r>
            <a:r>
              <a:rPr lang="es-CO" sz="1000" dirty="0" smtClean="0">
                <a:latin typeface="Futura Std Book" panose="020B0502020204020303" pitchFamily="34" charset="0"/>
              </a:rPr>
              <a:t>417.620.064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CO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total proyecto $863.276.478;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contrapartida 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445.656.414)</a:t>
            </a:r>
            <a:r>
              <a:rPr lang="es-CO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Proponente: Gobernación del Quindío. Corresponde a pauta en revistas especializadas y en radio. En formulación. </a:t>
            </a:r>
            <a:endParaRPr lang="es-CO" sz="1000" dirty="0">
              <a:effectLst/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1"/>
          <a:stretch/>
        </p:blipFill>
        <p:spPr>
          <a:xfrm>
            <a:off x="0" y="2439179"/>
            <a:ext cx="6858000" cy="39989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92608" y="2466121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Bienes</a:t>
            </a:r>
            <a:endParaRPr lang="es-CO" sz="16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22368" y="2512285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11sep2018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2877781"/>
            <a:ext cx="495400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Clr>
                <a:srgbClr val="E1134F"/>
              </a:buClr>
              <a:buFont typeface="Wingdings" panose="05000000000000000000" pitchFamily="2" charset="2"/>
              <a:buChar char="Ø"/>
              <a:tabLst>
                <a:tab pos="180340" algn="l"/>
                <a:tab pos="270510" algn="l"/>
              </a:tabLst>
            </a:pPr>
            <a:r>
              <a:rPr lang="es-CO" sz="1000" b="1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es-CO" sz="10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Heliconias (Quimbaya) (</a:t>
            </a:r>
            <a:r>
              <a:rPr lang="es-CO" sz="1000" b="1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SAE)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s-CO" sz="1000" b="1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s-CO" sz="10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1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operación e inversión. 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s-CO" sz="10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Concesión: </a:t>
            </a:r>
            <a:r>
              <a:rPr lang="it-IT" sz="1000" dirty="0"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Cinco Herraduras S.A.</a:t>
            </a:r>
            <a:r>
              <a:rPr lang="it-IT" sz="1000" b="1" dirty="0"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1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operación, 20 años, desde 01oct2016.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it-IT" sz="1000" b="1" dirty="0"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Operador: </a:t>
            </a:r>
            <a:r>
              <a:rPr lang="it-IT" sz="1000" dirty="0"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Cadena Decameron.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s-CO" sz="10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Inversiones: </a:t>
            </a:r>
            <a:r>
              <a:rPr lang="es-CO" sz="1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encuentra en ejecución y finaliza en oct2019. 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s-CO" sz="10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Obligaciones Laborales: </a:t>
            </a:r>
            <a:r>
              <a:rPr lang="es-CO" sz="1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le solicitó al Representante Legal de la Sociedad información acerca de las acciones adelantadas y el estado de la liquidación de los empleados. El Concesionario remitió el informe de las inversiones ejecutadas, las cuales ascienden a $639 millones con corte al 30jun2018. Se realizó visita al Hotel para la supervisión de la ejecución de las inversiones reportadas. </a:t>
            </a:r>
            <a:endParaRPr lang="es-C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006" y="3165720"/>
            <a:ext cx="1827794" cy="13084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6" b="-1"/>
          <a:stretch/>
        </p:blipFill>
        <p:spPr>
          <a:xfrm>
            <a:off x="0" y="4739018"/>
            <a:ext cx="6781800" cy="44631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0882" y="4792891"/>
            <a:ext cx="334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Programas Fontur</a:t>
            </a:r>
            <a:endParaRPr lang="es-CO" sz="16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351457" y="5256909"/>
            <a:ext cx="2160000" cy="3831818"/>
          </a:xfrm>
          <a:prstGeom prst="rect">
            <a:avLst/>
          </a:prstGeom>
          <a:ln>
            <a:solidFill>
              <a:srgbClr val="A21984"/>
            </a:solidFill>
          </a:ln>
        </p:spPr>
        <p:txBody>
          <a:bodyPr wrap="square">
            <a:spAutoFit/>
          </a:bodyPr>
          <a:lstStyle/>
          <a:p>
            <a:endParaRPr lang="es-MX" sz="900" b="1" dirty="0" smtClean="0">
              <a:latin typeface="Futura Std Book" panose="020B0502020204020303" pitchFamily="34" charset="0"/>
            </a:endParaRPr>
          </a:p>
          <a:p>
            <a:endParaRPr lang="es-MX" sz="900" b="1" dirty="0" smtClean="0">
              <a:latin typeface="Futura Std Book" panose="020B0502020204020303" pitchFamily="34" charset="0"/>
            </a:endParaRPr>
          </a:p>
          <a:p>
            <a:endParaRPr lang="es-MX" sz="900" b="1" dirty="0">
              <a:latin typeface="Futura Std Book" panose="020B0502020204020303" pitchFamily="34" charset="0"/>
            </a:endParaRPr>
          </a:p>
          <a:p>
            <a:endParaRPr lang="es-MX" sz="900" b="1" dirty="0" smtClean="0">
              <a:latin typeface="Futura Std Book" panose="020B0502020204020303" pitchFamily="34" charset="0"/>
            </a:endParaRPr>
          </a:p>
          <a:p>
            <a:endParaRPr lang="es-MX" sz="900" b="1" dirty="0">
              <a:latin typeface="Futura Std Book" panose="020B0502020204020303" pitchFamily="34" charset="0"/>
            </a:endParaRPr>
          </a:p>
          <a:p>
            <a:endParaRPr lang="es-MX" sz="900" b="1" dirty="0" smtClean="0">
              <a:latin typeface="Futura Std Book" panose="020B0502020204020303" pitchFamily="34" charset="0"/>
            </a:endParaRPr>
          </a:p>
          <a:p>
            <a:endParaRPr lang="es-MX" sz="900" b="1" dirty="0">
              <a:latin typeface="Futura Std Book" panose="020B0502020204020303" pitchFamily="34" charset="0"/>
            </a:endParaRPr>
          </a:p>
          <a:p>
            <a:r>
              <a:rPr lang="es-MX" sz="900" dirty="0" smtClean="0">
                <a:latin typeface="Futura Std Book" panose="020B0502020204020303" pitchFamily="34" charset="0"/>
              </a:rPr>
              <a:t>Nacional</a:t>
            </a:r>
            <a:r>
              <a:rPr lang="es-MX" sz="900" dirty="0">
                <a:latin typeface="Futura Std Book" panose="020B0502020204020303" pitchFamily="34" charset="0"/>
              </a:rPr>
              <a:t>: </a:t>
            </a:r>
            <a:r>
              <a:rPr lang="es-CO" sz="900" dirty="0">
                <a:latin typeface="Futura Std Book" panose="020B0502020204020303" pitchFamily="34" charset="0"/>
              </a:rPr>
              <a:t> </a:t>
            </a:r>
            <a:r>
              <a:rPr lang="es-CO" sz="900" dirty="0" smtClean="0">
                <a:latin typeface="Futura Std Book" panose="020B0502020204020303" pitchFamily="34" charset="0"/>
              </a:rPr>
              <a:t>$75.589.650.619</a:t>
            </a:r>
          </a:p>
          <a:p>
            <a:endParaRPr lang="es-CO" sz="900" dirty="0" smtClean="0">
              <a:latin typeface="Futura Std Book" panose="020B0502020204020303" pitchFamily="34" charset="0"/>
            </a:endParaRPr>
          </a:p>
          <a:p>
            <a:endParaRPr lang="es-CO" sz="900" dirty="0">
              <a:latin typeface="Futura Std Book" panose="020B0502020204020303" pitchFamily="34" charset="0"/>
            </a:endParaRPr>
          </a:p>
          <a:p>
            <a:endParaRPr lang="es-CO" sz="900" dirty="0" smtClean="0">
              <a:latin typeface="Futura Std Book" panose="020B0502020204020303" pitchFamily="34" charset="0"/>
            </a:endParaRPr>
          </a:p>
          <a:p>
            <a:endParaRPr lang="es-CO" sz="900" dirty="0">
              <a:latin typeface="Futura Std Book" panose="020B0502020204020303" pitchFamily="34" charset="0"/>
            </a:endParaRPr>
          </a:p>
          <a:p>
            <a:endParaRPr lang="es-CO" sz="900" dirty="0" smtClean="0">
              <a:latin typeface="Futura Std Book" panose="020B0502020204020303" pitchFamily="34" charset="0"/>
            </a:endParaRPr>
          </a:p>
          <a:p>
            <a:endParaRPr lang="es-CO" sz="900" dirty="0">
              <a:latin typeface="Futura Std Book" panose="020B0502020204020303" pitchFamily="34" charset="0"/>
            </a:endParaRPr>
          </a:p>
          <a:p>
            <a:endParaRPr lang="es-CO" sz="900" dirty="0" smtClean="0">
              <a:latin typeface="Futura Std Book" panose="020B0502020204020303" pitchFamily="34" charset="0"/>
            </a:endParaRPr>
          </a:p>
          <a:p>
            <a:pPr algn="ctr"/>
            <a:r>
              <a:rPr lang="pt-BR" sz="900" dirty="0" smtClean="0">
                <a:latin typeface="Futura Std Book" panose="020B0502020204020303" pitchFamily="34" charset="0"/>
              </a:rPr>
              <a:t>El departamento no </a:t>
            </a:r>
            <a:r>
              <a:rPr lang="es-CO" sz="900" dirty="0" smtClean="0">
                <a:latin typeface="Futura Std Book" panose="020B0502020204020303" pitchFamily="34" charset="0"/>
              </a:rPr>
              <a:t>cuenta</a:t>
            </a:r>
            <a:r>
              <a:rPr lang="pt-BR" sz="900" dirty="0" smtClean="0">
                <a:latin typeface="Futura Std Book" panose="020B0502020204020303" pitchFamily="34" charset="0"/>
              </a:rPr>
              <a:t> </a:t>
            </a:r>
            <a:r>
              <a:rPr lang="es-CO" sz="900" dirty="0" smtClean="0">
                <a:latin typeface="Futura Std Book" panose="020B0502020204020303" pitchFamily="34" charset="0"/>
              </a:rPr>
              <a:t>con</a:t>
            </a:r>
            <a:r>
              <a:rPr lang="pt-BR" sz="900" dirty="0" smtClean="0">
                <a:latin typeface="Futura Std Book" panose="020B0502020204020303" pitchFamily="34" charset="0"/>
              </a:rPr>
              <a:t> </a:t>
            </a:r>
            <a:r>
              <a:rPr lang="es-CO" sz="900" dirty="0" smtClean="0">
                <a:latin typeface="Futura Std Book" panose="020B0502020204020303" pitchFamily="34" charset="0"/>
              </a:rPr>
              <a:t>municipios</a:t>
            </a:r>
            <a:r>
              <a:rPr lang="pt-BR" sz="900" dirty="0" smtClean="0">
                <a:latin typeface="Futura Std Book" panose="020B0502020204020303" pitchFamily="34" charset="0"/>
              </a:rPr>
              <a:t> dentro de la </a:t>
            </a:r>
            <a:r>
              <a:rPr lang="es-CO" sz="900" dirty="0" smtClean="0">
                <a:latin typeface="Futura Std Book" panose="020B0502020204020303" pitchFamily="34" charset="0"/>
              </a:rPr>
              <a:t>Red</a:t>
            </a:r>
            <a:r>
              <a:rPr lang="pt-BR" sz="900" dirty="0" smtClean="0">
                <a:latin typeface="Futura Std Book" panose="020B0502020204020303" pitchFamily="34" charset="0"/>
              </a:rPr>
              <a:t> Turística de </a:t>
            </a:r>
            <a:r>
              <a:rPr lang="es-CO" sz="900" dirty="0" smtClean="0">
                <a:latin typeface="Futura Std Book" panose="020B0502020204020303" pitchFamily="34" charset="0"/>
              </a:rPr>
              <a:t>Pueblos</a:t>
            </a:r>
            <a:r>
              <a:rPr lang="pt-BR" sz="900" dirty="0" smtClean="0">
                <a:latin typeface="Futura Std Book" panose="020B0502020204020303" pitchFamily="34" charset="0"/>
              </a:rPr>
              <a:t> </a:t>
            </a:r>
            <a:r>
              <a:rPr lang="es-CO" sz="900" dirty="0" smtClean="0">
                <a:latin typeface="Futura Std Book" panose="020B0502020204020303" pitchFamily="34" charset="0"/>
              </a:rPr>
              <a:t>Patrimonio</a:t>
            </a:r>
            <a:r>
              <a:rPr lang="pt-BR" sz="900" dirty="0" smtClean="0">
                <a:latin typeface="Futura Std Book" panose="020B0502020204020303" pitchFamily="34" charset="0"/>
              </a:rPr>
              <a:t> de </a:t>
            </a:r>
            <a:r>
              <a:rPr lang="es-CO" sz="900" dirty="0" smtClean="0">
                <a:latin typeface="Futura Std Book" panose="020B0502020204020303" pitchFamily="34" charset="0"/>
              </a:rPr>
              <a:t>Colombia</a:t>
            </a:r>
            <a:r>
              <a:rPr lang="pt-BR" sz="900" dirty="0" smtClean="0">
                <a:latin typeface="Futura Std Book" panose="020B0502020204020303" pitchFamily="34" charset="0"/>
              </a:rPr>
              <a:t>  </a:t>
            </a:r>
            <a:endParaRPr lang="pt-BR" sz="900" dirty="0">
              <a:latin typeface="Futura Std Book" panose="020B0502020204020303" pitchFamily="34" charset="0"/>
            </a:endParaRPr>
          </a:p>
          <a:p>
            <a:endParaRPr lang="es-CO" sz="900" dirty="0" smtClean="0">
              <a:latin typeface="Futura Std Book" panose="020B0502020204020303" pitchFamily="34" charset="0"/>
            </a:endParaRPr>
          </a:p>
          <a:p>
            <a:endParaRPr lang="es-CO" sz="800" dirty="0" smtClean="0">
              <a:latin typeface="Futura Std Book" panose="020B0502020204020303" pitchFamily="34" charset="0"/>
            </a:endParaRPr>
          </a:p>
          <a:p>
            <a:endParaRPr lang="es-CO" sz="800" dirty="0">
              <a:latin typeface="Futura Std Book" panose="020B0502020204020303" pitchFamily="34" charset="0"/>
            </a:endParaRPr>
          </a:p>
          <a:p>
            <a:endParaRPr lang="es-CO" sz="800" dirty="0" smtClean="0">
              <a:latin typeface="Futura Std Book" panose="020B0502020204020303" pitchFamily="34" charset="0"/>
            </a:endParaRPr>
          </a:p>
          <a:p>
            <a:endParaRPr lang="es-CO" sz="800" dirty="0">
              <a:latin typeface="Futura Std Book" panose="020B0502020204020303" pitchFamily="34" charset="0"/>
            </a:endParaRPr>
          </a:p>
          <a:p>
            <a:endParaRPr lang="es-CO" sz="800" dirty="0" smtClean="0">
              <a:latin typeface="Futura Std Book" panose="020B0502020204020303" pitchFamily="34" charset="0"/>
            </a:endParaRPr>
          </a:p>
          <a:p>
            <a:endParaRPr lang="es-CO" sz="800" dirty="0">
              <a:latin typeface="Futura Std Book" panose="020B0502020204020303" pitchFamily="34" charset="0"/>
            </a:endParaRPr>
          </a:p>
          <a:p>
            <a:endParaRPr lang="es-CO" sz="800" dirty="0" smtClean="0">
              <a:latin typeface="Futura Std Book" panose="020B0502020204020303" pitchFamily="34" charset="0"/>
            </a:endParaRPr>
          </a:p>
          <a:p>
            <a:endParaRPr lang="es-CO" sz="800" dirty="0">
              <a:latin typeface="Futura Std Book" panose="020B0502020204020303" pitchFamily="34" charset="0"/>
            </a:endParaRPr>
          </a:p>
          <a:p>
            <a:endParaRPr lang="es-CO" sz="800" dirty="0" smtClean="0">
              <a:latin typeface="Futura Std Book" panose="020B0502020204020303" pitchFamily="34" charset="0"/>
            </a:endParaRPr>
          </a:p>
        </p:txBody>
      </p:sp>
      <p:pic>
        <p:nvPicPr>
          <p:cNvPr id="21" name="Picture 2" descr="Red turistica de Pueblos Patrimon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7" y="5323230"/>
            <a:ext cx="700205" cy="9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28375" b="56686"/>
          <a:stretch/>
        </p:blipFill>
        <p:spPr>
          <a:xfrm>
            <a:off x="5154005" y="5573639"/>
            <a:ext cx="1092918" cy="41993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70359" y="5260458"/>
            <a:ext cx="2160000" cy="3831818"/>
          </a:xfrm>
          <a:prstGeom prst="rect">
            <a:avLst/>
          </a:prstGeom>
          <a:ln>
            <a:solidFill>
              <a:srgbClr val="A21984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r>
              <a:rPr lang="es-MX" altLang="es-CO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Nacional: 113 </a:t>
            </a:r>
            <a:r>
              <a:rPr lang="es-MX" altLang="es-CO" sz="900" dirty="0" err="1" smtClean="0"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</a:t>
            </a:r>
            <a:endParaRPr lang="es-MX" altLang="es-CO" sz="900" b="1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b="1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endParaRPr lang="es-MX" altLang="es-CO" sz="900" dirty="0" smtClean="0">
              <a:latin typeface="Futura Std Book" panose="020B05020202040203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900" b="1" dirty="0" smtClean="0">
                <a:latin typeface="Futura Std Book" panose="020B0502020204020303" pitchFamily="34" charset="0"/>
              </a:rPr>
              <a:t>05 PIT</a:t>
            </a:r>
            <a:endParaRPr lang="es-CO" sz="900" dirty="0" smtClean="0">
              <a:latin typeface="Futura Std Book" panose="020B0502020204020303" pitchFamily="34" charset="0"/>
            </a:endParaRPr>
          </a:p>
          <a:p>
            <a:r>
              <a:rPr lang="es-ES" sz="900" dirty="0" smtClean="0">
                <a:latin typeface="Futura Std Book" panose="020B0502020204020303" pitchFamily="34" charset="0"/>
              </a:rPr>
              <a:t>Armenia</a:t>
            </a:r>
            <a:r>
              <a:rPr lang="es-CO" sz="900" dirty="0" smtClean="0">
                <a:latin typeface="Futura Std Book" panose="020B0502020204020303" pitchFamily="34" charset="0"/>
              </a:rPr>
              <a:t> (3)</a:t>
            </a:r>
          </a:p>
          <a:p>
            <a:r>
              <a:rPr lang="es-ES" sz="900" dirty="0" err="1" smtClean="0">
                <a:latin typeface="Futura Std Book" panose="020B0502020204020303" pitchFamily="34" charset="0"/>
              </a:rPr>
              <a:t>Filandia</a:t>
            </a:r>
            <a:r>
              <a:rPr lang="es-CO" sz="900" dirty="0" smtClean="0">
                <a:latin typeface="Futura Std Book" panose="020B0502020204020303" pitchFamily="34" charset="0"/>
              </a:rPr>
              <a:t> (1)</a:t>
            </a:r>
          </a:p>
          <a:p>
            <a:r>
              <a:rPr lang="es-ES" sz="900" dirty="0" err="1" smtClean="0">
                <a:latin typeface="Futura Std Book" panose="020B0502020204020303" pitchFamily="34" charset="0"/>
              </a:rPr>
              <a:t>Salento</a:t>
            </a:r>
            <a:r>
              <a:rPr lang="es-CO" sz="900" dirty="0" smtClean="0">
                <a:latin typeface="Futura Std Book" panose="020B0502020204020303" pitchFamily="34" charset="0"/>
              </a:rPr>
              <a:t> (1)</a:t>
            </a:r>
          </a:p>
          <a:p>
            <a:r>
              <a:rPr lang="es-CO" sz="900" dirty="0" smtClean="0">
                <a:latin typeface="Futura Std Book" panose="020B0502020204020303" pitchFamily="34" charset="0"/>
              </a:rPr>
              <a:t> 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01796" algn="l"/>
              </a:tabLst>
            </a:pPr>
            <a:r>
              <a:rPr lang="es-MX" altLang="es-CO" sz="9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Nota: 5 en funcionamiento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621800" y="5250411"/>
            <a:ext cx="2160000" cy="3831818"/>
          </a:xfrm>
          <a:prstGeom prst="rect">
            <a:avLst/>
          </a:prstGeom>
          <a:ln>
            <a:solidFill>
              <a:srgbClr val="A21984"/>
            </a:solidFill>
          </a:ln>
        </p:spPr>
        <p:txBody>
          <a:bodyPr wrap="square">
            <a:spAutoFit/>
          </a:bodyPr>
          <a:lstStyle/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r>
              <a:rPr lang="es-MX" sz="900" dirty="0" smtClean="0">
                <a:latin typeface="Futura Std Book" panose="020B0502020204020303" pitchFamily="34" charset="0"/>
              </a:rPr>
              <a:t>Nacional</a:t>
            </a:r>
            <a:endParaRPr lang="es-MX" sz="900" dirty="0">
              <a:latin typeface="Futura Std Book" panose="020B0502020204020303" pitchFamily="34" charset="0"/>
            </a:endParaRPr>
          </a:p>
          <a:p>
            <a:r>
              <a:rPr lang="es-MX" sz="900" dirty="0">
                <a:latin typeface="Futura Std Book" panose="020B0502020204020303" pitchFamily="34" charset="0"/>
              </a:rPr>
              <a:t>252.461 jóvenes</a:t>
            </a:r>
          </a:p>
          <a:p>
            <a:r>
              <a:rPr lang="es-MX" sz="900" dirty="0">
                <a:latin typeface="Futura Std Book" panose="020B0502020204020303" pitchFamily="34" charset="0"/>
              </a:rPr>
              <a:t>955 aliados</a:t>
            </a: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endParaRPr lang="es-MX" sz="900" dirty="0" smtClean="0">
              <a:latin typeface="Futura Std Book" panose="020B0502020204020303" pitchFamily="34" charset="0"/>
            </a:endParaRPr>
          </a:p>
          <a:p>
            <a:r>
              <a:rPr lang="es-MX" sz="900" dirty="0" smtClean="0">
                <a:latin typeface="Futura Std Book" panose="020B0502020204020303" pitchFamily="34" charset="0"/>
              </a:rPr>
              <a:t>Quindío</a:t>
            </a:r>
            <a:endParaRPr lang="es-MX" sz="900" dirty="0">
              <a:latin typeface="Futura Std Book" panose="020B0502020204020303" pitchFamily="34" charset="0"/>
            </a:endParaRPr>
          </a:p>
          <a:p>
            <a:r>
              <a:rPr lang="es-MX" sz="900" b="1" dirty="0" smtClean="0">
                <a:solidFill>
                  <a:prstClr val="black"/>
                </a:solidFill>
                <a:latin typeface="Futura Std Book" panose="020B0502020204020303" pitchFamily="34" charset="0"/>
              </a:rPr>
              <a:t>2.222 jóvenes </a:t>
            </a:r>
            <a:r>
              <a:rPr lang="es-MX" sz="900" dirty="0" smtClean="0">
                <a:solidFill>
                  <a:prstClr val="black"/>
                </a:solidFill>
                <a:latin typeface="Futura Std Book" panose="020B0502020204020303" pitchFamily="34" charset="0"/>
              </a:rPr>
              <a:t>(1%)</a:t>
            </a:r>
          </a:p>
          <a:p>
            <a:r>
              <a:rPr lang="es-MX" sz="900" b="1" dirty="0" smtClean="0">
                <a:solidFill>
                  <a:prstClr val="black"/>
                </a:solidFill>
                <a:latin typeface="Futura Std Book" panose="020B0502020204020303" pitchFamily="34" charset="0"/>
              </a:rPr>
              <a:t>47 aliados </a:t>
            </a:r>
            <a:r>
              <a:rPr lang="es-MX" sz="900" dirty="0" smtClean="0">
                <a:solidFill>
                  <a:prstClr val="black"/>
                </a:solidFill>
                <a:latin typeface="Futura Std Book" panose="020B0502020204020303" pitchFamily="34" charset="0"/>
              </a:rPr>
              <a:t>(5%)</a:t>
            </a:r>
          </a:p>
          <a:p>
            <a:endParaRPr lang="es-MX" sz="900" dirty="0">
              <a:solidFill>
                <a:prstClr val="black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25" name="30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564" y1="52818" x2="53564" y2="52818"/>
                        <a14:foregroundMark x1="54582" y1="25678" x2="46232" y2="25678"/>
                        <a14:foregroundMark x1="37475" y1="39457" x2="56415" y2="39666"/>
                        <a14:foregroundMark x1="50305" y1="76827" x2="48676" y2="42797"/>
                        <a14:foregroundMark x1="15886" y1="26931" x2="15886" y2="26931"/>
                        <a14:foregroundMark x1="58248" y1="91232" x2="58248" y2="91232"/>
                        <a14:foregroundMark x1="84929" y1="76200" x2="84929" y2="76200"/>
                        <a14:foregroundMark x1="47047" y1="10021" x2="47047" y2="10021"/>
                        <a14:foregroundMark x1="31976" y1="13152" x2="31976" y2="13152"/>
                        <a14:foregroundMark x1="18737" y1="21086" x2="18737" y2="21086"/>
                        <a14:foregroundMark x1="85743" y1="25052" x2="85743" y2="25052"/>
                        <a14:foregroundMark x1="84929" y1="35699" x2="84929" y2="35699"/>
                        <a14:foregroundMark x1="89613" y1="40710" x2="89613" y2="40710"/>
                        <a14:foregroundMark x1="88187" y1="43006" x2="88187" y2="43006"/>
                        <a14:foregroundMark x1="90835" y1="41754" x2="90835" y2="41754"/>
                        <a14:foregroundMark x1="82892" y1="32359" x2="82892" y2="32359"/>
                        <a14:foregroundMark x1="79633" y1="25261" x2="79633" y2="25261"/>
                        <a14:foregroundMark x1="74134" y1="15658" x2="74134" y2="15658"/>
                        <a14:foregroundMark x1="72098" y1="16701" x2="72098" y2="16701"/>
                        <a14:foregroundMark x1="62933" y1="8977" x2="62933" y2="8977"/>
                        <a14:foregroundMark x1="65988" y1="12526" x2="65988" y2="12526"/>
                        <a14:foregroundMark x1="68635" y1="15866" x2="68635" y2="15866"/>
                        <a14:foregroundMark x1="55193" y1="12317" x2="55193" y2="12317"/>
                        <a14:foregroundMark x1="45214" y1="9395" x2="45214" y2="9395"/>
                        <a14:foregroundMark x1="42770" y1="11065" x2="42770" y2="11065"/>
                        <a14:foregroundMark x1="36456" y1="11900" x2="36456" y2="11900"/>
                        <a14:foregroundMark x1="22200" y1="16075" x2="22200" y2="16075"/>
                        <a14:foregroundMark x1="9165" y1="36326" x2="11609" y2="29228"/>
                        <a14:foregroundMark x1="10183" y1="43424" x2="12220" y2="37787"/>
                        <a14:foregroundMark x1="14257" y1="28392" x2="21385" y2="21294"/>
                        <a14:foregroundMark x1="25255" y1="18998" x2="35031" y2="13570"/>
                        <a14:foregroundMark x1="78615" y1="82046" x2="87984" y2="68894"/>
                        <a14:foregroundMark x1="68432" y1="88935" x2="76986" y2="83925"/>
                        <a14:foregroundMark x1="57230" y1="92693" x2="65784" y2="90188"/>
                        <a14:foregroundMark x1="46843" y1="92276" x2="55193" y2="92067"/>
                        <a14:foregroundMark x1="44807" y1="88309" x2="44807" y2="88309"/>
                        <a14:foregroundMark x1="15071" y1="74739" x2="15071" y2="74739"/>
                        <a14:foregroundMark x1="12831" y1="71399" x2="24236" y2="81420"/>
                        <a14:foregroundMark x1="14868" y1="68894" x2="11405" y2="70772"/>
                        <a14:foregroundMark x1="26884" y1="84760" x2="35234" y2="8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0" y="5338329"/>
            <a:ext cx="736134" cy="7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311607"/>
              </p:ext>
            </p:extLst>
          </p:nvPr>
        </p:nvGraphicFramePr>
        <p:xfrm>
          <a:off x="3598080" y="6648361"/>
          <a:ext cx="4111149" cy="185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341013"/>
              </p:ext>
            </p:extLst>
          </p:nvPr>
        </p:nvGraphicFramePr>
        <p:xfrm>
          <a:off x="-278817" y="6501032"/>
          <a:ext cx="2771790" cy="160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964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1514</Words>
  <Application>Microsoft Office PowerPoint</Application>
  <PresentationFormat>Carta (216 x 279 mm)</PresentationFormat>
  <Paragraphs>182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Futura Std Book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Adriana Duarte Trujillo</cp:lastModifiedBy>
  <cp:revision>55</cp:revision>
  <dcterms:created xsi:type="dcterms:W3CDTF">2018-09-11T21:55:46Z</dcterms:created>
  <dcterms:modified xsi:type="dcterms:W3CDTF">2018-09-13T16:15:52Z</dcterms:modified>
</cp:coreProperties>
</file>