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62" r:id="rId4"/>
    <p:sldId id="258" r:id="rId5"/>
    <p:sldId id="261" r:id="rId6"/>
    <p:sldId id="259" r:id="rId7"/>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FB5"/>
    <a:srgbClr val="A21984"/>
    <a:srgbClr val="81A44C"/>
    <a:srgbClr val="D8675E"/>
    <a:srgbClr val="D0D66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65" autoAdjust="0"/>
    <p:restoredTop sz="94660"/>
  </p:normalViewPr>
  <p:slideViewPr>
    <p:cSldViewPr snapToGrid="0">
      <p:cViewPr>
        <p:scale>
          <a:sx n="80" d="100"/>
          <a:sy n="80" d="100"/>
        </p:scale>
        <p:origin x="19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r>
              <a:rPr lang="en-US" sz="800">
                <a:latin typeface="Futura Std Book" panose="020B0502020204020303" pitchFamily="34" charset="0"/>
              </a:rPr>
              <a:t>Cifras millones COP</a:t>
            </a:r>
          </a:p>
        </c:rich>
      </c:tx>
      <c:layout/>
      <c:overlay val="0"/>
      <c:spPr>
        <a:noFill/>
        <a:ln>
          <a:noFill/>
        </a:ln>
        <a:effectLst/>
      </c:spPr>
      <c:txPr>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flip="none" rotWithShape="1">
              <a:gsLst>
                <a:gs pos="0">
                  <a:srgbClr val="A21984">
                    <a:shade val="30000"/>
                    <a:satMod val="115000"/>
                  </a:srgbClr>
                </a:gs>
                <a:gs pos="50000">
                  <a:srgbClr val="A21984">
                    <a:shade val="67500"/>
                    <a:satMod val="115000"/>
                  </a:srgbClr>
                </a:gs>
                <a:gs pos="100000">
                  <a:srgbClr val="A21984">
                    <a:shade val="100000"/>
                    <a:satMod val="115000"/>
                  </a:srgbClr>
                </a:gs>
              </a:gsLst>
              <a:lin ang="2700000" scaled="1"/>
              <a:tileRect/>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utura Std Book" panose="020B0502020204020303"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Meta!$B$39:$I$39</c:f>
              <c:numCache>
                <c:formatCode>mmm\-yy</c:formatCode>
                <c:ptCount val="8"/>
                <c:pt idx="0">
                  <c:v>43101</c:v>
                </c:pt>
                <c:pt idx="1">
                  <c:v>43132</c:v>
                </c:pt>
                <c:pt idx="2">
                  <c:v>43160</c:v>
                </c:pt>
                <c:pt idx="3">
                  <c:v>43191</c:v>
                </c:pt>
                <c:pt idx="4">
                  <c:v>43221</c:v>
                </c:pt>
                <c:pt idx="5">
                  <c:v>43252</c:v>
                </c:pt>
                <c:pt idx="6">
                  <c:v>43282</c:v>
                </c:pt>
                <c:pt idx="7">
                  <c:v>43313</c:v>
                </c:pt>
              </c:numCache>
            </c:numRef>
          </c:cat>
          <c:val>
            <c:numRef>
              <c:f>Meta!$B$40:$I$40</c:f>
              <c:numCache>
                <c:formatCode>_("$"* #,##0_);_("$"* \(#,##0\);_("$"* "-"_);_(@_)</c:formatCode>
                <c:ptCount val="8"/>
                <c:pt idx="0">
                  <c:v>17934.835250144995</c:v>
                </c:pt>
                <c:pt idx="1">
                  <c:v>915.66017150000005</c:v>
                </c:pt>
                <c:pt idx="2">
                  <c:v>1477.2519565</c:v>
                </c:pt>
                <c:pt idx="3">
                  <c:v>16769.7881375</c:v>
                </c:pt>
                <c:pt idx="4">
                  <c:v>764.11100999999996</c:v>
                </c:pt>
                <c:pt idx="5">
                  <c:v>759.05200000000002</c:v>
                </c:pt>
                <c:pt idx="6">
                  <c:v>15926.94824</c:v>
                </c:pt>
                <c:pt idx="7">
                  <c:v>1267.7190000000001</c:v>
                </c:pt>
              </c:numCache>
            </c:numRef>
          </c:val>
          <c:shape val="cylinder"/>
        </c:ser>
        <c:dLbls>
          <c:showLegendKey val="0"/>
          <c:showVal val="0"/>
          <c:showCatName val="0"/>
          <c:showSerName val="0"/>
          <c:showPercent val="0"/>
          <c:showBubbleSize val="0"/>
        </c:dLbls>
        <c:gapWidth val="150"/>
        <c:shape val="box"/>
        <c:axId val="1737284640"/>
        <c:axId val="1737286272"/>
        <c:axId val="0"/>
      </c:bar3DChart>
      <c:dateAx>
        <c:axId val="1737284640"/>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Std Book" panose="020B0502020204020303" pitchFamily="34" charset="0"/>
                <a:ea typeface="+mn-ea"/>
                <a:cs typeface="+mn-cs"/>
              </a:defRPr>
            </a:pPr>
            <a:endParaRPr lang="es-ES"/>
          </a:p>
        </c:txPr>
        <c:crossAx val="1737286272"/>
        <c:crosses val="autoZero"/>
        <c:auto val="1"/>
        <c:lblOffset val="100"/>
        <c:baseTimeUnit val="months"/>
      </c:dateAx>
      <c:valAx>
        <c:axId val="1737286272"/>
        <c:scaling>
          <c:orientation val="minMax"/>
        </c:scaling>
        <c:delete val="1"/>
        <c:axPos val="l"/>
        <c:numFmt formatCode="_(&quot;$&quot;* #,##0_);_(&quot;$&quot;* \(#,##0\);_(&quot;$&quot;* &quot;-&quot;_);_(@_)" sourceLinked="1"/>
        <c:majorTickMark val="none"/>
        <c:minorTickMark val="none"/>
        <c:tickLblPos val="nextTo"/>
        <c:crossAx val="17372846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Meta!$A$35:$A$36</c:f>
              <c:strCache>
                <c:ptCount val="2"/>
                <c:pt idx="0">
                  <c:v>Recaudo CP Meta</c:v>
                </c:pt>
                <c:pt idx="1">
                  <c:v>Recaudo CP otros departamentos</c:v>
                </c:pt>
              </c:strCache>
            </c:strRef>
          </c:cat>
          <c:val>
            <c:numRef>
              <c:f>Meta!$B$35:$B$36</c:f>
              <c:numCache>
                <c:formatCode>_-"$"* #,##0_-;\-"$"* #,##0_-;_-"$"* "-"??_-;_-@_-</c:formatCode>
                <c:ptCount val="2"/>
                <c:pt idx="0">
                  <c:v>280978045</c:v>
                </c:pt>
                <c:pt idx="1">
                  <c:v>55534387720.644997</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0093D0"/>
            </a:solidFill>
          </c:spPr>
          <c:dPt>
            <c:idx val="0"/>
            <c:bubble3D val="0"/>
            <c:spPr>
              <a:solidFill>
                <a:srgbClr val="0093D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C42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6CB33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19DEC220-86F7-451A-891C-545394F38DE3}"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9C25F94F-6701-4AFA-8337-2EFFE89AFE11}" type="VALUE">
                      <a:rPr lang="en-US" baseline="0">
                        <a:solidFill>
                          <a:srgbClr val="0093D0"/>
                        </a:solidFill>
                      </a:rPr>
                      <a:pPr>
                        <a:defRPr sz="900" b="0">
                          <a:solidFill>
                            <a:sysClr val="windowText" lastClr="000000"/>
                          </a:solidFill>
                          <a:latin typeface="Futura Std Book" panose="020B0502020204020303" pitchFamily="34" charset="0"/>
                        </a:defRPr>
                      </a:pPr>
                      <a:t>[VALOR]</a:t>
                    </a:fld>
                    <a:r>
                      <a:rPr lang="en-US" baseline="0">
                        <a:solidFill>
                          <a:srgbClr val="0093D0"/>
                        </a:solidFill>
                      </a:rPr>
                      <a:t>; </a:t>
                    </a:r>
                    <a:fld id="{7CBB92FB-77B0-43B2-83A6-27C9168AC6C9}"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543EFA17-9187-436C-9DA6-19ADF157642A}" type="CATEGORYNAME">
                      <a:rPr lang="en-US">
                        <a:solidFill>
                          <a:srgbClr val="FFC425"/>
                        </a:solidFill>
                      </a:rPr>
                      <a:pPr>
                        <a:defRPr sz="900" b="0">
                          <a:solidFill>
                            <a:sysClr val="windowText" lastClr="000000"/>
                          </a:solidFill>
                          <a:latin typeface="Futura Std Book" panose="020B0502020204020303" pitchFamily="34" charset="0"/>
                        </a:defRPr>
                      </a:pPr>
                      <a:t>[NOMBRE DE CATEGORÍA]</a:t>
                    </a:fld>
                    <a:r>
                      <a:rPr lang="en-US" baseline="0">
                        <a:solidFill>
                          <a:srgbClr val="FFC425"/>
                        </a:solidFill>
                      </a:rPr>
                      <a:t>; </a:t>
                    </a:r>
                    <a:fld id="{64EA15AA-29C7-4F65-9B32-8B964FF6A380}" type="VALUE">
                      <a:rPr lang="en-US" baseline="0">
                        <a:solidFill>
                          <a:srgbClr val="FFC425"/>
                        </a:solidFill>
                      </a:rPr>
                      <a:pPr>
                        <a:defRPr sz="900" b="0">
                          <a:solidFill>
                            <a:sysClr val="windowText" lastClr="000000"/>
                          </a:solidFill>
                          <a:latin typeface="Futura Std Book" panose="020B0502020204020303" pitchFamily="34" charset="0"/>
                        </a:defRPr>
                      </a:pPr>
                      <a:t>[VALOR]</a:t>
                    </a:fld>
                    <a:r>
                      <a:rPr lang="en-US" baseline="0">
                        <a:solidFill>
                          <a:srgbClr val="FFC425"/>
                        </a:solidFill>
                      </a:rPr>
                      <a:t>; </a:t>
                    </a:r>
                    <a:fld id="{C55D0245-1C89-4313-BBB1-618BC655CE16}" type="PERCENTAGE">
                      <a:rPr lang="en-US" baseline="0">
                        <a:solidFill>
                          <a:srgbClr val="FFC425"/>
                        </a:solidFill>
                      </a:rPr>
                      <a:pPr>
                        <a:defRPr sz="900" b="0">
                          <a:solidFill>
                            <a:sysClr val="windowText" lastClr="000000"/>
                          </a:solidFill>
                          <a:latin typeface="Futura Std Book" panose="020B0502020204020303" pitchFamily="34" charset="0"/>
                        </a:defRPr>
                      </a:pPr>
                      <a:t>[PORCENTAJE]</a:t>
                    </a:fld>
                    <a:endParaRPr lang="en-US" baseline="0">
                      <a:solidFill>
                        <a:srgbClr val="FFC425"/>
                      </a:solidFill>
                    </a:endParaRPr>
                  </a:p>
                </c:rich>
              </c:tx>
              <c:spPr>
                <a:solidFill>
                  <a:sysClr val="window" lastClr="FFFFFF"/>
                </a:solidFill>
                <a:ln>
                  <a:solidFill>
                    <a:srgbClr val="FFC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88435CB3-EA6E-4DE9-A2F1-586CFA654A04}" type="CATEGORYNAME">
                      <a:rPr lang="en-US">
                        <a:solidFill>
                          <a:srgbClr val="6CB33F"/>
                        </a:solidFill>
                      </a:rPr>
                      <a:pPr>
                        <a:defRPr sz="900" b="0">
                          <a:solidFill>
                            <a:sysClr val="windowText" lastClr="000000"/>
                          </a:solidFill>
                          <a:latin typeface="Futura Std Book" panose="020B0502020204020303" pitchFamily="34" charset="0"/>
                        </a:defRPr>
                      </a:pPr>
                      <a:t>[NOMBRE DE CATEGORÍA]</a:t>
                    </a:fld>
                    <a:r>
                      <a:rPr lang="en-US" baseline="0">
                        <a:solidFill>
                          <a:srgbClr val="6CB33F"/>
                        </a:solidFill>
                      </a:rPr>
                      <a:t>; </a:t>
                    </a:r>
                    <a:fld id="{E630A909-8AEC-4051-91CB-DC8E0C16FC79}" type="VALUE">
                      <a:rPr lang="en-US" baseline="0">
                        <a:solidFill>
                          <a:srgbClr val="6CB33F"/>
                        </a:solidFill>
                      </a:rPr>
                      <a:pPr>
                        <a:defRPr sz="900" b="0">
                          <a:solidFill>
                            <a:sysClr val="windowText" lastClr="000000"/>
                          </a:solidFill>
                          <a:latin typeface="Futura Std Book" panose="020B0502020204020303" pitchFamily="34" charset="0"/>
                        </a:defRPr>
                      </a:pPr>
                      <a:t>[VALOR]</a:t>
                    </a:fld>
                    <a:r>
                      <a:rPr lang="en-US" baseline="0">
                        <a:solidFill>
                          <a:srgbClr val="6CB33F"/>
                        </a:solidFill>
                      </a:rPr>
                      <a:t>; </a:t>
                    </a:r>
                    <a:fld id="{B9B6FB4D-326E-44BF-A049-AB4C80FD1C9F}" type="PERCENTAGE">
                      <a:rPr lang="en-US" baseline="0">
                        <a:solidFill>
                          <a:srgbClr val="6CB33F"/>
                        </a:solidFill>
                      </a:rPr>
                      <a:pPr>
                        <a:defRPr sz="900" b="0">
                          <a:solidFill>
                            <a:sysClr val="windowText" lastClr="000000"/>
                          </a:solidFill>
                          <a:latin typeface="Futura Std Book" panose="020B0502020204020303" pitchFamily="34" charset="0"/>
                        </a:defRPr>
                      </a:pPr>
                      <a:t>[PORCENTAJE]</a:t>
                    </a:fld>
                    <a:endParaRPr lang="en-US" baseline="0">
                      <a:solidFill>
                        <a:srgbClr val="6CB33F"/>
                      </a:solidFill>
                    </a:endParaRPr>
                  </a:p>
                </c:rich>
              </c:tx>
              <c:spPr>
                <a:solidFill>
                  <a:sysClr val="window" lastClr="FFFFFF"/>
                </a:solidFill>
                <a:ln>
                  <a:solidFill>
                    <a:srgbClr val="6CB33F"/>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sysClr val="window" lastClr="FFFFFF"/>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Meta!$A$3:$A$5</c:f>
              <c:strCache>
                <c:ptCount val="3"/>
                <c:pt idx="0">
                  <c:v>Competitividad</c:v>
                </c:pt>
                <c:pt idx="1">
                  <c:v>Infraestructura</c:v>
                </c:pt>
                <c:pt idx="2">
                  <c:v>Promoción</c:v>
                </c:pt>
              </c:strCache>
            </c:strRef>
          </c:cat>
          <c:val>
            <c:numRef>
              <c:f>Meta!$B$3:$B$5</c:f>
              <c:numCache>
                <c:formatCode>_("$"* #,##0_);_("$"* \(#,##0\);_("$"* "-"_);_(@_)</c:formatCode>
                <c:ptCount val="3"/>
                <c:pt idx="0">
                  <c:v>435.95616699999999</c:v>
                </c:pt>
                <c:pt idx="1">
                  <c:v>250</c:v>
                </c:pt>
                <c:pt idx="2">
                  <c:v>778.35868600000003</c:v>
                </c:pt>
              </c:numCache>
            </c:numRef>
          </c:val>
        </c:ser>
        <c:dLbls>
          <c:dLblPos val="outEnd"/>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Meta!$Q$4:$Q$5</c:f>
              <c:strCache>
                <c:ptCount val="2"/>
                <c:pt idx="0">
                  <c:v>Meta</c:v>
                </c:pt>
                <c:pt idx="1">
                  <c:v>Otros PIT</c:v>
                </c:pt>
              </c:strCache>
            </c:strRef>
          </c:cat>
          <c:val>
            <c:numRef>
              <c:f>Meta!$R$4:$R$5</c:f>
              <c:numCache>
                <c:formatCode>General</c:formatCode>
                <c:ptCount val="2"/>
                <c:pt idx="0">
                  <c:v>1</c:v>
                </c:pt>
                <c:pt idx="1">
                  <c:v>108</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800" b="0" i="0" u="none" strike="noStrike" kern="1200" cap="all" baseline="0">
              <a:solidFill>
                <a:schemeClr val="tx1">
                  <a:lumMod val="65000"/>
                  <a:lumOff val="35000"/>
                </a:schemeClr>
              </a:solidFill>
              <a:latin typeface="Futura Std Book" panose="020B0502020204020303" pitchFamily="34" charset="0"/>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Meta!$G$3</c:f>
              <c:strCache>
                <c:ptCount val="1"/>
                <c:pt idx="0">
                  <c:v>Jóvenes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cat>
            <c:strRef>
              <c:f>Meta!$F$5:$F$6</c:f>
              <c:strCache>
                <c:ptCount val="2"/>
                <c:pt idx="0">
                  <c:v>Meta</c:v>
                </c:pt>
                <c:pt idx="1">
                  <c:v>Otros jóvenes</c:v>
                </c:pt>
              </c:strCache>
            </c:strRef>
          </c:cat>
          <c:val>
            <c:numRef>
              <c:f>Meta!$G$5:$G$6</c:f>
              <c:numCache>
                <c:formatCode>#,##0</c:formatCode>
                <c:ptCount val="2"/>
                <c:pt idx="0">
                  <c:v>4803</c:v>
                </c:pt>
                <c:pt idx="1">
                  <c:v>247658</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0.67514</cdr:x>
      <cdr:y>0.80057</cdr:y>
    </cdr:from>
    <cdr:to>
      <cdr:x>0.72751</cdr:x>
      <cdr:y>0.92927</cdr:y>
    </cdr:to>
    <cdr:cxnSp macro="">
      <cdr:nvCxnSpPr>
        <cdr:cNvPr id="2" name="Conector recto de flecha 1"/>
        <cdr:cNvCxnSpPr/>
      </cdr:nvCxnSpPr>
      <cdr:spPr>
        <a:xfrm xmlns:a="http://schemas.openxmlformats.org/drawingml/2006/main" flipH="1" flipV="1">
          <a:off x="1536648" y="1257931"/>
          <a:ext cx="119195" cy="202225"/>
        </a:xfrm>
        <a:prstGeom xmlns:a="http://schemas.openxmlformats.org/drawingml/2006/main" prst="straightConnector1">
          <a:avLst/>
        </a:prstGeom>
        <a:ln xmlns:a="http://schemas.openxmlformats.org/drawingml/2006/main">
          <a:solidFill>
            <a:srgbClr val="A2198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cdr:x>
      <cdr:y>0.18071</cdr:y>
    </cdr:from>
    <cdr:to>
      <cdr:x>0.74026</cdr:x>
      <cdr:y>0.28166</cdr:y>
    </cdr:to>
    <cdr:cxnSp macro="">
      <cdr:nvCxnSpPr>
        <cdr:cNvPr id="3" name="Conector recto de flecha 2"/>
        <cdr:cNvCxnSpPr/>
      </cdr:nvCxnSpPr>
      <cdr:spPr>
        <a:xfrm xmlns:a="http://schemas.openxmlformats.org/drawingml/2006/main" flipH="1">
          <a:off x="1138025" y="283942"/>
          <a:ext cx="546852" cy="158623"/>
        </a:xfrm>
        <a:prstGeom xmlns:a="http://schemas.openxmlformats.org/drawingml/2006/main" prst="straightConnector1">
          <a:avLst/>
        </a:prstGeom>
        <a:ln xmlns:a="http://schemas.openxmlformats.org/drawingml/2006/main">
          <a:solidFill>
            <a:srgbClr val="4B7FB5"/>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04391-9F28-4539-8220-3E784F1E0A6D}" type="datetimeFigureOut">
              <a:rPr lang="en-US" smtClean="0"/>
              <a:t>9/27/2018</a:t>
            </a:fld>
            <a:endParaRPr lang="en-U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EA273-DD61-4869-9C07-051C82C754D8}" type="slidenum">
              <a:rPr lang="en-US" smtClean="0"/>
              <a:t>‹Nº›</a:t>
            </a:fld>
            <a:endParaRPr lang="en-US"/>
          </a:p>
        </p:txBody>
      </p:sp>
    </p:spTree>
    <p:extLst>
      <p:ext uri="{BB962C8B-B14F-4D97-AF65-F5344CB8AC3E}">
        <p14:creationId xmlns:p14="http://schemas.microsoft.com/office/powerpoint/2010/main" val="81528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4145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9461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82454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5326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B538802-8B9F-4A8A-B166-6A775020B679}"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1510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538802-8B9F-4A8A-B166-6A775020B679}"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6032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538802-8B9F-4A8A-B166-6A775020B679}"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74264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538802-8B9F-4A8A-B166-6A775020B679}"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88761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38802-8B9F-4A8A-B166-6A775020B679}"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3233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7545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7964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B538802-8B9F-4A8A-B166-6A775020B679}" type="datetimeFigureOut">
              <a:rPr lang="en-US" smtClean="0"/>
              <a:t>9/27/2018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4592631-BB0D-4440-8A6C-1E72DCE6E35C}" type="slidenum">
              <a:rPr lang="en-US" smtClean="0"/>
              <a:t>‹Nº›</a:t>
            </a:fld>
            <a:endParaRPr lang="en-US"/>
          </a:p>
        </p:txBody>
      </p:sp>
    </p:spTree>
    <p:extLst>
      <p:ext uri="{BB962C8B-B14F-4D97-AF65-F5344CB8AC3E}">
        <p14:creationId xmlns:p14="http://schemas.microsoft.com/office/powerpoint/2010/main" val="3484047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t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siturmeta.gov.co/" TargetMode="Externa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jpe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jpg"/><Relationship Id="rId5" Type="http://schemas.microsoft.com/office/2007/relationships/hdphoto" Target="../media/hdphoto1.wdp"/><Relationship Id="rId10" Type="http://schemas.openxmlformats.org/officeDocument/2006/relationships/chart" Target="../charts/chart5.xml"/><Relationship Id="rId4" Type="http://schemas.openxmlformats.org/officeDocument/2006/relationships/image" Target="../media/image15.png"/><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50439" y="1079096"/>
            <a:ext cx="6753225" cy="3571875"/>
          </a:xfrm>
          <a:prstGeom prst="rect">
            <a:avLst/>
          </a:prstGeom>
        </p:spPr>
      </p:pic>
      <p:sp>
        <p:nvSpPr>
          <p:cNvPr id="4" name="CuadroTexto 3"/>
          <p:cNvSpPr txBox="1"/>
          <p:nvPr/>
        </p:nvSpPr>
        <p:spPr>
          <a:xfrm>
            <a:off x="1547042" y="916675"/>
            <a:ext cx="4209807" cy="369332"/>
          </a:xfrm>
          <a:prstGeom prst="rect">
            <a:avLst/>
          </a:prstGeom>
          <a:noFill/>
        </p:spPr>
        <p:txBody>
          <a:bodyPr wrap="none" rtlCol="0">
            <a:spAutoFit/>
          </a:bodyPr>
          <a:lstStyle/>
          <a:p>
            <a:r>
              <a:rPr lang="en-US" sz="1600" b="1" dirty="0">
                <a:solidFill>
                  <a:srgbClr val="660066"/>
                </a:solidFill>
                <a:latin typeface="Futura Std Book" panose="020B0502020204020303" pitchFamily="34" charset="0"/>
              </a:rPr>
              <a:t>INVERSIÓN FONTUR 2018 (ENE-AGO</a:t>
            </a:r>
            <a:r>
              <a:rPr lang="en-US" b="1" dirty="0">
                <a:latin typeface="Futura Std Book" panose="020B0502020204020303" pitchFamily="34" charset="0"/>
              </a:rPr>
              <a:t>)</a:t>
            </a:r>
          </a:p>
        </p:txBody>
      </p:sp>
      <p:sp>
        <p:nvSpPr>
          <p:cNvPr id="19" name="Rectángulo 18"/>
          <p:cNvSpPr/>
          <p:nvPr/>
        </p:nvSpPr>
        <p:spPr>
          <a:xfrm>
            <a:off x="2473795" y="4346164"/>
            <a:ext cx="1826594" cy="382829"/>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p:cNvSpPr txBox="1"/>
          <p:nvPr/>
        </p:nvSpPr>
        <p:spPr>
          <a:xfrm>
            <a:off x="2541212" y="4396384"/>
            <a:ext cx="1500732" cy="276999"/>
          </a:xfrm>
          <a:prstGeom prst="rect">
            <a:avLst/>
          </a:prstGeom>
          <a:noFill/>
        </p:spPr>
        <p:txBody>
          <a:bodyPr wrap="none" rtlCol="0">
            <a:spAutoFit/>
          </a:bodyPr>
          <a:lstStyle/>
          <a:p>
            <a:r>
              <a:rPr lang="en-US" sz="1200" dirty="0">
                <a:solidFill>
                  <a:schemeClr val="bg1"/>
                </a:solidFill>
                <a:latin typeface="Futura Std Book" panose="020B0502020204020303" pitchFamily="34" charset="0"/>
              </a:rPr>
              <a:t>Meta </a:t>
            </a:r>
            <a:r>
              <a:rPr lang="en-US" sz="1200" dirty="0" smtClean="0">
                <a:solidFill>
                  <a:schemeClr val="bg1"/>
                </a:solidFill>
                <a:latin typeface="Futura Std Book" panose="020B0502020204020303" pitchFamily="34" charset="0"/>
              </a:rPr>
              <a:t>$1.464  (</a:t>
            </a:r>
            <a:r>
              <a:rPr lang="en-US" sz="1200" dirty="0">
                <a:solidFill>
                  <a:schemeClr val="bg1"/>
                </a:solidFill>
                <a:latin typeface="Futura Std Book" panose="020B0502020204020303" pitchFamily="34" charset="0"/>
              </a:rPr>
              <a:t>2</a:t>
            </a:r>
            <a:r>
              <a:rPr lang="en-US" sz="1200" dirty="0" smtClean="0">
                <a:solidFill>
                  <a:schemeClr val="bg1"/>
                </a:solidFill>
                <a:latin typeface="Futura Std Book" panose="020B0502020204020303" pitchFamily="34" charset="0"/>
              </a:rPr>
              <a:t>%)</a:t>
            </a:r>
            <a:endParaRPr lang="en-US" sz="1200" dirty="0">
              <a:solidFill>
                <a:schemeClr val="bg1"/>
              </a:solidFill>
              <a:latin typeface="Futura Std Book" panose="020B0502020204020303" pitchFamily="34" charset="0"/>
            </a:endParaRPr>
          </a:p>
        </p:txBody>
      </p:sp>
      <p:sp>
        <p:nvSpPr>
          <p:cNvPr id="20" name="CuadroTexto 19"/>
          <p:cNvSpPr txBox="1"/>
          <p:nvPr/>
        </p:nvSpPr>
        <p:spPr>
          <a:xfrm>
            <a:off x="4788433" y="5526505"/>
            <a:ext cx="1705916" cy="307777"/>
          </a:xfrm>
          <a:prstGeom prst="rect">
            <a:avLst/>
          </a:prstGeom>
          <a:noFill/>
        </p:spPr>
        <p:txBody>
          <a:bodyPr wrap="none" rtlCol="0">
            <a:spAutoFit/>
          </a:bodyPr>
          <a:lstStyle/>
          <a:p>
            <a:pPr algn="r"/>
            <a:r>
              <a:rPr lang="es-ES" sz="700" dirty="0">
                <a:latin typeface="Futura Std Book" panose="020B0502020204020303" pitchFamily="34" charset="0"/>
              </a:rPr>
              <a:t>*Nacional: proyectos de impacto país.</a:t>
            </a:r>
          </a:p>
          <a:p>
            <a:pPr algn="r"/>
            <a:r>
              <a:rPr lang="es-ES" sz="700" dirty="0">
                <a:latin typeface="Futura Std Book" panose="020B0502020204020303" pitchFamily="34" charset="0"/>
              </a:rPr>
              <a:t>* Cifras en millones COP</a:t>
            </a:r>
            <a:endParaRPr lang="en-US" sz="700" dirty="0">
              <a:latin typeface="Futura Std Book" panose="020B0502020204020303" pitchFamily="34" charset="0"/>
            </a:endParaRPr>
          </a:p>
        </p:txBody>
      </p:sp>
      <p:sp>
        <p:nvSpPr>
          <p:cNvPr id="22" name="Rectángulo 21"/>
          <p:cNvSpPr/>
          <p:nvPr/>
        </p:nvSpPr>
        <p:spPr>
          <a:xfrm>
            <a:off x="3295928" y="5008888"/>
            <a:ext cx="1266692" cy="35876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adroTexto 27"/>
          <p:cNvSpPr txBox="1"/>
          <p:nvPr/>
        </p:nvSpPr>
        <p:spPr>
          <a:xfrm>
            <a:off x="2066402" y="5011782"/>
            <a:ext cx="1000595" cy="369332"/>
          </a:xfrm>
          <a:prstGeom prst="rect">
            <a:avLst/>
          </a:prstGeom>
          <a:noFill/>
        </p:spPr>
        <p:txBody>
          <a:bodyPr wrap="none" rtlCol="0">
            <a:spAutoFit/>
          </a:bodyPr>
          <a:lstStyle/>
          <a:p>
            <a:pPr lvl="0" eaLnBrk="0" fontAlgn="base" hangingPunct="0">
              <a:spcBef>
                <a:spcPct val="0"/>
              </a:spcBef>
              <a:spcAft>
                <a:spcPct val="0"/>
              </a:spcAft>
            </a:pPr>
            <a:r>
              <a:rPr lang="es-MX" altLang="es-CO" sz="900" b="1" dirty="0">
                <a:solidFill>
                  <a:srgbClr val="81A44C"/>
                </a:solidFill>
                <a:latin typeface="Futura Std Book" panose="020B0502020204020303" pitchFamily="34" charset="0"/>
                <a:ea typeface="Times New Roman" panose="02020603050405020304" pitchFamily="18" charset="0"/>
                <a:cs typeface="Times New Roman" panose="02020603050405020304" pitchFamily="18" charset="0"/>
              </a:rPr>
              <a:t>Amazonia </a:t>
            </a:r>
            <a:r>
              <a:rPr lang="es-MX" altLang="es-CO" sz="900" dirty="0">
                <a:solidFill>
                  <a:srgbClr val="81A44C"/>
                </a:solidFill>
                <a:latin typeface="Futura Std Book" panose="020B0502020204020303" pitchFamily="34" charset="0"/>
                <a:ea typeface="Times New Roman" panose="02020603050405020304" pitchFamily="18" charset="0"/>
                <a:cs typeface="Times New Roman" panose="02020603050405020304" pitchFamily="18" charset="0"/>
              </a:rPr>
              <a:t>6%</a:t>
            </a:r>
            <a:endParaRPr lang="es-MX" altLang="es-CO" sz="1100" dirty="0">
              <a:solidFill>
                <a:srgbClr val="81A44C"/>
              </a:solidFill>
              <a:ea typeface="Times New Roman" panose="02020603050405020304" pitchFamily="18" charset="0"/>
            </a:endParaRPr>
          </a:p>
          <a:p>
            <a:pPr lvl="0" eaLnBrk="0" fontAlgn="base" hangingPunct="0">
              <a:spcBef>
                <a:spcPct val="0"/>
              </a:spcBef>
              <a:spcAft>
                <a:spcPct val="0"/>
              </a:spcAft>
            </a:pPr>
            <a:r>
              <a:rPr lang="es-MX" altLang="es-CO" sz="900" dirty="0">
                <a:solidFill>
                  <a:srgbClr val="81A44C"/>
                </a:solidFill>
                <a:latin typeface="Futura Std Book" panose="020B0502020204020303" pitchFamily="34" charset="0"/>
                <a:ea typeface="Times New Roman" panose="02020603050405020304" pitchFamily="18" charset="0"/>
                <a:cs typeface="Times New Roman" panose="02020603050405020304" pitchFamily="18" charset="0"/>
              </a:rPr>
              <a:t>Valor: $5.852</a:t>
            </a:r>
            <a:endParaRPr lang="es-MX" altLang="es-CO" sz="1600" dirty="0">
              <a:solidFill>
                <a:srgbClr val="81A44C"/>
              </a:solidFill>
              <a:latin typeface="Arial" panose="020B0604020202020204" pitchFamily="34" charset="0"/>
            </a:endParaRPr>
          </a:p>
        </p:txBody>
      </p:sp>
      <p:sp>
        <p:nvSpPr>
          <p:cNvPr id="29" name="Rectángulo 28"/>
          <p:cNvSpPr/>
          <p:nvPr/>
        </p:nvSpPr>
        <p:spPr>
          <a:xfrm>
            <a:off x="1885901" y="4993698"/>
            <a:ext cx="1266692" cy="358760"/>
          </a:xfrm>
          <a:prstGeom prst="rect">
            <a:avLst/>
          </a:prstGeom>
          <a:noFill/>
          <a:ln w="12700">
            <a:solidFill>
              <a:srgbClr val="81A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uadroTexto 29"/>
          <p:cNvSpPr txBox="1"/>
          <p:nvPr/>
        </p:nvSpPr>
        <p:spPr>
          <a:xfrm>
            <a:off x="598145" y="4986809"/>
            <a:ext cx="1127232" cy="353943"/>
          </a:xfrm>
          <a:prstGeom prst="rect">
            <a:avLst/>
          </a:prstGeom>
          <a:noFill/>
        </p:spPr>
        <p:txBody>
          <a:bodyPr wrap="none" rtlCol="0">
            <a:spAutoFit/>
          </a:bodyPr>
          <a:lstStyle/>
          <a:p>
            <a:pPr algn="ctr"/>
            <a:r>
              <a:rPr lang="pt-BR" sz="850" dirty="0">
                <a:solidFill>
                  <a:srgbClr val="D8675E"/>
                </a:solidFill>
                <a:latin typeface="Futura Std Book" panose="020B0502020204020303" pitchFamily="34" charset="0"/>
              </a:rPr>
              <a:t>Caribe e Insular 8%</a:t>
            </a:r>
          </a:p>
          <a:p>
            <a:pPr algn="ctr"/>
            <a:r>
              <a:rPr lang="pt-BR" sz="850" dirty="0">
                <a:solidFill>
                  <a:srgbClr val="D8675E"/>
                </a:solidFill>
                <a:latin typeface="Futura Std Book" panose="020B0502020204020303" pitchFamily="34" charset="0"/>
              </a:rPr>
              <a:t>Valor: $7.310</a:t>
            </a:r>
            <a:endParaRPr lang="en-US" sz="850" dirty="0">
              <a:solidFill>
                <a:srgbClr val="D8675E"/>
              </a:solidFill>
              <a:latin typeface="Futura Std Book" panose="020B0502020204020303" pitchFamily="34" charset="0"/>
            </a:endParaRPr>
          </a:p>
        </p:txBody>
      </p:sp>
      <p:sp>
        <p:nvSpPr>
          <p:cNvPr id="32" name="Rectángulo 31"/>
          <p:cNvSpPr/>
          <p:nvPr/>
        </p:nvSpPr>
        <p:spPr>
          <a:xfrm>
            <a:off x="493222" y="4969205"/>
            <a:ext cx="1266692" cy="358760"/>
          </a:xfrm>
          <a:prstGeom prst="rect">
            <a:avLst/>
          </a:prstGeom>
          <a:noFill/>
          <a:ln w="12700">
            <a:solidFill>
              <a:srgbClr val="D86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ángulo 32"/>
          <p:cNvSpPr/>
          <p:nvPr/>
        </p:nvSpPr>
        <p:spPr>
          <a:xfrm>
            <a:off x="4717956" y="5007551"/>
            <a:ext cx="1266692" cy="358760"/>
          </a:xfrm>
          <a:prstGeom prst="rect">
            <a:avLst/>
          </a:prstGeom>
          <a:noFill/>
          <a:ln w="12700">
            <a:solidFill>
              <a:srgbClr val="D0D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adroTexto 33"/>
          <p:cNvSpPr txBox="1"/>
          <p:nvPr/>
        </p:nvSpPr>
        <p:spPr>
          <a:xfrm>
            <a:off x="4918485" y="5033763"/>
            <a:ext cx="910827" cy="369332"/>
          </a:xfrm>
          <a:prstGeom prst="rect">
            <a:avLst/>
          </a:prstGeom>
          <a:noFill/>
        </p:spPr>
        <p:txBody>
          <a:bodyPr wrap="none" rtlCol="0">
            <a:spAutoFit/>
          </a:bodyPr>
          <a:lstStyle/>
          <a:p>
            <a:pPr lvl="0" algn="ctr" eaLnBrk="0" fontAlgn="base" hangingPunct="0">
              <a:spcBef>
                <a:spcPct val="0"/>
              </a:spcBef>
              <a:spcAft>
                <a:spcPct val="0"/>
              </a:spcAft>
            </a:pPr>
            <a:r>
              <a:rPr lang="es-MX" altLang="es-CO" sz="900" b="1" dirty="0">
                <a:solidFill>
                  <a:srgbClr val="D0D663"/>
                </a:solidFill>
                <a:latin typeface="Futura Std Book" panose="020B0502020204020303" pitchFamily="34" charset="0"/>
                <a:ea typeface="Times New Roman" panose="02020603050405020304" pitchFamily="18" charset="0"/>
                <a:cs typeface="Times New Roman" panose="02020603050405020304" pitchFamily="18" charset="0"/>
              </a:rPr>
              <a:t>Pacífica </a:t>
            </a:r>
            <a:r>
              <a:rPr lang="es-MX" altLang="es-CO" sz="900" dirty="0">
                <a:solidFill>
                  <a:srgbClr val="D0D663"/>
                </a:solidFill>
                <a:latin typeface="Futura Std Book" panose="020B0502020204020303" pitchFamily="34" charset="0"/>
                <a:ea typeface="Times New Roman" panose="02020603050405020304" pitchFamily="18" charset="0"/>
                <a:cs typeface="Times New Roman" panose="02020603050405020304" pitchFamily="18" charset="0"/>
              </a:rPr>
              <a:t>8%</a:t>
            </a:r>
            <a:endParaRPr lang="es-MX" altLang="es-CO" sz="1100" dirty="0">
              <a:solidFill>
                <a:srgbClr val="D0D663"/>
              </a:solidFill>
              <a:ea typeface="Times New Roman" panose="02020603050405020304" pitchFamily="18" charset="0"/>
            </a:endParaRPr>
          </a:p>
          <a:p>
            <a:pPr lvl="0" algn="ctr" eaLnBrk="0" fontAlgn="base" hangingPunct="0">
              <a:spcBef>
                <a:spcPct val="0"/>
              </a:spcBef>
              <a:spcAft>
                <a:spcPct val="0"/>
              </a:spcAft>
            </a:pPr>
            <a:r>
              <a:rPr lang="es-MX" altLang="es-CO" sz="900" dirty="0">
                <a:solidFill>
                  <a:srgbClr val="D0D663"/>
                </a:solidFill>
                <a:latin typeface="Futura Std Book" panose="020B0502020204020303" pitchFamily="34" charset="0"/>
                <a:ea typeface="Times New Roman" panose="02020603050405020304" pitchFamily="18" charset="0"/>
                <a:cs typeface="Times New Roman" panose="02020603050405020304" pitchFamily="18" charset="0"/>
              </a:rPr>
              <a:t>Valor: $7.137</a:t>
            </a:r>
            <a:endParaRPr lang="es-MX" altLang="es-CO" sz="1600" dirty="0">
              <a:solidFill>
                <a:srgbClr val="D0D663"/>
              </a:solidFill>
              <a:latin typeface="Arial" panose="020B0604020202020204" pitchFamily="34" charset="0"/>
            </a:endParaRPr>
          </a:p>
        </p:txBody>
      </p:sp>
      <p:sp>
        <p:nvSpPr>
          <p:cNvPr id="35" name="Rectángulo 34"/>
          <p:cNvSpPr/>
          <p:nvPr/>
        </p:nvSpPr>
        <p:spPr>
          <a:xfrm>
            <a:off x="477723" y="5499583"/>
            <a:ext cx="1266692" cy="358760"/>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adroTexto 35"/>
          <p:cNvSpPr txBox="1"/>
          <p:nvPr/>
        </p:nvSpPr>
        <p:spPr>
          <a:xfrm>
            <a:off x="548051" y="5504102"/>
            <a:ext cx="998991" cy="369332"/>
          </a:xfrm>
          <a:prstGeom prst="rect">
            <a:avLst/>
          </a:prstGeom>
          <a:noFill/>
        </p:spPr>
        <p:txBody>
          <a:bodyPr wrap="none" rtlCol="0">
            <a:spAutoFit/>
          </a:bodyPr>
          <a:lstStyle/>
          <a:p>
            <a:pPr lvl="0" algn="ctr" eaLnBrk="0" fontAlgn="base" hangingPunct="0">
              <a:spcBef>
                <a:spcPct val="0"/>
              </a:spcBef>
              <a:spcAft>
                <a:spcPct val="0"/>
              </a:spcAft>
            </a:pPr>
            <a:r>
              <a:rPr lang="es-MX" altLang="es-CO" sz="900" b="1" dirty="0">
                <a:solidFill>
                  <a:srgbClr val="4B7FB5"/>
                </a:solidFill>
                <a:latin typeface="Futura Std Book" panose="020B0502020204020303" pitchFamily="34" charset="0"/>
                <a:ea typeface="Times New Roman" panose="02020603050405020304" pitchFamily="18" charset="0"/>
                <a:cs typeface="Times New Roman" panose="02020603050405020304" pitchFamily="18" charset="0"/>
              </a:rPr>
              <a:t>Orinoquia </a:t>
            </a:r>
            <a:r>
              <a:rPr lang="es-MX" altLang="es-CO" sz="900" dirty="0">
                <a:solidFill>
                  <a:srgbClr val="4B7FB5"/>
                </a:solidFill>
                <a:latin typeface="Futura Std Book" panose="020B0502020204020303" pitchFamily="34" charset="0"/>
                <a:ea typeface="Times New Roman" panose="02020603050405020304" pitchFamily="18" charset="0"/>
                <a:cs typeface="Times New Roman" panose="02020603050405020304" pitchFamily="18" charset="0"/>
              </a:rPr>
              <a:t>3%</a:t>
            </a:r>
            <a:endParaRPr lang="es-MX" altLang="es-CO" sz="1100" dirty="0">
              <a:solidFill>
                <a:srgbClr val="4B7FB5"/>
              </a:solidFill>
              <a:ea typeface="Times New Roman" panose="02020603050405020304" pitchFamily="18" charset="0"/>
            </a:endParaRPr>
          </a:p>
          <a:p>
            <a:pPr lvl="0" algn="ctr" eaLnBrk="0" fontAlgn="base" hangingPunct="0">
              <a:spcBef>
                <a:spcPct val="0"/>
              </a:spcBef>
              <a:spcAft>
                <a:spcPct val="0"/>
              </a:spcAft>
            </a:pPr>
            <a:r>
              <a:rPr lang="es-MX" altLang="es-CO" sz="900" dirty="0">
                <a:solidFill>
                  <a:srgbClr val="4B7FB5"/>
                </a:solidFill>
                <a:latin typeface="Futura Std Book" panose="020B0502020204020303" pitchFamily="34" charset="0"/>
                <a:ea typeface="Times New Roman" panose="02020603050405020304" pitchFamily="18" charset="0"/>
                <a:cs typeface="Times New Roman" panose="02020603050405020304" pitchFamily="18" charset="0"/>
              </a:rPr>
              <a:t>Valor: $2.908</a:t>
            </a:r>
            <a:endParaRPr lang="es-MX" altLang="es-CO" sz="1600" dirty="0">
              <a:solidFill>
                <a:srgbClr val="4B7FB5"/>
              </a:solidFill>
              <a:latin typeface="Arial" panose="020B0604020202020204" pitchFamily="34" charset="0"/>
            </a:endParaRPr>
          </a:p>
        </p:txBody>
      </p:sp>
      <p:sp>
        <p:nvSpPr>
          <p:cNvPr id="37" name="Rectángulo 36"/>
          <p:cNvSpPr/>
          <p:nvPr/>
        </p:nvSpPr>
        <p:spPr>
          <a:xfrm>
            <a:off x="1894540" y="5522796"/>
            <a:ext cx="1266692" cy="358760"/>
          </a:xfrm>
          <a:prstGeom prst="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Futura Std Book" panose="020B0502020204020303" pitchFamily="34" charset="0"/>
            </a:endParaRPr>
          </a:p>
        </p:txBody>
      </p:sp>
      <p:sp>
        <p:nvSpPr>
          <p:cNvPr id="38" name="CuadroTexto 37"/>
          <p:cNvSpPr txBox="1"/>
          <p:nvPr/>
        </p:nvSpPr>
        <p:spPr>
          <a:xfrm>
            <a:off x="2020032" y="5497748"/>
            <a:ext cx="1051891" cy="369332"/>
          </a:xfrm>
          <a:prstGeom prst="rect">
            <a:avLst/>
          </a:prstGeom>
          <a:noFill/>
        </p:spPr>
        <p:txBody>
          <a:bodyPr wrap="none" rtlCol="0">
            <a:spAutoFit/>
          </a:bodyPr>
          <a:lstStyle/>
          <a:p>
            <a:pPr lvl="0" algn="ctr" eaLnBrk="0" fontAlgn="base" hangingPunct="0">
              <a:spcBef>
                <a:spcPct val="0"/>
              </a:spcBef>
              <a:spcAft>
                <a:spcPct val="0"/>
              </a:spcAft>
            </a:pPr>
            <a:r>
              <a:rPr lang="es-MX" altLang="es-CO" sz="900" b="1" dirty="0">
                <a:solidFill>
                  <a:schemeClr val="accent2">
                    <a:lumMod val="75000"/>
                  </a:schemeClr>
                </a:solidFill>
                <a:latin typeface="Futura Std Book" panose="020B0502020204020303" pitchFamily="34" charset="0"/>
                <a:ea typeface="Times New Roman" panose="02020603050405020304" pitchFamily="18" charset="0"/>
                <a:cs typeface="Times New Roman" panose="02020603050405020304" pitchFamily="18" charset="0"/>
              </a:rPr>
              <a:t>*Nacional </a:t>
            </a:r>
            <a:r>
              <a:rPr lang="es-MX" altLang="es-CO" sz="900" dirty="0">
                <a:solidFill>
                  <a:schemeClr val="accent2">
                    <a:lumMod val="75000"/>
                  </a:schemeClr>
                </a:solidFill>
                <a:latin typeface="Futura Std Book" panose="020B0502020204020303" pitchFamily="34" charset="0"/>
                <a:ea typeface="Times New Roman" panose="02020603050405020304" pitchFamily="18" charset="0"/>
                <a:cs typeface="Times New Roman" panose="02020603050405020304" pitchFamily="18" charset="0"/>
              </a:rPr>
              <a:t>59%</a:t>
            </a:r>
            <a:endParaRPr lang="es-MX" altLang="es-CO" sz="1100" dirty="0">
              <a:solidFill>
                <a:schemeClr val="accent2">
                  <a:lumMod val="75000"/>
                </a:schemeClr>
              </a:solidFill>
              <a:ea typeface="Times New Roman" panose="02020603050405020304" pitchFamily="18" charset="0"/>
            </a:endParaRPr>
          </a:p>
          <a:p>
            <a:pPr lvl="0" algn="ctr" eaLnBrk="0" fontAlgn="base" hangingPunct="0">
              <a:spcBef>
                <a:spcPct val="0"/>
              </a:spcBef>
              <a:spcAft>
                <a:spcPct val="0"/>
              </a:spcAft>
            </a:pPr>
            <a:r>
              <a:rPr lang="es-MX" altLang="es-CO" sz="900" dirty="0">
                <a:solidFill>
                  <a:schemeClr val="accent2">
                    <a:lumMod val="75000"/>
                  </a:schemeClr>
                </a:solidFill>
                <a:latin typeface="Futura Std Book" panose="020B0502020204020303" pitchFamily="34" charset="0"/>
                <a:ea typeface="Times New Roman" panose="02020603050405020304" pitchFamily="18" charset="0"/>
                <a:cs typeface="Times New Roman" panose="02020603050405020304" pitchFamily="18" charset="0"/>
              </a:rPr>
              <a:t>Valor: $54.410</a:t>
            </a:r>
            <a:endParaRPr lang="es-MX" altLang="es-CO" sz="1600" dirty="0">
              <a:solidFill>
                <a:schemeClr val="accent2">
                  <a:lumMod val="75000"/>
                </a:schemeClr>
              </a:solidFill>
              <a:latin typeface="Arial" panose="020B0604020202020204" pitchFamily="34" charset="0"/>
            </a:endParaRPr>
          </a:p>
        </p:txBody>
      </p:sp>
      <p:sp>
        <p:nvSpPr>
          <p:cNvPr id="39" name="Rectángulo 38"/>
          <p:cNvSpPr/>
          <p:nvPr/>
        </p:nvSpPr>
        <p:spPr>
          <a:xfrm>
            <a:off x="3324827" y="5522796"/>
            <a:ext cx="1266692" cy="35876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adroTexto 39"/>
          <p:cNvSpPr txBox="1"/>
          <p:nvPr/>
        </p:nvSpPr>
        <p:spPr>
          <a:xfrm>
            <a:off x="3476426" y="5537479"/>
            <a:ext cx="981359" cy="369332"/>
          </a:xfrm>
          <a:prstGeom prst="rect">
            <a:avLst/>
          </a:prstGeom>
          <a:noFill/>
        </p:spPr>
        <p:txBody>
          <a:bodyPr wrap="none" rtlCol="0">
            <a:spAutoFit/>
          </a:bodyPr>
          <a:lstStyle/>
          <a:p>
            <a:pPr lvl="0" eaLnBrk="0" fontAlgn="base" hangingPunct="0">
              <a:spcBef>
                <a:spcPct val="0"/>
              </a:spcBef>
              <a:spcAft>
                <a:spcPct val="0"/>
              </a:spcAft>
            </a:pPr>
            <a:r>
              <a:rPr lang="es-MX" altLang="es-CO" sz="900" b="1" dirty="0">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Total</a:t>
            </a:r>
            <a:endParaRPr lang="es-MX" altLang="es-CO" sz="1100" dirty="0">
              <a:ea typeface="Times New Roman" panose="02020603050405020304" pitchFamily="18" charset="0"/>
            </a:endParaRPr>
          </a:p>
          <a:p>
            <a:pPr lvl="0" eaLnBrk="0" fontAlgn="base" hangingPunct="0">
              <a:spcBef>
                <a:spcPct val="0"/>
              </a:spcBef>
              <a:spcAft>
                <a:spcPct val="0"/>
              </a:spcAft>
            </a:pPr>
            <a:r>
              <a:rPr lang="es-MX" altLang="es-CO" sz="900" dirty="0">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Valor: $92.738</a:t>
            </a:r>
            <a:endParaRPr lang="es-MX" altLang="es-CO" sz="1600" dirty="0">
              <a:latin typeface="Arial" panose="020B0604020202020204" pitchFamily="34" charset="0"/>
            </a:endParaRPr>
          </a:p>
        </p:txBody>
      </p:sp>
      <p:sp>
        <p:nvSpPr>
          <p:cNvPr id="43" name="Rectángulo 42"/>
          <p:cNvSpPr/>
          <p:nvPr/>
        </p:nvSpPr>
        <p:spPr>
          <a:xfrm>
            <a:off x="110652" y="6039566"/>
            <a:ext cx="3429000" cy="307777"/>
          </a:xfrm>
          <a:prstGeom prst="rect">
            <a:avLst/>
          </a:prstGeom>
        </p:spPr>
        <p:txBody>
          <a:bodyPr>
            <a:spAutoFit/>
          </a:bodyPr>
          <a:lstStyle/>
          <a:p>
            <a:r>
              <a:rPr lang="en-US" sz="1400" dirty="0" smtClean="0">
                <a:solidFill>
                  <a:schemeClr val="bg1"/>
                </a:solidFill>
                <a:latin typeface="Futura Md BT" panose="020B0802020204020204" pitchFamily="34" charset="0"/>
              </a:rPr>
              <a:t>RECAUDO CONTRIBUCIÓN FISCAL</a:t>
            </a:r>
            <a:endParaRPr lang="en-US" sz="1400" dirty="0">
              <a:solidFill>
                <a:schemeClr val="bg1"/>
              </a:solidFill>
            </a:endParaRPr>
          </a:p>
        </p:txBody>
      </p:sp>
      <p:sp>
        <p:nvSpPr>
          <p:cNvPr id="106" name="Rectángulo 105"/>
          <p:cNvSpPr/>
          <p:nvPr/>
        </p:nvSpPr>
        <p:spPr>
          <a:xfrm>
            <a:off x="5351302" y="8033387"/>
            <a:ext cx="981239" cy="361003"/>
          </a:xfrm>
          <a:prstGeom prst="rect">
            <a:avLst/>
          </a:prstGeom>
          <a:solidFill>
            <a:srgbClr val="A21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uadroTexto 107"/>
          <p:cNvSpPr txBox="1"/>
          <p:nvPr/>
        </p:nvSpPr>
        <p:spPr>
          <a:xfrm>
            <a:off x="5351302" y="8048226"/>
            <a:ext cx="982803" cy="415498"/>
          </a:xfrm>
          <a:prstGeom prst="rect">
            <a:avLst/>
          </a:prstGeom>
          <a:noFill/>
        </p:spPr>
        <p:txBody>
          <a:bodyPr wrap="square" rtlCol="0">
            <a:spAutoFit/>
          </a:bodyPr>
          <a:lstStyle/>
          <a:p>
            <a:pPr algn="ctr"/>
            <a:r>
              <a:rPr lang="pt-BR" sz="700" dirty="0" err="1">
                <a:solidFill>
                  <a:schemeClr val="bg1"/>
                </a:solidFill>
                <a:latin typeface="Futura Std Book" panose="020B0502020204020303" pitchFamily="34" charset="0"/>
              </a:rPr>
              <a:t>Recaudo</a:t>
            </a:r>
            <a:r>
              <a:rPr lang="pt-BR" sz="700" dirty="0">
                <a:solidFill>
                  <a:schemeClr val="bg1"/>
                </a:solidFill>
                <a:latin typeface="Futura Std Book" panose="020B0502020204020303" pitchFamily="34" charset="0"/>
              </a:rPr>
              <a:t> CP </a:t>
            </a:r>
            <a:r>
              <a:rPr lang="pt-BR" sz="700" dirty="0" err="1">
                <a:solidFill>
                  <a:schemeClr val="bg1"/>
                </a:solidFill>
                <a:latin typeface="Futura Std Book" panose="020B0502020204020303" pitchFamily="34" charset="0"/>
              </a:rPr>
              <a:t>otros</a:t>
            </a:r>
            <a:endParaRPr lang="pt-BR" sz="700" dirty="0">
              <a:solidFill>
                <a:schemeClr val="bg1"/>
              </a:solidFill>
              <a:latin typeface="Futura Std Book" panose="020B0502020204020303" pitchFamily="34" charset="0"/>
            </a:endParaRPr>
          </a:p>
          <a:p>
            <a:pPr algn="ctr"/>
            <a:r>
              <a:rPr lang="pt-BR" sz="700" dirty="0">
                <a:solidFill>
                  <a:schemeClr val="bg1"/>
                </a:solidFill>
                <a:latin typeface="Futura Std Book" panose="020B0502020204020303" pitchFamily="34" charset="0"/>
              </a:rPr>
              <a:t>departamentos</a:t>
            </a:r>
          </a:p>
          <a:p>
            <a:pPr algn="ctr"/>
            <a:r>
              <a:rPr lang="pt-BR" sz="700" dirty="0">
                <a:solidFill>
                  <a:schemeClr val="bg1"/>
                </a:solidFill>
                <a:latin typeface="Futura Std Book" panose="020B0502020204020303" pitchFamily="34" charset="0"/>
              </a:rPr>
              <a:t>99%</a:t>
            </a:r>
            <a:endParaRPr lang="en-US" sz="700" dirty="0">
              <a:solidFill>
                <a:schemeClr val="bg1"/>
              </a:solidFill>
              <a:latin typeface="Futura Std Book" panose="020B0502020204020303" pitchFamily="34" charset="0"/>
            </a:endParaRPr>
          </a:p>
        </p:txBody>
      </p:sp>
      <p:sp>
        <p:nvSpPr>
          <p:cNvPr id="112" name="Rectángulo 111"/>
          <p:cNvSpPr/>
          <p:nvPr/>
        </p:nvSpPr>
        <p:spPr>
          <a:xfrm>
            <a:off x="5238264" y="6313122"/>
            <a:ext cx="940267" cy="3610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uadroTexto 108"/>
          <p:cNvSpPr txBox="1"/>
          <p:nvPr/>
        </p:nvSpPr>
        <p:spPr>
          <a:xfrm>
            <a:off x="5379621" y="6348591"/>
            <a:ext cx="657552" cy="307777"/>
          </a:xfrm>
          <a:prstGeom prst="rect">
            <a:avLst/>
          </a:prstGeom>
          <a:noFill/>
        </p:spPr>
        <p:txBody>
          <a:bodyPr wrap="none" rtlCol="0">
            <a:spAutoFit/>
          </a:bodyPr>
          <a:lstStyle/>
          <a:p>
            <a:pPr algn="ctr"/>
            <a:r>
              <a:rPr lang="pt-BR" sz="700" dirty="0" err="1">
                <a:solidFill>
                  <a:schemeClr val="bg1"/>
                </a:solidFill>
                <a:latin typeface="Futura Std Book" panose="020B0502020204020303" pitchFamily="34" charset="0"/>
              </a:rPr>
              <a:t>Recaudo</a:t>
            </a:r>
            <a:r>
              <a:rPr lang="pt-BR" sz="700" dirty="0">
                <a:solidFill>
                  <a:schemeClr val="bg1"/>
                </a:solidFill>
                <a:latin typeface="Futura Std Book" panose="020B0502020204020303" pitchFamily="34" charset="0"/>
              </a:rPr>
              <a:t> CP</a:t>
            </a:r>
          </a:p>
          <a:p>
            <a:pPr algn="ctr"/>
            <a:r>
              <a:rPr lang="pt-BR" sz="700" dirty="0">
                <a:solidFill>
                  <a:schemeClr val="bg1"/>
                </a:solidFill>
                <a:latin typeface="Futura Std Book" panose="020B0502020204020303" pitchFamily="34" charset="0"/>
              </a:rPr>
              <a:t>Meta 1%</a:t>
            </a:r>
            <a:endParaRPr lang="en-US" sz="700" dirty="0">
              <a:solidFill>
                <a:schemeClr val="bg1"/>
              </a:solidFill>
              <a:latin typeface="Futura Std Book" panose="020B0502020204020303" pitchFamily="34" charset="0"/>
            </a:endParaRPr>
          </a:p>
        </p:txBody>
      </p:sp>
      <p:sp>
        <p:nvSpPr>
          <p:cNvPr id="113" name="CuadroTexto 112"/>
          <p:cNvSpPr txBox="1"/>
          <p:nvPr/>
        </p:nvSpPr>
        <p:spPr>
          <a:xfrm>
            <a:off x="5351302" y="8769252"/>
            <a:ext cx="1031051" cy="338554"/>
          </a:xfrm>
          <a:prstGeom prst="rect">
            <a:avLst/>
          </a:prstGeom>
          <a:noFill/>
        </p:spPr>
        <p:txBody>
          <a:bodyPr wrap="none" rtlCol="0">
            <a:spAutoFit/>
          </a:bodyPr>
          <a:lstStyle/>
          <a:p>
            <a:pPr algn="ctr"/>
            <a:r>
              <a:rPr lang="pt-BR" sz="800" dirty="0">
                <a:solidFill>
                  <a:srgbClr val="660066"/>
                </a:solidFill>
                <a:latin typeface="Futura Std Book" panose="020B0502020204020303" pitchFamily="34" charset="0"/>
              </a:rPr>
              <a:t>Total </a:t>
            </a:r>
            <a:r>
              <a:rPr lang="pt-BR" sz="800" dirty="0" err="1">
                <a:solidFill>
                  <a:srgbClr val="660066"/>
                </a:solidFill>
                <a:latin typeface="Futura Std Book" panose="020B0502020204020303" pitchFamily="34" charset="0"/>
              </a:rPr>
              <a:t>Recaudo</a:t>
            </a:r>
            <a:r>
              <a:rPr lang="pt-BR" sz="800" dirty="0">
                <a:solidFill>
                  <a:srgbClr val="660066"/>
                </a:solidFill>
                <a:latin typeface="Futura Std Book" panose="020B0502020204020303" pitchFamily="34" charset="0"/>
              </a:rPr>
              <a:t> CP</a:t>
            </a:r>
          </a:p>
          <a:p>
            <a:pPr algn="ctr"/>
            <a:r>
              <a:rPr lang="pt-BR" sz="800" dirty="0">
                <a:solidFill>
                  <a:srgbClr val="660066"/>
                </a:solidFill>
                <a:latin typeface="Futura Std Book" panose="020B0502020204020303" pitchFamily="34" charset="0"/>
              </a:rPr>
              <a:t>$55.815.365.766</a:t>
            </a:r>
            <a:endParaRPr lang="en-US" sz="800" dirty="0">
              <a:solidFill>
                <a:srgbClr val="660066"/>
              </a:solidFill>
              <a:latin typeface="Futura Std Book" panose="020B0502020204020303" pitchFamily="34" charset="0"/>
            </a:endParaRPr>
          </a:p>
        </p:txBody>
      </p:sp>
      <p:pic>
        <p:nvPicPr>
          <p:cNvPr id="8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531" b="54993"/>
          <a:stretch/>
        </p:blipFill>
        <p:spPr bwMode="auto">
          <a:xfrm>
            <a:off x="-19271" y="-11032"/>
            <a:ext cx="6901320" cy="67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ángulo 82"/>
          <p:cNvSpPr/>
          <p:nvPr/>
        </p:nvSpPr>
        <p:spPr>
          <a:xfrm>
            <a:off x="289950" y="207638"/>
            <a:ext cx="2679999" cy="430887"/>
          </a:xfrm>
          <a:prstGeom prst="rect">
            <a:avLst/>
          </a:prstGeom>
        </p:spPr>
        <p:txBody>
          <a:bodyPr wrap="square">
            <a:spAutoFit/>
          </a:bodyPr>
          <a:lstStyle/>
          <a:p>
            <a:r>
              <a:rPr lang="es-ES_tradnl" sz="2200" b="1" dirty="0" smtClean="0">
                <a:solidFill>
                  <a:schemeClr val="bg1"/>
                </a:solidFill>
                <a:latin typeface="Futura Std Book" panose="020B0502020204020303" pitchFamily="34" charset="0"/>
              </a:rPr>
              <a:t>META</a:t>
            </a:r>
            <a:endParaRPr lang="es-CO" sz="2200" dirty="0">
              <a:solidFill>
                <a:schemeClr val="bg1"/>
              </a:solidFill>
            </a:endParaRPr>
          </a:p>
        </p:txBody>
      </p:sp>
      <p:pic>
        <p:nvPicPr>
          <p:cNvPr id="8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6507" y="29537"/>
            <a:ext cx="1771069" cy="37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ectángulo 86"/>
          <p:cNvSpPr/>
          <p:nvPr/>
        </p:nvSpPr>
        <p:spPr>
          <a:xfrm>
            <a:off x="6086505" y="443909"/>
            <a:ext cx="769763" cy="246221"/>
          </a:xfrm>
          <a:prstGeom prst="rect">
            <a:avLst/>
          </a:prstGeom>
        </p:spPr>
        <p:txBody>
          <a:bodyPr wrap="none">
            <a:spAutoFit/>
          </a:bodyPr>
          <a:lstStyle/>
          <a:p>
            <a:r>
              <a:rPr lang="es-ES_tradnl" sz="1000" b="1" dirty="0" smtClean="0">
                <a:solidFill>
                  <a:schemeClr val="bg1"/>
                </a:solidFill>
                <a:latin typeface="Futura Std Book" panose="020B0502020204020303" pitchFamily="34" charset="0"/>
              </a:rPr>
              <a:t>21sep18</a:t>
            </a:r>
            <a:endParaRPr lang="es-CO" sz="1000" dirty="0">
              <a:solidFill>
                <a:schemeClr val="bg1"/>
              </a:solidFill>
            </a:endParaRPr>
          </a:p>
        </p:txBody>
      </p:sp>
      <p:pic>
        <p:nvPicPr>
          <p:cNvPr id="8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531" b="54993"/>
          <a:stretch/>
        </p:blipFill>
        <p:spPr bwMode="auto">
          <a:xfrm>
            <a:off x="-19272" y="5985722"/>
            <a:ext cx="6875539" cy="291218"/>
          </a:xfrm>
          <a:prstGeom prst="rect">
            <a:avLst/>
          </a:prstGeom>
          <a:solidFill>
            <a:srgbClr val="660066"/>
          </a:solidFill>
          <a:ln>
            <a:noFill/>
          </a:ln>
          <a:extLst/>
        </p:spPr>
      </p:pic>
      <p:sp>
        <p:nvSpPr>
          <p:cNvPr id="93" name="CuadroTexto 92"/>
          <p:cNvSpPr txBox="1"/>
          <p:nvPr/>
        </p:nvSpPr>
        <p:spPr>
          <a:xfrm>
            <a:off x="50439" y="5947048"/>
            <a:ext cx="3847528" cy="400110"/>
          </a:xfrm>
          <a:prstGeom prst="rect">
            <a:avLst/>
          </a:prstGeom>
          <a:noFill/>
        </p:spPr>
        <p:txBody>
          <a:bodyPr wrap="none" rtlCol="0">
            <a:spAutoFit/>
          </a:bodyPr>
          <a:lstStyle/>
          <a:p>
            <a:r>
              <a:rPr lang="es-CO" sz="2000" dirty="0" smtClean="0">
                <a:solidFill>
                  <a:schemeClr val="bg1"/>
                </a:solidFill>
                <a:latin typeface="Futura Std Book" panose="020B0502020204020303" pitchFamily="34" charset="0"/>
              </a:rPr>
              <a:t>Recaudo </a:t>
            </a:r>
            <a:r>
              <a:rPr lang="es-CO" sz="2000" dirty="0">
                <a:solidFill>
                  <a:schemeClr val="bg1"/>
                </a:solidFill>
                <a:latin typeface="Futura Std Book" panose="020B0502020204020303" pitchFamily="34" charset="0"/>
              </a:rPr>
              <a:t>C</a:t>
            </a:r>
            <a:r>
              <a:rPr lang="es-CO" sz="2000" dirty="0" smtClean="0">
                <a:solidFill>
                  <a:schemeClr val="bg1"/>
                </a:solidFill>
                <a:latin typeface="Futura Std Book" panose="020B0502020204020303" pitchFamily="34" charset="0"/>
              </a:rPr>
              <a:t>ontribución Parafiscal</a:t>
            </a:r>
            <a:endParaRPr lang="es-CO" sz="2000" dirty="0">
              <a:solidFill>
                <a:schemeClr val="bg1"/>
              </a:solidFill>
              <a:latin typeface="Futura Std Book" panose="020B0502020204020303" pitchFamily="34" charset="0"/>
            </a:endParaRPr>
          </a:p>
        </p:txBody>
      </p:sp>
      <p:sp>
        <p:nvSpPr>
          <p:cNvPr id="116" name="CuadroTexto 115"/>
          <p:cNvSpPr txBox="1"/>
          <p:nvPr/>
        </p:nvSpPr>
        <p:spPr>
          <a:xfrm>
            <a:off x="3423083" y="5042065"/>
            <a:ext cx="981359" cy="369332"/>
          </a:xfrm>
          <a:prstGeom prst="rect">
            <a:avLst/>
          </a:prstGeom>
          <a:noFill/>
        </p:spPr>
        <p:txBody>
          <a:bodyPr wrap="none" rtlCol="0">
            <a:spAutoFit/>
          </a:bodyPr>
          <a:lstStyle/>
          <a:p>
            <a:pPr lvl="0" algn="ctr" eaLnBrk="0" fontAlgn="base" hangingPunct="0">
              <a:spcBef>
                <a:spcPct val="0"/>
              </a:spcBef>
              <a:spcAft>
                <a:spcPct val="0"/>
              </a:spcAft>
            </a:pPr>
            <a:r>
              <a:rPr lang="es-MX" altLang="es-CO" sz="900" b="1" dirty="0">
                <a:solidFill>
                  <a:srgbClr val="C00000"/>
                </a:solidFill>
                <a:latin typeface="Futura Std Book" panose="020B0502020204020303" pitchFamily="34" charset="0"/>
                <a:ea typeface="Times New Roman" panose="02020603050405020304" pitchFamily="18" charset="0"/>
                <a:cs typeface="Times New Roman" panose="02020603050405020304" pitchFamily="18" charset="0"/>
              </a:rPr>
              <a:t>Andina </a:t>
            </a:r>
            <a:r>
              <a:rPr lang="es-MX" altLang="es-CO" sz="900" dirty="0">
                <a:solidFill>
                  <a:srgbClr val="C00000"/>
                </a:solidFill>
                <a:latin typeface="Futura Std Book" panose="020B0502020204020303" pitchFamily="34" charset="0"/>
                <a:ea typeface="Times New Roman" panose="02020603050405020304" pitchFamily="18" charset="0"/>
                <a:cs typeface="Times New Roman" panose="02020603050405020304" pitchFamily="18" charset="0"/>
              </a:rPr>
              <a:t>16%</a:t>
            </a:r>
            <a:endParaRPr lang="es-MX" altLang="es-CO" sz="1100" dirty="0">
              <a:solidFill>
                <a:srgbClr val="C00000"/>
              </a:solidFill>
              <a:ea typeface="Times New Roman" panose="02020603050405020304" pitchFamily="18" charset="0"/>
            </a:endParaRPr>
          </a:p>
          <a:p>
            <a:pPr lvl="0" algn="ctr" eaLnBrk="0" fontAlgn="base" hangingPunct="0">
              <a:spcBef>
                <a:spcPct val="0"/>
              </a:spcBef>
              <a:spcAft>
                <a:spcPct val="0"/>
              </a:spcAft>
            </a:pPr>
            <a:r>
              <a:rPr lang="es-MX" altLang="es-CO" sz="900" dirty="0">
                <a:solidFill>
                  <a:srgbClr val="C0000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900" dirty="0" smtClean="0">
                <a:solidFill>
                  <a:srgbClr val="C00000"/>
                </a:solidFill>
                <a:latin typeface="Futura Std Book" panose="020B0502020204020303" pitchFamily="34" charset="0"/>
                <a:ea typeface="Times New Roman" panose="02020603050405020304" pitchFamily="18" charset="0"/>
                <a:cs typeface="Times New Roman" panose="02020603050405020304" pitchFamily="18" charset="0"/>
              </a:rPr>
              <a:t>15.122</a:t>
            </a:r>
            <a:endParaRPr lang="es-MX" altLang="es-CO" sz="1600" dirty="0">
              <a:solidFill>
                <a:srgbClr val="C00000"/>
              </a:solidFill>
              <a:latin typeface="Arial" panose="020B0604020202020204" pitchFamily="34" charset="0"/>
            </a:endParaRPr>
          </a:p>
        </p:txBody>
      </p:sp>
      <p:graphicFrame>
        <p:nvGraphicFramePr>
          <p:cNvPr id="117" name="Tabla 116"/>
          <p:cNvGraphicFramePr>
            <a:graphicFrameLocks noGrp="1"/>
          </p:cNvGraphicFramePr>
          <p:nvPr>
            <p:extLst>
              <p:ext uri="{D42A27DB-BD31-4B8C-83A1-F6EECF244321}">
                <p14:modId xmlns:p14="http://schemas.microsoft.com/office/powerpoint/2010/main" val="3526339101"/>
              </p:ext>
            </p:extLst>
          </p:nvPr>
        </p:nvGraphicFramePr>
        <p:xfrm>
          <a:off x="128253" y="6377079"/>
          <a:ext cx="3629997" cy="651767"/>
        </p:xfrm>
        <a:graphic>
          <a:graphicData uri="http://schemas.openxmlformats.org/drawingml/2006/table">
            <a:tbl>
              <a:tblPr/>
              <a:tblGrid>
                <a:gridCol w="939921"/>
                <a:gridCol w="954371"/>
                <a:gridCol w="954371"/>
                <a:gridCol w="781334"/>
              </a:tblGrid>
              <a:tr h="337156">
                <a:tc>
                  <a:txBody>
                    <a:bodyPr/>
                    <a:lstStyle/>
                    <a:p>
                      <a:pPr algn="l" rtl="0" fontAlgn="ctr"/>
                      <a:r>
                        <a:rPr lang="es-CO" sz="900" b="1" i="0" u="none" strike="noStrike" dirty="0">
                          <a:solidFill>
                            <a:srgbClr val="FFFFFF"/>
                          </a:solidFill>
                          <a:effectLst/>
                          <a:latin typeface="Futura Std Book" panose="020B0502020204020303" pitchFamily="34" charset="0"/>
                        </a:rPr>
                        <a:t>Departamento / Municipio</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900" b="1" i="0" u="none" strike="noStrike" dirty="0">
                          <a:solidFill>
                            <a:srgbClr val="FFFFFF"/>
                          </a:solidFill>
                          <a:effectLst/>
                          <a:latin typeface="Futura Std Book" panose="020B0502020204020303" pitchFamily="34" charset="0"/>
                        </a:rPr>
                        <a:t>2017</a:t>
                      </a:r>
                      <a:br>
                        <a:rPr lang="es-CO" sz="900" b="1" i="0" u="none" strike="noStrike" dirty="0">
                          <a:solidFill>
                            <a:srgbClr val="FFFFFF"/>
                          </a:solidFill>
                          <a:effectLst/>
                          <a:latin typeface="Futura Std Book" panose="020B0502020204020303" pitchFamily="34" charset="0"/>
                        </a:rPr>
                      </a:br>
                      <a:r>
                        <a:rPr lang="es-CO" sz="900" b="1" i="0" u="none" strike="noStrike" dirty="0">
                          <a:solidFill>
                            <a:srgbClr val="FFFFFF"/>
                          </a:solidFill>
                          <a:effectLst/>
                          <a:latin typeface="Futura Std Book" panose="020B0502020204020303" pitchFamily="34" charset="0"/>
                        </a:rPr>
                        <a:t>enero- agosto</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900" b="1" i="0" u="none" strike="noStrike" dirty="0">
                          <a:solidFill>
                            <a:srgbClr val="FFFFFF"/>
                          </a:solidFill>
                          <a:effectLst/>
                          <a:latin typeface="Futura Std Book" panose="020B0502020204020303" pitchFamily="34" charset="0"/>
                        </a:rPr>
                        <a:t>2018</a:t>
                      </a:r>
                      <a:br>
                        <a:rPr lang="es-CO" sz="900" b="1" i="0" u="none" strike="noStrike" dirty="0">
                          <a:solidFill>
                            <a:srgbClr val="FFFFFF"/>
                          </a:solidFill>
                          <a:effectLst/>
                          <a:latin typeface="Futura Std Book" panose="020B0502020204020303" pitchFamily="34" charset="0"/>
                        </a:rPr>
                      </a:br>
                      <a:r>
                        <a:rPr lang="es-CO" sz="900" b="1" i="0" u="none" strike="noStrike" dirty="0">
                          <a:solidFill>
                            <a:srgbClr val="FFFFFF"/>
                          </a:solidFill>
                          <a:effectLst/>
                          <a:latin typeface="Futura Std Book" panose="020B0502020204020303" pitchFamily="34" charset="0"/>
                        </a:rPr>
                        <a:t>enero- agosto</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900" b="1" i="0" u="none" strike="noStrike">
                          <a:solidFill>
                            <a:srgbClr val="FFFFFF"/>
                          </a:solidFill>
                          <a:effectLst/>
                          <a:latin typeface="Futura Std Book" panose="020B0502020204020303" pitchFamily="34" charset="0"/>
                        </a:rPr>
                        <a:t>Variación %</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r>
              <a:tr h="168578">
                <a:tc>
                  <a:txBody>
                    <a:bodyPr/>
                    <a:lstStyle/>
                    <a:p>
                      <a:pPr algn="l" rtl="0" fontAlgn="ctr"/>
                      <a:r>
                        <a:rPr lang="es-CO" sz="900" b="1" i="0" u="none" strike="noStrike">
                          <a:solidFill>
                            <a:srgbClr val="000000"/>
                          </a:solidFill>
                          <a:effectLst/>
                          <a:latin typeface="Futura Std Book" panose="020B0502020204020303" pitchFamily="34" charset="0"/>
                        </a:rPr>
                        <a:t>Meta</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EF0"/>
                    </a:solidFill>
                  </a:tcPr>
                </a:tc>
                <a:tc>
                  <a:txBody>
                    <a:bodyPr/>
                    <a:lstStyle/>
                    <a:p>
                      <a:pPr algn="r" rtl="0" fontAlgn="ctr"/>
                      <a:r>
                        <a:rPr lang="es-CO" sz="900" b="1" i="0" u="none" strike="noStrike" dirty="0">
                          <a:solidFill>
                            <a:srgbClr val="000000"/>
                          </a:solidFill>
                          <a:effectLst/>
                          <a:latin typeface="Futura Std Book" panose="020B0502020204020303" pitchFamily="34" charset="0"/>
                        </a:rPr>
                        <a:t>$ 224.608.800</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EF0"/>
                    </a:solidFill>
                  </a:tcPr>
                </a:tc>
                <a:tc>
                  <a:txBody>
                    <a:bodyPr/>
                    <a:lstStyle/>
                    <a:p>
                      <a:pPr algn="r" rtl="0" fontAlgn="ctr"/>
                      <a:r>
                        <a:rPr lang="es-CO" sz="900" b="1" i="0" u="none" strike="noStrike">
                          <a:solidFill>
                            <a:srgbClr val="000000"/>
                          </a:solidFill>
                          <a:effectLst/>
                          <a:latin typeface="Futura Std Book" panose="020B0502020204020303" pitchFamily="34" charset="0"/>
                        </a:rPr>
                        <a:t>$ 280.978.045</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EF0"/>
                    </a:solidFill>
                  </a:tcPr>
                </a:tc>
                <a:tc>
                  <a:txBody>
                    <a:bodyPr/>
                    <a:lstStyle/>
                    <a:p>
                      <a:pPr algn="ctr" rtl="0" fontAlgn="ctr"/>
                      <a:r>
                        <a:rPr lang="es-CO" sz="900" b="1" i="0" u="none" strike="noStrike">
                          <a:solidFill>
                            <a:srgbClr val="000000"/>
                          </a:solidFill>
                          <a:effectLst/>
                          <a:latin typeface="Futura Std Book" panose="020B0502020204020303" pitchFamily="34" charset="0"/>
                        </a:rPr>
                        <a:t>25%</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EF0"/>
                    </a:solidFill>
                  </a:tcPr>
                </a:tc>
              </a:tr>
              <a:tr h="137050">
                <a:tc>
                  <a:txBody>
                    <a:bodyPr/>
                    <a:lstStyle/>
                    <a:p>
                      <a:pPr algn="l" fontAlgn="ctr"/>
                      <a:r>
                        <a:rPr lang="es-CO" sz="900" b="0" i="0" u="none" strike="noStrike">
                          <a:solidFill>
                            <a:srgbClr val="000000"/>
                          </a:solidFill>
                          <a:effectLst/>
                          <a:latin typeface="Futura Std Book" panose="020B0502020204020303" pitchFamily="34" charset="0"/>
                        </a:rPr>
                        <a:t>Villavicencio</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Futura Std Book" panose="020B0502020204020303" pitchFamily="34" charset="0"/>
                        </a:rPr>
                        <a:t>$ 178.424.225</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900" b="0" i="0" u="none" strike="noStrike">
                          <a:solidFill>
                            <a:srgbClr val="000000"/>
                          </a:solidFill>
                          <a:effectLst/>
                          <a:latin typeface="Futura Std Book" panose="020B0502020204020303" pitchFamily="34" charset="0"/>
                        </a:rPr>
                        <a:t>$ 214.438.945</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Futura Std Book" panose="020B0502020204020303" pitchFamily="34" charset="0"/>
                        </a:rPr>
                        <a:t>20%</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18" name="Gráfico 117"/>
          <p:cNvGraphicFramePr>
            <a:graphicFrameLocks/>
          </p:cNvGraphicFramePr>
          <p:nvPr>
            <p:extLst>
              <p:ext uri="{D42A27DB-BD31-4B8C-83A1-F6EECF244321}">
                <p14:modId xmlns:p14="http://schemas.microsoft.com/office/powerpoint/2010/main" val="840791538"/>
              </p:ext>
            </p:extLst>
          </p:nvPr>
        </p:nvGraphicFramePr>
        <p:xfrm>
          <a:off x="-45052" y="7245721"/>
          <a:ext cx="4860801" cy="18898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9" name="Gráfico 118"/>
          <p:cNvGraphicFramePr>
            <a:graphicFrameLocks/>
          </p:cNvGraphicFramePr>
          <p:nvPr>
            <p:extLst>
              <p:ext uri="{D42A27DB-BD31-4B8C-83A1-F6EECF244321}">
                <p14:modId xmlns:p14="http://schemas.microsoft.com/office/powerpoint/2010/main" val="2483298484"/>
              </p:ext>
            </p:extLst>
          </p:nvPr>
        </p:nvGraphicFramePr>
        <p:xfrm>
          <a:off x="3264302" y="6525894"/>
          <a:ext cx="3448665" cy="1754161"/>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Conector recto de flecha 4"/>
          <p:cNvCxnSpPr/>
          <p:nvPr/>
        </p:nvCxnSpPr>
        <p:spPr>
          <a:xfrm flipH="1" flipV="1">
            <a:off x="5371788" y="7823791"/>
            <a:ext cx="224728" cy="208343"/>
          </a:xfrm>
          <a:prstGeom prst="straightConnector1">
            <a:avLst/>
          </a:prstGeom>
          <a:ln>
            <a:solidFill>
              <a:srgbClr val="A2198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flipH="1">
            <a:off x="4975310" y="6622781"/>
            <a:ext cx="312012" cy="163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50" name="Gráfico 49"/>
          <p:cNvGraphicFramePr>
            <a:graphicFrameLocks/>
          </p:cNvGraphicFramePr>
          <p:nvPr>
            <p:extLst>
              <p:ext uri="{D42A27DB-BD31-4B8C-83A1-F6EECF244321}">
                <p14:modId xmlns:p14="http://schemas.microsoft.com/office/powerpoint/2010/main" val="3029919424"/>
              </p:ext>
            </p:extLst>
          </p:nvPr>
        </p:nvGraphicFramePr>
        <p:xfrm>
          <a:off x="2566699" y="1921789"/>
          <a:ext cx="4616162" cy="21934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8515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41169" y="549835"/>
            <a:ext cx="3429000" cy="307777"/>
          </a:xfrm>
          <a:prstGeom prst="rect">
            <a:avLst/>
          </a:prstGeom>
        </p:spPr>
        <p:txBody>
          <a:bodyPr>
            <a:spAutoFit/>
          </a:bodyPr>
          <a:lstStyle/>
          <a:p>
            <a:r>
              <a:rPr lang="en-US" sz="1400" dirty="0" smtClean="0">
                <a:solidFill>
                  <a:schemeClr val="bg1"/>
                </a:solidFill>
                <a:latin typeface="Futura Md BT" panose="020B0802020204020204" pitchFamily="34" charset="0"/>
              </a:rPr>
              <a:t>COMPETITIVIDAD TURÍSTICA</a:t>
            </a:r>
            <a:endParaRPr lang="en-US" sz="1400" dirty="0">
              <a:solidFill>
                <a:schemeClr val="bg1"/>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69" y="745942"/>
            <a:ext cx="2693847" cy="3205197"/>
          </a:xfrm>
          <a:prstGeom prst="rect">
            <a:avLst/>
          </a:prstGeom>
        </p:spPr>
      </p:pic>
      <p:sp>
        <p:nvSpPr>
          <p:cNvPr id="10" name="Rectángulo 9"/>
          <p:cNvSpPr/>
          <p:nvPr/>
        </p:nvSpPr>
        <p:spPr>
          <a:xfrm>
            <a:off x="3654086" y="470028"/>
            <a:ext cx="2820664" cy="276999"/>
          </a:xfrm>
          <a:prstGeom prst="rect">
            <a:avLst/>
          </a:prstGeom>
        </p:spPr>
        <p:txBody>
          <a:bodyPr wrap="square">
            <a:spAutoFit/>
          </a:bodyPr>
          <a:lstStyle/>
          <a:p>
            <a:r>
              <a:rPr lang="en-US" sz="1200" b="1" dirty="0" smtClean="0">
                <a:solidFill>
                  <a:schemeClr val="accent1">
                    <a:lumMod val="75000"/>
                  </a:schemeClr>
                </a:solidFill>
                <a:latin typeface="Futura Std Book" panose="020B0502020204020303" pitchFamily="34" charset="0"/>
              </a:rPr>
              <a:t>PROYECTOS APROBADOS 2018</a:t>
            </a:r>
            <a:endParaRPr lang="en-US" sz="1200" b="1" dirty="0">
              <a:solidFill>
                <a:schemeClr val="accent1">
                  <a:lumMod val="75000"/>
                </a:schemeClr>
              </a:solidFill>
              <a:latin typeface="Futura Std Book" panose="020B0502020204020303" pitchFamily="34" charset="0"/>
            </a:endParaRPr>
          </a:p>
        </p:txBody>
      </p:sp>
      <p:sp>
        <p:nvSpPr>
          <p:cNvPr id="12" name="CuadroTexto 11"/>
          <p:cNvSpPr txBox="1"/>
          <p:nvPr/>
        </p:nvSpPr>
        <p:spPr>
          <a:xfrm>
            <a:off x="2860416" y="661999"/>
            <a:ext cx="3950186" cy="1631216"/>
          </a:xfrm>
          <a:prstGeom prst="rect">
            <a:avLst/>
          </a:prstGeom>
          <a:noFill/>
        </p:spPr>
        <p:txBody>
          <a:bodyPr wrap="square" rtlCol="0">
            <a:spAutoFit/>
          </a:bodyPr>
          <a:lstStyle/>
          <a:p>
            <a:pPr algn="just">
              <a:buClr>
                <a:srgbClr val="0093D0"/>
              </a:buClr>
            </a:pPr>
            <a:r>
              <a:rPr lang="es-ES" sz="1000" b="1" dirty="0">
                <a:solidFill>
                  <a:schemeClr val="accent1">
                    <a:lumMod val="75000"/>
                  </a:schemeClr>
                </a:solidFill>
                <a:latin typeface="Futura Std Book" panose="020B0502020204020303" pitchFamily="34" charset="0"/>
              </a:rPr>
              <a:t>FNTP-256-2017 Jornadas de capacitación en discapacidad, accesibilidad, inclusión laboral,  turismo accesible y talleres vivenciales para prestadores de servicios turísticos: </a:t>
            </a:r>
            <a:r>
              <a:rPr lang="es-CO" sz="1000" dirty="0">
                <a:solidFill>
                  <a:schemeClr val="accent1">
                    <a:lumMod val="75000"/>
                  </a:schemeClr>
                </a:solidFill>
                <a:latin typeface="Futura Std Book" panose="020B0502020204020303" pitchFamily="34" charset="0"/>
              </a:rPr>
              <a:t>inversión Meta: $15.570.344 (</a:t>
            </a:r>
            <a:r>
              <a:rPr lang="es-ES" sz="1000" dirty="0" err="1">
                <a:solidFill>
                  <a:schemeClr val="accent1">
                    <a:lumMod val="75000"/>
                  </a:schemeClr>
                </a:solidFill>
                <a:latin typeface="Futura Std Book" panose="020B0502020204020303" pitchFamily="34" charset="0"/>
              </a:rPr>
              <a:t>Fontur</a:t>
            </a:r>
            <a:r>
              <a:rPr lang="es-ES" sz="1000" dirty="0">
                <a:solidFill>
                  <a:schemeClr val="accent1">
                    <a:lumMod val="75000"/>
                  </a:schemeClr>
                </a:solidFill>
                <a:latin typeface="Futura Std Book" panose="020B0502020204020303" pitchFamily="34" charset="0"/>
              </a:rPr>
              <a:t> </a:t>
            </a:r>
            <a:r>
              <a:rPr lang="es-CO" sz="1000" dirty="0">
                <a:solidFill>
                  <a:schemeClr val="accent1">
                    <a:lumMod val="75000"/>
                  </a:schemeClr>
                </a:solidFill>
                <a:latin typeface="Futura Std Book" panose="020B0502020204020303" pitchFamily="34" charset="0"/>
              </a:rPr>
              <a:t>$217.984.814). Proponente: </a:t>
            </a:r>
            <a:r>
              <a:rPr lang="es-CO" sz="1000" dirty="0" err="1">
                <a:solidFill>
                  <a:schemeClr val="accent1">
                    <a:lumMod val="75000"/>
                  </a:schemeClr>
                </a:solidFill>
                <a:latin typeface="Futura Std Book" panose="020B0502020204020303" pitchFamily="34" charset="0"/>
              </a:rPr>
              <a:t>MinCIT</a:t>
            </a:r>
            <a:r>
              <a:rPr lang="es-CO" sz="1000" dirty="0">
                <a:solidFill>
                  <a:schemeClr val="accent1">
                    <a:lumMod val="75000"/>
                  </a:schemeClr>
                </a:solidFill>
                <a:latin typeface="Futura Std Book" panose="020B0502020204020303" pitchFamily="34" charset="0"/>
              </a:rPr>
              <a:t>.</a:t>
            </a:r>
            <a:r>
              <a:rPr lang="es-ES" sz="1000" dirty="0">
                <a:solidFill>
                  <a:schemeClr val="accent1">
                    <a:lumMod val="75000"/>
                  </a:schemeClr>
                </a:solidFill>
                <a:latin typeface="Futura Std Book" panose="020B0502020204020303" pitchFamily="34" charset="0"/>
              </a:rPr>
              <a:t> Se espera capacitar y sensibilizar hasta 420 prestadores de servicios turísticos acerca de la discapacidad y la importancia de la accesibilidad en el turismo con el fin de aportar el conocimiento necesario para interiorizar los parámetros generales de un destino accesible y la forma adecuada de atender a los turistas con discapacidad. Contratado (0%). </a:t>
            </a:r>
          </a:p>
        </p:txBody>
      </p:sp>
      <p:sp>
        <p:nvSpPr>
          <p:cNvPr id="13" name="Rectángulo 12"/>
          <p:cNvSpPr/>
          <p:nvPr/>
        </p:nvSpPr>
        <p:spPr>
          <a:xfrm>
            <a:off x="2904565" y="694692"/>
            <a:ext cx="3864931" cy="1547851"/>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Futura Std Book" panose="020B0502020204020303" pitchFamily="34" charset="0"/>
            </a:endParaRPr>
          </a:p>
        </p:txBody>
      </p:sp>
      <p:sp>
        <p:nvSpPr>
          <p:cNvPr id="14" name="CuadroTexto 13"/>
          <p:cNvSpPr txBox="1"/>
          <p:nvPr/>
        </p:nvSpPr>
        <p:spPr>
          <a:xfrm>
            <a:off x="2860416" y="2293215"/>
            <a:ext cx="3969991" cy="1631216"/>
          </a:xfrm>
          <a:prstGeom prst="rect">
            <a:avLst/>
          </a:prstGeom>
          <a:noFill/>
        </p:spPr>
        <p:txBody>
          <a:bodyPr wrap="square" rtlCol="0">
            <a:spAutoFit/>
          </a:bodyPr>
          <a:lstStyle/>
          <a:p>
            <a:pPr algn="just">
              <a:buClr>
                <a:srgbClr val="0093D0"/>
              </a:buClr>
            </a:pPr>
            <a:r>
              <a:rPr lang="es-ES" sz="1000" b="1" dirty="0">
                <a:solidFill>
                  <a:schemeClr val="accent1">
                    <a:lumMod val="75000"/>
                  </a:schemeClr>
                </a:solidFill>
                <a:latin typeface="Futura Std Book" panose="020B0502020204020303" pitchFamily="34" charset="0"/>
              </a:rPr>
              <a:t>FNTP-241-2017 Plan de capacitación 2018 - 2020 (Fase I): </a:t>
            </a:r>
            <a:r>
              <a:rPr lang="es-ES" sz="1000" dirty="0">
                <a:solidFill>
                  <a:schemeClr val="accent1">
                    <a:lumMod val="75000"/>
                  </a:schemeClr>
                </a:solidFill>
                <a:latin typeface="Futura Std Book" panose="020B0502020204020303" pitchFamily="34" charset="0"/>
              </a:rPr>
              <a:t>inversión Meta: $46.734.165 (total proyecto </a:t>
            </a:r>
            <a:r>
              <a:rPr lang="pt-BR" sz="1000" dirty="0">
                <a:solidFill>
                  <a:schemeClr val="accent1">
                    <a:lumMod val="75000"/>
                  </a:schemeClr>
                </a:solidFill>
                <a:latin typeface="Futura Std Book" panose="020B0502020204020303" pitchFamily="34" charset="0"/>
              </a:rPr>
              <a:t>$1.291.253.621; </a:t>
            </a:r>
            <a:r>
              <a:rPr lang="pt-BR" sz="1000" dirty="0" err="1">
                <a:solidFill>
                  <a:schemeClr val="accent1">
                    <a:lumMod val="75000"/>
                  </a:schemeClr>
                </a:solidFill>
                <a:latin typeface="Futura Std Book" panose="020B0502020204020303" pitchFamily="34" charset="0"/>
              </a:rPr>
              <a:t>Fontur</a:t>
            </a:r>
            <a:r>
              <a:rPr lang="pt-BR" sz="1000" dirty="0">
                <a:solidFill>
                  <a:schemeClr val="accent1">
                    <a:lumMod val="75000"/>
                  </a:schemeClr>
                </a:solidFill>
                <a:latin typeface="Futura Std Book" panose="020B0502020204020303" pitchFamily="34" charset="0"/>
              </a:rPr>
              <a:t> $1.028.151.621 y contrapartida $263.372.000)</a:t>
            </a:r>
            <a:r>
              <a:rPr lang="es-ES" sz="1000" dirty="0">
                <a:solidFill>
                  <a:schemeClr val="accent1">
                    <a:lumMod val="75000"/>
                  </a:schemeClr>
                </a:solidFill>
                <a:latin typeface="Futura Std Book" panose="020B0502020204020303" pitchFamily="34" charset="0"/>
              </a:rPr>
              <a:t>. Proponente: </a:t>
            </a:r>
            <a:r>
              <a:rPr lang="es-ES" sz="1000" dirty="0" err="1">
                <a:solidFill>
                  <a:schemeClr val="accent1">
                    <a:lumMod val="75000"/>
                  </a:schemeClr>
                </a:solidFill>
                <a:latin typeface="Futura Std Book" panose="020B0502020204020303" pitchFamily="34" charset="0"/>
              </a:rPr>
              <a:t>Cotelco</a:t>
            </a:r>
            <a:r>
              <a:rPr lang="es-ES" sz="1000" dirty="0">
                <a:solidFill>
                  <a:schemeClr val="accent1">
                    <a:lumMod val="75000"/>
                  </a:schemeClr>
                </a:solidFill>
                <a:latin typeface="Futura Std Book" panose="020B0502020204020303" pitchFamily="34" charset="0"/>
              </a:rPr>
              <a:t>. Se espera desarrollar el Plan de Capacitación 2018-2021 que incluye 407 cursos y talleres que serán impartidos a nivel nacional con el fin de incrementar la competitividad del capital humano vinculado con la cadena turística colombiana. Del  9 al 11 de agosto de 2018 se realizaron capacitaciones en Villavicencio y desde el 06 al 29 sep2018 se continuará con las capacitaciones en Villavicencio. En ejecución (16%). </a:t>
            </a:r>
          </a:p>
        </p:txBody>
      </p:sp>
      <p:sp>
        <p:nvSpPr>
          <p:cNvPr id="15" name="Rectángulo 14"/>
          <p:cNvSpPr/>
          <p:nvPr/>
        </p:nvSpPr>
        <p:spPr>
          <a:xfrm>
            <a:off x="2904565" y="2280784"/>
            <a:ext cx="3856293" cy="1643648"/>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26469" y="4088224"/>
            <a:ext cx="2110423" cy="2638033"/>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utura Std Book" panose="020B0502020204020303" pitchFamily="34" charset="0"/>
            </a:endParaRPr>
          </a:p>
        </p:txBody>
      </p:sp>
      <p:sp>
        <p:nvSpPr>
          <p:cNvPr id="21" name="CuadroTexto 20"/>
          <p:cNvSpPr txBox="1"/>
          <p:nvPr/>
        </p:nvSpPr>
        <p:spPr>
          <a:xfrm>
            <a:off x="45452" y="8053102"/>
            <a:ext cx="6765149" cy="1015663"/>
          </a:xfrm>
          <a:prstGeom prst="rect">
            <a:avLst/>
          </a:prstGeom>
          <a:noFill/>
        </p:spPr>
        <p:txBody>
          <a:bodyPr wrap="square" rtlCol="0">
            <a:spAutoFit/>
          </a:bodyPr>
          <a:lstStyle/>
          <a:p>
            <a:pPr algn="just">
              <a:buClr>
                <a:srgbClr val="0093D0"/>
              </a:buClr>
            </a:pPr>
            <a:r>
              <a:rPr lang="es-ES" sz="1000" b="1" dirty="0">
                <a:solidFill>
                  <a:schemeClr val="accent1">
                    <a:lumMod val="75000"/>
                  </a:schemeClr>
                </a:solidFill>
                <a:latin typeface="Futura Std Book" panose="020B0502020204020303" pitchFamily="34" charset="0"/>
              </a:rPr>
              <a:t>FNTP-002-2018 Foros regionales </a:t>
            </a:r>
            <a:r>
              <a:rPr lang="es-ES" sz="1000" b="1" dirty="0" smtClean="0">
                <a:solidFill>
                  <a:schemeClr val="accent1">
                    <a:lumMod val="75000"/>
                  </a:schemeClr>
                </a:solidFill>
                <a:latin typeface="Futura Std Book" panose="020B0502020204020303" pitchFamily="34" charset="0"/>
              </a:rPr>
              <a:t>ADITT </a:t>
            </a:r>
            <a:r>
              <a:rPr lang="es-ES" sz="1000" b="1" dirty="0">
                <a:solidFill>
                  <a:schemeClr val="accent1">
                    <a:lumMod val="75000"/>
                  </a:schemeClr>
                </a:solidFill>
                <a:latin typeface="Futura Std Book" panose="020B0502020204020303" pitchFamily="34" charset="0"/>
              </a:rPr>
              <a:t>2018 </a:t>
            </a:r>
            <a:r>
              <a:rPr lang="es-ES" sz="1000" dirty="0">
                <a:solidFill>
                  <a:schemeClr val="accent1">
                    <a:lumMod val="75000"/>
                  </a:schemeClr>
                </a:solidFill>
                <a:latin typeface="Futura Std Book" panose="020B0502020204020303" pitchFamily="34" charset="0"/>
              </a:rPr>
              <a:t>inversión Meta: $16.232.656 (total proyecto $102.863.280; </a:t>
            </a:r>
            <a:r>
              <a:rPr lang="es-ES" sz="1000" dirty="0" err="1">
                <a:solidFill>
                  <a:schemeClr val="accent1">
                    <a:lumMod val="75000"/>
                  </a:schemeClr>
                </a:solidFill>
                <a:latin typeface="Futura Std Book" panose="020B0502020204020303" pitchFamily="34" charset="0"/>
              </a:rPr>
              <a:t>Fontur</a:t>
            </a:r>
            <a:r>
              <a:rPr lang="es-ES" sz="1000" dirty="0">
                <a:solidFill>
                  <a:schemeClr val="accent1">
                    <a:lumMod val="75000"/>
                  </a:schemeClr>
                </a:solidFill>
                <a:latin typeface="Futura Std Book" panose="020B0502020204020303" pitchFamily="34" charset="0"/>
              </a:rPr>
              <a:t> $81.163.280 y contrapartida $21.700.000) Proponente: </a:t>
            </a:r>
            <a:r>
              <a:rPr lang="es-ES" sz="1000" dirty="0" err="1">
                <a:solidFill>
                  <a:schemeClr val="accent1">
                    <a:lumMod val="75000"/>
                  </a:schemeClr>
                </a:solidFill>
                <a:latin typeface="Futura Std Book" panose="020B0502020204020303" pitchFamily="34" charset="0"/>
              </a:rPr>
              <a:t>Aditt</a:t>
            </a:r>
            <a:r>
              <a:rPr lang="es-ES" sz="1000" dirty="0">
                <a:solidFill>
                  <a:schemeClr val="accent1">
                    <a:lumMod val="75000"/>
                  </a:schemeClr>
                </a:solidFill>
                <a:latin typeface="Futura Std Book" panose="020B0502020204020303" pitchFamily="34" charset="0"/>
              </a:rPr>
              <a:t>. Capacitar y sensibilizar empresarios que conforman la cadena de valor del Sector Transporte Turístico; realizando 5 foros regionales de transporte y turismo, los cuales tienen como temáticas: corredores turísticos, turismo domestico, comercio electrónico,  reglamentación para el transporte terrestre, informalidad, paz territorial y desarrollo económico de las regiones, en las ciudades de Villavicencio, Medellín, Cartagena, Ibagué y Manizales. Terminado (100%).</a:t>
            </a:r>
          </a:p>
        </p:txBody>
      </p:sp>
      <p:sp>
        <p:nvSpPr>
          <p:cNvPr id="22" name="Rectángulo 21"/>
          <p:cNvSpPr/>
          <p:nvPr/>
        </p:nvSpPr>
        <p:spPr>
          <a:xfrm>
            <a:off x="2210822" y="4088610"/>
            <a:ext cx="2411607" cy="2637647"/>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p:cNvSpPr/>
          <p:nvPr/>
        </p:nvSpPr>
        <p:spPr>
          <a:xfrm>
            <a:off x="4672496" y="4078706"/>
            <a:ext cx="2138107" cy="2647552"/>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adroTexto 23"/>
          <p:cNvSpPr txBox="1"/>
          <p:nvPr/>
        </p:nvSpPr>
        <p:spPr>
          <a:xfrm>
            <a:off x="2176857" y="4078319"/>
            <a:ext cx="2395175" cy="2708434"/>
          </a:xfrm>
          <a:prstGeom prst="rect">
            <a:avLst/>
          </a:prstGeom>
          <a:noFill/>
        </p:spPr>
        <p:txBody>
          <a:bodyPr wrap="square" rtlCol="0">
            <a:spAutoFit/>
          </a:bodyPr>
          <a:lstStyle/>
          <a:p>
            <a:pPr algn="just">
              <a:buClr>
                <a:srgbClr val="0093D0"/>
              </a:buClr>
            </a:pPr>
            <a:r>
              <a:rPr lang="es-ES" sz="1000" b="1" dirty="0">
                <a:solidFill>
                  <a:schemeClr val="accent1">
                    <a:lumMod val="75000"/>
                  </a:schemeClr>
                </a:solidFill>
                <a:latin typeface="Futura Std Book" panose="020B0502020204020303" pitchFamily="34" charset="0"/>
              </a:rPr>
              <a:t>FNTP-049-2018 </a:t>
            </a:r>
            <a:r>
              <a:rPr lang="es-CO" sz="1000" b="1" dirty="0">
                <a:solidFill>
                  <a:schemeClr val="accent1">
                    <a:lumMod val="75000"/>
                  </a:schemeClr>
                </a:solidFill>
                <a:latin typeface="Futura Std Book" panose="020B0502020204020303" pitchFamily="34" charset="0"/>
              </a:rPr>
              <a:t>Fase 2: certificación de la NTS-TS-001-1 y su mantenimiento en cinco destinos pertenecientes a los doce Corredores Turísticos:</a:t>
            </a:r>
            <a:r>
              <a:rPr lang="es-ES" sz="1000" b="1" dirty="0">
                <a:solidFill>
                  <a:schemeClr val="accent1">
                    <a:lumMod val="75000"/>
                  </a:schemeClr>
                </a:solidFill>
                <a:latin typeface="Futura Std Book" panose="020B0502020204020303" pitchFamily="34" charset="0"/>
              </a:rPr>
              <a:t> </a:t>
            </a:r>
            <a:r>
              <a:rPr lang="es-ES" sz="1000" dirty="0">
                <a:solidFill>
                  <a:schemeClr val="accent1">
                    <a:lumMod val="75000"/>
                  </a:schemeClr>
                </a:solidFill>
                <a:latin typeface="Futura Std Book" panose="020B0502020204020303" pitchFamily="34" charset="0"/>
              </a:rPr>
              <a:t>inversión Meta: $51.676.099 (</a:t>
            </a:r>
            <a:r>
              <a:rPr lang="es-ES" sz="1000" dirty="0" err="1">
                <a:solidFill>
                  <a:schemeClr val="accent1">
                    <a:lumMod val="75000"/>
                  </a:schemeClr>
                </a:solidFill>
                <a:latin typeface="Futura Std Book" panose="020B0502020204020303" pitchFamily="34" charset="0"/>
              </a:rPr>
              <a:t>Fontur</a:t>
            </a:r>
            <a:r>
              <a:rPr lang="es-ES" sz="1000" dirty="0">
                <a:solidFill>
                  <a:schemeClr val="accent1">
                    <a:lumMod val="75000"/>
                  </a:schemeClr>
                </a:solidFill>
                <a:latin typeface="Futura Std Book" panose="020B0502020204020303" pitchFamily="34" charset="0"/>
              </a:rPr>
              <a:t> $258.380.495). Proponente: </a:t>
            </a:r>
            <a:r>
              <a:rPr lang="es-ES" sz="1000" dirty="0" err="1">
                <a:solidFill>
                  <a:schemeClr val="accent1">
                    <a:lumMod val="75000"/>
                  </a:schemeClr>
                </a:solidFill>
                <a:latin typeface="Futura Std Book" panose="020B0502020204020303" pitchFamily="34" charset="0"/>
              </a:rPr>
              <a:t>MinCIT</a:t>
            </a:r>
            <a:r>
              <a:rPr lang="es-ES" sz="1000" dirty="0">
                <a:solidFill>
                  <a:schemeClr val="accent1">
                    <a:lumMod val="75000"/>
                  </a:schemeClr>
                </a:solidFill>
                <a:latin typeface="Futura Std Book" panose="020B0502020204020303" pitchFamily="34" charset="0"/>
              </a:rPr>
              <a:t>. Se espera realizar auditorías de certificación y de seguimiento de la norma técnica sectorial colombiana NTS–TS-001-1 “Destino Turístico - Área Turística Requisitos de Sostenibilidad” en el área turística que se estableció en cada uno de los 5 destinos (Manizales (centro), Marsella, La Macarena, </a:t>
            </a:r>
            <a:r>
              <a:rPr lang="es-ES" sz="1000" dirty="0" err="1">
                <a:solidFill>
                  <a:schemeClr val="accent1">
                    <a:lumMod val="75000"/>
                  </a:schemeClr>
                </a:solidFill>
                <a:latin typeface="Futura Std Book" panose="020B0502020204020303" pitchFamily="34" charset="0"/>
              </a:rPr>
              <a:t>Usiacurí</a:t>
            </a:r>
            <a:r>
              <a:rPr lang="es-ES" sz="1000" dirty="0">
                <a:solidFill>
                  <a:schemeClr val="accent1">
                    <a:lumMod val="75000"/>
                  </a:schemeClr>
                </a:solidFill>
                <a:latin typeface="Futura Std Book" panose="020B0502020204020303" pitchFamily="34" charset="0"/>
              </a:rPr>
              <a:t> y Floridablanca). En contratación (0%).</a:t>
            </a:r>
          </a:p>
        </p:txBody>
      </p:sp>
      <p:sp>
        <p:nvSpPr>
          <p:cNvPr id="25" name="CuadroTexto 24"/>
          <p:cNvSpPr txBox="1"/>
          <p:nvPr/>
        </p:nvSpPr>
        <p:spPr>
          <a:xfrm>
            <a:off x="4656394" y="4088224"/>
            <a:ext cx="2259103" cy="2339102"/>
          </a:xfrm>
          <a:prstGeom prst="rect">
            <a:avLst/>
          </a:prstGeom>
          <a:noFill/>
        </p:spPr>
        <p:txBody>
          <a:bodyPr wrap="square" rtlCol="0">
            <a:spAutoFit/>
          </a:bodyPr>
          <a:lstStyle/>
          <a:p>
            <a:pPr algn="just">
              <a:buClr>
                <a:srgbClr val="0093D0"/>
              </a:buClr>
            </a:pPr>
            <a:r>
              <a:rPr lang="es-CO" sz="1000" b="1"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FNTP-012-2018 Estructuración de planes de negocio en destinos de posconflicto: </a:t>
            </a:r>
            <a:r>
              <a:rPr lang="es-CO"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inversión Meta: $25.833.000 (</a:t>
            </a:r>
            <a:r>
              <a:rPr lang="es-CO" sz="1000" dirty="0" err="1">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Fontur</a:t>
            </a:r>
            <a:r>
              <a:rPr lang="es-CO"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 $258.330.000). Proponente: </a:t>
            </a:r>
            <a:r>
              <a:rPr lang="es-CO" sz="1000" dirty="0" err="1">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MinCIT</a:t>
            </a:r>
            <a:r>
              <a:rPr lang="es-CO"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 Se espera a</a:t>
            </a:r>
            <a:r>
              <a:rPr lang="es-ES"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poyar el desarrollo empresarial y sostenible de10 destinos de posconflicto – </a:t>
            </a:r>
            <a:r>
              <a:rPr lang="es-ES" sz="1000" dirty="0" err="1">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posacuerdo</a:t>
            </a:r>
            <a:r>
              <a:rPr lang="es-ES"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 a través de la definición, estructuración y elaboración de planes de negocio con perfil turístico. En ejecución (0%).</a:t>
            </a:r>
          </a:p>
          <a:p>
            <a:endParaRPr lang="es-ES" sz="800" dirty="0">
              <a:solidFill>
                <a:schemeClr val="accent1">
                  <a:lumMod val="75000"/>
                </a:schemeClr>
              </a:solidFill>
              <a:latin typeface="Helvetica" panose="020B0604020202030204" pitchFamily="34" charset="0"/>
            </a:endParaRPr>
          </a:p>
          <a:p>
            <a:r>
              <a:rPr lang="es-ES" sz="800" dirty="0">
                <a:solidFill>
                  <a:schemeClr val="accent1">
                    <a:lumMod val="75000"/>
                  </a:schemeClr>
                </a:solidFill>
                <a:latin typeface="Helvetica" panose="020B0604020202030204" pitchFamily="34" charset="0"/>
              </a:rPr>
              <a:t> </a:t>
            </a:r>
          </a:p>
        </p:txBody>
      </p:sp>
      <p:sp>
        <p:nvSpPr>
          <p:cNvPr id="26" name="Rectángulo 25"/>
          <p:cNvSpPr/>
          <p:nvPr/>
        </p:nvSpPr>
        <p:spPr>
          <a:xfrm>
            <a:off x="45453" y="6796658"/>
            <a:ext cx="6765149" cy="1159646"/>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adroTexto 26"/>
          <p:cNvSpPr txBox="1"/>
          <p:nvPr/>
        </p:nvSpPr>
        <p:spPr>
          <a:xfrm>
            <a:off x="8778" y="6786753"/>
            <a:ext cx="6737838" cy="1169551"/>
          </a:xfrm>
          <a:prstGeom prst="rect">
            <a:avLst/>
          </a:prstGeom>
          <a:noFill/>
        </p:spPr>
        <p:txBody>
          <a:bodyPr wrap="square" rtlCol="0">
            <a:spAutoFit/>
          </a:bodyPr>
          <a:lstStyle/>
          <a:p>
            <a:pPr algn="just">
              <a:buClr>
                <a:srgbClr val="0093D0"/>
              </a:buClr>
            </a:pPr>
            <a:r>
              <a:rPr lang="es-ES" sz="1000" b="1" dirty="0">
                <a:solidFill>
                  <a:schemeClr val="accent1">
                    <a:lumMod val="75000"/>
                  </a:schemeClr>
                </a:solidFill>
                <a:latin typeface="Futura Std Book" panose="020B0502020204020303" pitchFamily="34" charset="0"/>
              </a:rPr>
              <a:t>FNTP-010-2017 Enlace al proyecto FNTP-179-2015 en los destinos de turismo, paz y convivencia: </a:t>
            </a:r>
            <a:r>
              <a:rPr lang="es-ES" sz="1000" dirty="0">
                <a:solidFill>
                  <a:schemeClr val="accent1">
                    <a:lumMod val="75000"/>
                  </a:schemeClr>
                </a:solidFill>
                <a:latin typeface="Futura Std Book" panose="020B0502020204020303" pitchFamily="34" charset="0"/>
              </a:rPr>
              <a:t>inversión </a:t>
            </a:r>
            <a:r>
              <a:rPr lang="es-ES" sz="1000" dirty="0" smtClean="0">
                <a:solidFill>
                  <a:schemeClr val="accent1">
                    <a:lumMod val="75000"/>
                  </a:schemeClr>
                </a:solidFill>
                <a:latin typeface="Futura Std Book" panose="020B0502020204020303" pitchFamily="34" charset="0"/>
              </a:rPr>
              <a:t>Meta 2018: $46.090.475 de $117.459.529  </a:t>
            </a:r>
            <a:r>
              <a:rPr lang="es-ES" sz="1000" dirty="0">
                <a:solidFill>
                  <a:schemeClr val="accent1">
                    <a:lumMod val="75000"/>
                  </a:schemeClr>
                </a:solidFill>
                <a:latin typeface="Futura Std Book" panose="020B0502020204020303" pitchFamily="34" charset="0"/>
              </a:rPr>
              <a:t>(total proyecto $587.297.646; </a:t>
            </a:r>
            <a:r>
              <a:rPr lang="es-ES" sz="1000" dirty="0" err="1">
                <a:solidFill>
                  <a:schemeClr val="accent1">
                    <a:lumMod val="75000"/>
                  </a:schemeClr>
                </a:solidFill>
                <a:latin typeface="Futura Std Book" panose="020B0502020204020303" pitchFamily="34" charset="0"/>
              </a:rPr>
              <a:t>Fontur</a:t>
            </a:r>
            <a:r>
              <a:rPr lang="es-ES" sz="1000" dirty="0">
                <a:solidFill>
                  <a:schemeClr val="accent1">
                    <a:lumMod val="75000"/>
                  </a:schemeClr>
                </a:solidFill>
                <a:latin typeface="Futura Std Book" panose="020B0502020204020303" pitchFamily="34" charset="0"/>
              </a:rPr>
              <a:t> $356.845.272 vigencia 2017; $230.452.374 vigencia 2018). Proponente: </a:t>
            </a:r>
            <a:r>
              <a:rPr lang="es-ES" sz="1000" dirty="0" err="1">
                <a:solidFill>
                  <a:schemeClr val="accent1">
                    <a:lumMod val="75000"/>
                  </a:schemeClr>
                </a:solidFill>
                <a:latin typeface="Futura Std Book" panose="020B0502020204020303" pitchFamily="34" charset="0"/>
              </a:rPr>
              <a:t>MinCIT</a:t>
            </a:r>
            <a:r>
              <a:rPr lang="es-ES" sz="1000" dirty="0">
                <a:solidFill>
                  <a:schemeClr val="accent1">
                    <a:lumMod val="75000"/>
                  </a:schemeClr>
                </a:solidFill>
                <a:latin typeface="Futura Std Book" panose="020B0502020204020303" pitchFamily="34" charset="0"/>
              </a:rPr>
              <a:t>. Se espera conformar un equipo de trabajo de dedicación exclusiva, para recopilar la información en territorio desde el punto de vista turístico en los destinos de Turismo, Paz y Convivencia. El proyecto busca realizar el acompañamiento profesional a las regiones piloto de la estrategia de turismo, paz y convivencia, así como de los nuevos destinos (Vichada, Caquetá, Montes de María - Bolívar, Cauca y Sucre) a través de un equipo de trabajo integrado por 7 profesionales. En ejecución (78%).</a:t>
            </a:r>
          </a:p>
        </p:txBody>
      </p:sp>
      <p:sp>
        <p:nvSpPr>
          <p:cNvPr id="28" name="CuadroTexto 27"/>
          <p:cNvSpPr txBox="1"/>
          <p:nvPr/>
        </p:nvSpPr>
        <p:spPr>
          <a:xfrm>
            <a:off x="45454" y="4088610"/>
            <a:ext cx="2069020" cy="2400657"/>
          </a:xfrm>
          <a:prstGeom prst="rect">
            <a:avLst/>
          </a:prstGeom>
          <a:noFill/>
        </p:spPr>
        <p:txBody>
          <a:bodyPr wrap="square" rtlCol="0">
            <a:spAutoFit/>
          </a:bodyPr>
          <a:lstStyle/>
          <a:p>
            <a:pPr algn="just">
              <a:buClr>
                <a:srgbClr val="0093D0"/>
              </a:buClr>
            </a:pPr>
            <a:r>
              <a:rPr lang="es-ES" sz="1000" b="1" dirty="0">
                <a:solidFill>
                  <a:schemeClr val="accent1">
                    <a:lumMod val="75000"/>
                  </a:schemeClr>
                </a:solidFill>
                <a:latin typeface="Futura Std Book" panose="020B0502020204020303" pitchFamily="34" charset="0"/>
              </a:rPr>
              <a:t>FNTP-267-2017 Diseño del producto turístico para los destinos de Turismo y Paz: </a:t>
            </a:r>
            <a:r>
              <a:rPr lang="es-ES" sz="1000" dirty="0">
                <a:solidFill>
                  <a:schemeClr val="accent1">
                    <a:lumMod val="75000"/>
                  </a:schemeClr>
                </a:solidFill>
                <a:latin typeface="Futura Std Book" panose="020B0502020204020303" pitchFamily="34" charset="0"/>
              </a:rPr>
              <a:t>inversión Meta: $233.819.429  (</a:t>
            </a:r>
            <a:r>
              <a:rPr lang="es-ES" sz="1000" dirty="0" err="1">
                <a:solidFill>
                  <a:schemeClr val="accent1">
                    <a:lumMod val="75000"/>
                  </a:schemeClr>
                </a:solidFill>
                <a:latin typeface="Futura Std Book" panose="020B0502020204020303" pitchFamily="34" charset="0"/>
              </a:rPr>
              <a:t>Fontur</a:t>
            </a:r>
            <a:r>
              <a:rPr lang="es-ES" sz="1000" dirty="0">
                <a:solidFill>
                  <a:schemeClr val="accent1">
                    <a:lumMod val="75000"/>
                  </a:schemeClr>
                </a:solidFill>
                <a:latin typeface="Futura Std Book" panose="020B0502020204020303" pitchFamily="34" charset="0"/>
              </a:rPr>
              <a:t> $1.636.736.000). Proponente: </a:t>
            </a:r>
            <a:r>
              <a:rPr lang="es-ES" sz="1000" dirty="0" err="1">
                <a:solidFill>
                  <a:schemeClr val="accent1">
                    <a:lumMod val="75000"/>
                  </a:schemeClr>
                </a:solidFill>
                <a:latin typeface="Futura Std Book" panose="020B0502020204020303" pitchFamily="34" charset="0"/>
              </a:rPr>
              <a:t>MinCIT</a:t>
            </a:r>
            <a:r>
              <a:rPr lang="es-ES" sz="1000" dirty="0">
                <a:solidFill>
                  <a:schemeClr val="accent1">
                    <a:lumMod val="75000"/>
                  </a:schemeClr>
                </a:solidFill>
                <a:latin typeface="Futura Std Book" panose="020B0502020204020303" pitchFamily="34" charset="0"/>
              </a:rPr>
              <a:t>. Se espera diseñar producto en los territorios de turismo, paz y convivencia (camino a </a:t>
            </a:r>
            <a:r>
              <a:rPr lang="es-ES" sz="1000" dirty="0" err="1">
                <a:solidFill>
                  <a:schemeClr val="accent1">
                    <a:lumMod val="75000"/>
                  </a:schemeClr>
                </a:solidFill>
                <a:latin typeface="Futura Std Book" panose="020B0502020204020303" pitchFamily="34" charset="0"/>
              </a:rPr>
              <a:t>Teyuna</a:t>
            </a:r>
            <a:r>
              <a:rPr lang="es-ES" sz="1000" dirty="0">
                <a:solidFill>
                  <a:schemeClr val="accent1">
                    <a:lumMod val="75000"/>
                  </a:schemeClr>
                </a:solidFill>
                <a:latin typeface="Futura Std Book" panose="020B0502020204020303" pitchFamily="34" charset="0"/>
              </a:rPr>
              <a:t> (Ciudad Perdida) de la Sierra Nevada de Santa Marta (Magdalena), La Serranía de La Macarena (Meta), Putumayo y Urabá - El Darién (Antioquia - Chocó). Contratado (0%).</a:t>
            </a:r>
          </a:p>
        </p:txBody>
      </p:sp>
      <p:sp>
        <p:nvSpPr>
          <p:cNvPr id="29" name="Rectángulo 28"/>
          <p:cNvSpPr/>
          <p:nvPr/>
        </p:nvSpPr>
        <p:spPr>
          <a:xfrm>
            <a:off x="45453" y="8026704"/>
            <a:ext cx="6765149" cy="1027881"/>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33" r="24877" b="57992"/>
          <a:stretch/>
        </p:blipFill>
        <p:spPr bwMode="auto">
          <a:xfrm>
            <a:off x="-38542" y="0"/>
            <a:ext cx="6896542" cy="4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0" y="53878"/>
            <a:ext cx="2739468" cy="338554"/>
          </a:xfrm>
          <a:prstGeom prst="rect">
            <a:avLst/>
          </a:prstGeom>
          <a:noFill/>
        </p:spPr>
        <p:txBody>
          <a:bodyPr wrap="none" rtlCol="0">
            <a:spAutoFit/>
          </a:bodyPr>
          <a:lstStyle/>
          <a:p>
            <a:r>
              <a:rPr lang="es-CO" sz="1600" b="1" dirty="0" smtClean="0">
                <a:solidFill>
                  <a:schemeClr val="bg1"/>
                </a:solidFill>
                <a:latin typeface="Futura Std Book" panose="020B0502020204020303" pitchFamily="34" charset="0"/>
              </a:rPr>
              <a:t>Competitividad Turística</a:t>
            </a:r>
            <a:endParaRPr lang="es-CO" sz="1600" b="1" dirty="0">
              <a:solidFill>
                <a:schemeClr val="bg1"/>
              </a:solidFill>
              <a:latin typeface="Futura Std Book" panose="020B0502020204020303" pitchFamily="34" charset="0"/>
            </a:endParaRPr>
          </a:p>
        </p:txBody>
      </p:sp>
      <p:sp>
        <p:nvSpPr>
          <p:cNvPr id="32" name="CuadroTexto 31"/>
          <p:cNvSpPr txBox="1"/>
          <p:nvPr/>
        </p:nvSpPr>
        <p:spPr>
          <a:xfrm>
            <a:off x="3953825" y="123564"/>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21sep2018</a:t>
            </a:r>
            <a:endParaRPr lang="en-US" sz="1000" dirty="0">
              <a:solidFill>
                <a:schemeClr val="bg1"/>
              </a:solidFill>
              <a:latin typeface="Futura Std Book" panose="020B0502020204020303"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266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p:cNvSpPr txBox="1"/>
          <p:nvPr/>
        </p:nvSpPr>
        <p:spPr>
          <a:xfrm>
            <a:off x="87889" y="5678585"/>
            <a:ext cx="6702310" cy="1169551"/>
          </a:xfrm>
          <a:prstGeom prst="rect">
            <a:avLst/>
          </a:prstGeom>
          <a:noFill/>
        </p:spPr>
        <p:txBody>
          <a:bodyPr wrap="square" rtlCol="0">
            <a:spAutoFit/>
          </a:bodyPr>
          <a:lstStyle/>
          <a:p>
            <a:pPr algn="just">
              <a:buClr>
                <a:srgbClr val="0093D0"/>
              </a:buClr>
            </a:pPr>
            <a:r>
              <a:rPr lang="es-ES" altLang="es-CO" sz="1000" b="1" dirty="0">
                <a:solidFill>
                  <a:schemeClr val="accent1">
                    <a:lumMod val="75000"/>
                  </a:schemeClr>
                </a:solidFill>
                <a:latin typeface="Futura Std Book" panose="020B0502020204020303" pitchFamily="34" charset="0"/>
              </a:rPr>
              <a:t>FNTP-057-2017 Implementación de la NTS TS 001-1 en un área turística delimitada dentro de cinco destinos turísticos pertenecientes a los doce corredores </a:t>
            </a:r>
            <a:r>
              <a:rPr lang="es-ES" altLang="es-CO" sz="1000" b="1" dirty="0" smtClean="0">
                <a:solidFill>
                  <a:schemeClr val="accent1">
                    <a:lumMod val="75000"/>
                  </a:schemeClr>
                </a:solidFill>
                <a:latin typeface="Futura Std Book" panose="020B0502020204020303" pitchFamily="34" charset="0"/>
              </a:rPr>
              <a:t>turísticos </a:t>
            </a:r>
            <a:r>
              <a:rPr lang="es-ES" altLang="es-CO" sz="1000" dirty="0">
                <a:solidFill>
                  <a:schemeClr val="accent1">
                    <a:lumMod val="75000"/>
                  </a:schemeClr>
                </a:solidFill>
                <a:latin typeface="Futura Std Book" panose="020B0502020204020303" pitchFamily="34" charset="0"/>
              </a:rPr>
              <a:t>inversión Meta: $134.000.000 </a:t>
            </a:r>
            <a:r>
              <a:rPr lang="es-ES" altLang="es-CO" sz="1000" dirty="0" err="1">
                <a:solidFill>
                  <a:schemeClr val="accent1">
                    <a:lumMod val="75000"/>
                  </a:schemeClr>
                </a:solidFill>
                <a:latin typeface="Futura Std Book" panose="020B0502020204020303" pitchFamily="34" charset="0"/>
              </a:rPr>
              <a:t>Fontur</a:t>
            </a:r>
            <a:r>
              <a:rPr lang="es-ES" altLang="es-CO" sz="1000" dirty="0">
                <a:solidFill>
                  <a:schemeClr val="accent1">
                    <a:lumMod val="75000"/>
                  </a:schemeClr>
                </a:solidFill>
                <a:latin typeface="Futura Std Book" panose="020B0502020204020303" pitchFamily="34" charset="0"/>
              </a:rPr>
              <a:t>:$670.000.000 Proponente: </a:t>
            </a:r>
            <a:r>
              <a:rPr lang="es-ES" altLang="es-CO" sz="1000" dirty="0" err="1">
                <a:solidFill>
                  <a:schemeClr val="accent1">
                    <a:lumMod val="75000"/>
                  </a:schemeClr>
                </a:solidFill>
                <a:latin typeface="Futura Std Book" panose="020B0502020204020303" pitchFamily="34" charset="0"/>
              </a:rPr>
              <a:t>MinCIT</a:t>
            </a:r>
            <a:r>
              <a:rPr lang="es-ES" altLang="es-CO" sz="1000" dirty="0">
                <a:solidFill>
                  <a:schemeClr val="accent1">
                    <a:lumMod val="75000"/>
                  </a:schemeClr>
                </a:solidFill>
                <a:latin typeface="Futura Std Book" panose="020B0502020204020303" pitchFamily="34" charset="0"/>
              </a:rPr>
              <a:t>. Se espera realizar la implementación de la Norma Técnica Sectorial Colombiana NTS TS 001-1 "Destino Turístico - Área Turística Requisitos De Sostenibilidad” en un área turística delimitada que se establezca dentro de cinco destinos turísticos (Centro de Manizales, Marsella, La Macarena, Montería, Floridablanca) pertenecientes a los doce corredores turísticos, con el fin de obtener la certificación. En ejecución (50%).</a:t>
            </a:r>
          </a:p>
        </p:txBody>
      </p:sp>
      <p:sp>
        <p:nvSpPr>
          <p:cNvPr id="38" name="CuadroTexto 37"/>
          <p:cNvSpPr txBox="1"/>
          <p:nvPr/>
        </p:nvSpPr>
        <p:spPr>
          <a:xfrm>
            <a:off x="75441" y="6787079"/>
            <a:ext cx="6714758" cy="1631216"/>
          </a:xfrm>
          <a:prstGeom prst="rect">
            <a:avLst/>
          </a:prstGeom>
          <a:noFill/>
        </p:spPr>
        <p:txBody>
          <a:bodyPr wrap="square" rtlCol="0">
            <a:spAutoFit/>
          </a:bodyPr>
          <a:lstStyle/>
          <a:p>
            <a:pPr algn="just">
              <a:buClr>
                <a:srgbClr val="0093D0"/>
              </a:buClr>
            </a:pPr>
            <a:r>
              <a:rPr lang="es-CO" sz="1000" b="1"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FNTP-069-2017 Implementación de un modelo de gestión </a:t>
            </a:r>
            <a:r>
              <a:rPr lang="es-CO" sz="1000" b="1" dirty="0" err="1">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co</a:t>
            </a:r>
            <a:r>
              <a:rPr lang="es-CO" sz="1000" b="1"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-creado en las diferentes acciones del programa de Turismo, Paz y Convivencia </a:t>
            </a:r>
            <a:r>
              <a:rPr lang="es-CO"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inversión Meta: $270.900.000  </a:t>
            </a:r>
            <a:r>
              <a:rPr lang="es-CO" sz="1000" dirty="0" smtClean="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a:t>
            </a:r>
            <a:r>
              <a:rPr lang="es-CO" sz="1000" dirty="0" err="1" smtClean="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Fontur</a:t>
            </a:r>
            <a:r>
              <a:rPr lang="es-CO"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a:t>
            </a:r>
            <a:r>
              <a:rPr lang="es-CO" sz="1000" dirty="0" smtClean="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1.354.500.000) </a:t>
            </a:r>
            <a:r>
              <a:rPr lang="es-CO"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Proponente: </a:t>
            </a:r>
            <a:r>
              <a:rPr lang="es-CO" sz="1000" dirty="0" err="1">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MinCIT</a:t>
            </a:r>
            <a:r>
              <a:rPr lang="es-CO"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 Se espera </a:t>
            </a:r>
            <a:r>
              <a:rPr lang="es-ES"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implementar las diferentes acciones resultado de las estrategias </a:t>
            </a:r>
            <a:r>
              <a:rPr lang="es-ES" sz="1000" dirty="0" err="1">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co-credas</a:t>
            </a:r>
            <a:r>
              <a:rPr lang="es-ES"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 en el modelo de gestión estratégica en los territorios del programas de Turismo y Paz en los siguientes componentes: estructurar y acompañar ya sea en el direccionamiento de la política pública en materia de turismo y paz, acompañar la consolidación e instrumentación del esquema de gobernanza, lograr mayor innovación en los diseños de procesos a través de un trabajo colaborativo y que dé como resultado medición para la toma de decisiones teniendo como fundamento el acuerdo final para la terminación del conflicto y la construcción de una paz estable y duradera. En octubre de 2018 se estima continuar el seguimiento a las actividades priorizadas de la agenda de </a:t>
            </a:r>
            <a:r>
              <a:rPr lang="es-ES" sz="1000" dirty="0" err="1">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co</a:t>
            </a:r>
            <a:r>
              <a:rPr lang="es-ES" sz="1000" dirty="0">
                <a:solidFill>
                  <a:schemeClr val="accent1">
                    <a:lumMod val="75000"/>
                  </a:schemeClr>
                </a:solidFill>
                <a:latin typeface="Futura Std Book" panose="020B0502020204020303" pitchFamily="34" charset="0"/>
                <a:ea typeface="Calibri" panose="020F0502020204030204" pitchFamily="34" charset="0"/>
                <a:cs typeface="Times New Roman" panose="02020603050405020304" pitchFamily="18" charset="0"/>
              </a:rPr>
              <a:t>-responsabilidad. En ejecución (50%).</a:t>
            </a:r>
          </a:p>
        </p:txBody>
      </p:sp>
      <p:sp>
        <p:nvSpPr>
          <p:cNvPr id="6" name="Rectángulo 5"/>
          <p:cNvSpPr/>
          <p:nvPr/>
        </p:nvSpPr>
        <p:spPr>
          <a:xfrm>
            <a:off x="141169" y="549835"/>
            <a:ext cx="3429000" cy="307777"/>
          </a:xfrm>
          <a:prstGeom prst="rect">
            <a:avLst/>
          </a:prstGeom>
        </p:spPr>
        <p:txBody>
          <a:bodyPr>
            <a:spAutoFit/>
          </a:bodyPr>
          <a:lstStyle/>
          <a:p>
            <a:r>
              <a:rPr lang="en-US" sz="1400" dirty="0" smtClean="0">
                <a:solidFill>
                  <a:schemeClr val="bg1"/>
                </a:solidFill>
                <a:latin typeface="Futura Md BT" panose="020B0802020204020204" pitchFamily="34" charset="0"/>
              </a:rPr>
              <a:t>COMPETITIVIDAD TURÍSTICA</a:t>
            </a:r>
            <a:endParaRPr lang="en-US" sz="1400" dirty="0">
              <a:solidFill>
                <a:schemeClr val="bg1"/>
              </a:solidFill>
            </a:endParaRPr>
          </a:p>
        </p:txBody>
      </p:sp>
      <p:sp>
        <p:nvSpPr>
          <p:cNvPr id="10" name="Rectángulo 9"/>
          <p:cNvSpPr/>
          <p:nvPr/>
        </p:nvSpPr>
        <p:spPr>
          <a:xfrm>
            <a:off x="1369734" y="1938827"/>
            <a:ext cx="4441439" cy="276999"/>
          </a:xfrm>
          <a:prstGeom prst="rect">
            <a:avLst/>
          </a:prstGeom>
        </p:spPr>
        <p:txBody>
          <a:bodyPr wrap="square">
            <a:spAutoFit/>
          </a:bodyPr>
          <a:lstStyle/>
          <a:p>
            <a:r>
              <a:rPr lang="en-US" sz="1200" b="1" dirty="0">
                <a:solidFill>
                  <a:schemeClr val="accent1">
                    <a:lumMod val="75000"/>
                  </a:schemeClr>
                </a:solidFill>
                <a:latin typeface="Futura Std Book" panose="020B0502020204020303" pitchFamily="34" charset="0"/>
              </a:rPr>
              <a:t>PROYECTOS APROBADOS VIGENCIAS ANTERIORES</a:t>
            </a:r>
          </a:p>
        </p:txBody>
      </p:sp>
      <p:sp>
        <p:nvSpPr>
          <p:cNvPr id="26" name="Rectángulo 25"/>
          <p:cNvSpPr/>
          <p:nvPr/>
        </p:nvSpPr>
        <p:spPr>
          <a:xfrm>
            <a:off x="87112" y="2257830"/>
            <a:ext cx="6695403" cy="1084960"/>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adroTexto 26"/>
          <p:cNvSpPr txBox="1"/>
          <p:nvPr/>
        </p:nvSpPr>
        <p:spPr>
          <a:xfrm>
            <a:off x="40302" y="2225060"/>
            <a:ext cx="6781620" cy="1169551"/>
          </a:xfrm>
          <a:prstGeom prst="rect">
            <a:avLst/>
          </a:prstGeom>
          <a:noFill/>
        </p:spPr>
        <p:txBody>
          <a:bodyPr wrap="square" rtlCol="0">
            <a:spAutoFit/>
          </a:bodyPr>
          <a:lstStyle/>
          <a:p>
            <a:pPr algn="just">
              <a:buClr>
                <a:srgbClr val="0093D0"/>
              </a:buClr>
            </a:pPr>
            <a:r>
              <a:rPr lang="es-ES" sz="1000" b="1" dirty="0">
                <a:solidFill>
                  <a:schemeClr val="accent1">
                    <a:lumMod val="75000"/>
                  </a:schemeClr>
                </a:solidFill>
                <a:latin typeface="Futura Std Book" panose="020B0502020204020303" pitchFamily="34" charset="0"/>
              </a:rPr>
              <a:t>FNTP-004-2017 Apoyo a la transformación de territorios afectados por el conflicto a rutas turísticas de paz mediante la cátedra de turismo: </a:t>
            </a:r>
            <a:r>
              <a:rPr lang="es-ES" sz="1000" dirty="0">
                <a:solidFill>
                  <a:schemeClr val="accent1">
                    <a:lumMod val="75000"/>
                  </a:schemeClr>
                </a:solidFill>
                <a:latin typeface="Futura Std Book" panose="020B0502020204020303" pitchFamily="34" charset="0"/>
              </a:rPr>
              <a:t>inversión Meta: $51.439.587 (total proyecto $823.033.395). Proponente: </a:t>
            </a:r>
            <a:r>
              <a:rPr lang="es-ES" sz="1000" dirty="0" err="1">
                <a:solidFill>
                  <a:schemeClr val="accent1">
                    <a:lumMod val="75000"/>
                  </a:schemeClr>
                </a:solidFill>
                <a:latin typeface="Futura Std Book" panose="020B0502020204020303" pitchFamily="34" charset="0"/>
              </a:rPr>
              <a:t>MinCIT</a:t>
            </a:r>
            <a:r>
              <a:rPr lang="es-ES" sz="1000" dirty="0">
                <a:solidFill>
                  <a:schemeClr val="accent1">
                    <a:lumMod val="75000"/>
                  </a:schemeClr>
                </a:solidFill>
                <a:latin typeface="Futura Std Book" panose="020B0502020204020303" pitchFamily="34" charset="0"/>
              </a:rPr>
              <a:t>. Mediante este proyecto se busca fortalecer la base empresarial y comunitaria asociada a la actividad turística, impactando aproximadamente 1.500 personas, las cuales serán sensibilizadas y capacitadas frente a la cultura del turismo en 43 municipios de los siguientes departamentos: Antioquia, Arauca, Bolívar, Caquetá, Cesar, Guaviare, La Guajira, Magdalena, Meta, Nariño, Norte de Santander, Putumayo, Sucre, Tolima, Valle del Cauca y Vichada. En ejecución (60%).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635"/>
            <a:ext cx="6862225" cy="1542873"/>
          </a:xfrm>
          <a:prstGeom prst="rect">
            <a:avLst/>
          </a:prstGeom>
        </p:spPr>
      </p:pic>
      <p:sp>
        <p:nvSpPr>
          <p:cNvPr id="30" name="Rectángulo 29"/>
          <p:cNvSpPr/>
          <p:nvPr/>
        </p:nvSpPr>
        <p:spPr>
          <a:xfrm>
            <a:off x="5079738" y="1048690"/>
            <a:ext cx="1703554" cy="246221"/>
          </a:xfrm>
          <a:prstGeom prst="rect">
            <a:avLst/>
          </a:prstGeom>
        </p:spPr>
        <p:txBody>
          <a:bodyPr wrap="square">
            <a:spAutoFit/>
          </a:bodyPr>
          <a:lstStyle/>
          <a:p>
            <a:r>
              <a:rPr lang="en-US" sz="1000" dirty="0">
                <a:solidFill>
                  <a:schemeClr val="bg1"/>
                </a:solidFill>
                <a:latin typeface="Futura Md BT" panose="020B0802020204020204" pitchFamily="34" charset="0"/>
              </a:rPr>
              <a:t>Alto de </a:t>
            </a:r>
            <a:r>
              <a:rPr lang="en-US" sz="1000" dirty="0" err="1">
                <a:solidFill>
                  <a:schemeClr val="bg1"/>
                </a:solidFill>
                <a:latin typeface="Futura Md BT" panose="020B0802020204020204" pitchFamily="34" charset="0"/>
              </a:rPr>
              <a:t>Menegua</a:t>
            </a:r>
            <a:r>
              <a:rPr lang="en-US" sz="1000" dirty="0">
                <a:solidFill>
                  <a:schemeClr val="bg1"/>
                </a:solidFill>
                <a:latin typeface="Futura Md BT" panose="020B0802020204020204" pitchFamily="34" charset="0"/>
              </a:rPr>
              <a:t>, Meta</a:t>
            </a:r>
            <a:endParaRPr lang="en-US" sz="1000" dirty="0">
              <a:solidFill>
                <a:schemeClr val="bg1"/>
              </a:solidFill>
            </a:endParaRPr>
          </a:p>
        </p:txBody>
      </p:sp>
      <p:sp>
        <p:nvSpPr>
          <p:cNvPr id="31" name="Rectángulo 30"/>
          <p:cNvSpPr/>
          <p:nvPr/>
        </p:nvSpPr>
        <p:spPr>
          <a:xfrm>
            <a:off x="95143" y="3375561"/>
            <a:ext cx="6695056" cy="1323438"/>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adroTexto 31"/>
          <p:cNvSpPr txBox="1"/>
          <p:nvPr/>
        </p:nvSpPr>
        <p:spPr>
          <a:xfrm>
            <a:off x="52891" y="3375560"/>
            <a:ext cx="6677121" cy="1323439"/>
          </a:xfrm>
          <a:prstGeom prst="rect">
            <a:avLst/>
          </a:prstGeom>
          <a:noFill/>
        </p:spPr>
        <p:txBody>
          <a:bodyPr wrap="square" rtlCol="0">
            <a:spAutoFit/>
          </a:bodyPr>
          <a:lstStyle/>
          <a:p>
            <a:pPr algn="just">
              <a:buClr>
                <a:srgbClr val="0093D0"/>
              </a:buClr>
            </a:pPr>
            <a:r>
              <a:rPr lang="es-ES" altLang="es-CO" sz="1000" b="1" dirty="0">
                <a:solidFill>
                  <a:schemeClr val="accent1">
                    <a:lumMod val="75000"/>
                  </a:schemeClr>
                </a:solidFill>
                <a:latin typeface="Futura Std Book" panose="020B0502020204020303" pitchFamily="34" charset="0"/>
              </a:rPr>
              <a:t>FNTP-049-2017 Asistencia técnica de soporte y mejoramiento a 113 instituciones educativas que forman parte del programa Colegios Amigos del Turismo: </a:t>
            </a:r>
            <a:r>
              <a:rPr lang="es-ES" altLang="es-CO" sz="1000" dirty="0">
                <a:solidFill>
                  <a:schemeClr val="accent1">
                    <a:lumMod val="75000"/>
                  </a:schemeClr>
                </a:solidFill>
                <a:latin typeface="Futura Std Book" panose="020B0502020204020303" pitchFamily="34" charset="0"/>
              </a:rPr>
              <a:t>inversión Meta: $50.987.771 (total proyecto $1.121.730.956). Proponente: </a:t>
            </a:r>
            <a:r>
              <a:rPr lang="es-ES" altLang="es-CO" sz="1000" dirty="0" err="1">
                <a:solidFill>
                  <a:schemeClr val="accent1">
                    <a:lumMod val="75000"/>
                  </a:schemeClr>
                </a:solidFill>
                <a:latin typeface="Futura Std Book" panose="020B0502020204020303" pitchFamily="34" charset="0"/>
              </a:rPr>
              <a:t>MinCIT</a:t>
            </a:r>
            <a:r>
              <a:rPr lang="es-ES" altLang="es-CO" sz="1000" dirty="0">
                <a:solidFill>
                  <a:schemeClr val="accent1">
                    <a:lumMod val="75000"/>
                  </a:schemeClr>
                </a:solidFill>
                <a:latin typeface="Futura Std Book" panose="020B0502020204020303" pitchFamily="34" charset="0"/>
              </a:rPr>
              <a:t>. El proyecto busca brindar asistencia técnica hasta 113 instituciones educativas de carácter público que tienen incluida el turismo de manera transversal en su PEI. Las instituciones educativas se encuentran en los siguientes departamentos: Atlántico(3), Amazonas(3), Antioquia(3), Bolívar(6), Cundinamarca(18), Boyacá(15), Caldas(3), Cesar(6), Cundinamarca(11), Chocó(1), Guainía(1), Huila(5), Magdalena(6),Meta(7), Nariño(3), Norte de Santander(1), Quindío(2), Santander(9), San Andrés(1), Valle del Cauca(2), Sucre(1), Tolima(5) y Vichada (1). Terminado (100%).</a:t>
            </a:r>
          </a:p>
        </p:txBody>
      </p:sp>
      <p:sp>
        <p:nvSpPr>
          <p:cNvPr id="33" name="Rectángulo 32"/>
          <p:cNvSpPr/>
          <p:nvPr/>
        </p:nvSpPr>
        <p:spPr>
          <a:xfrm>
            <a:off x="95223" y="4744900"/>
            <a:ext cx="6694976" cy="929157"/>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adroTexto 33"/>
          <p:cNvSpPr txBox="1"/>
          <p:nvPr/>
        </p:nvSpPr>
        <p:spPr>
          <a:xfrm>
            <a:off x="40302" y="4703908"/>
            <a:ext cx="6741318" cy="1015663"/>
          </a:xfrm>
          <a:prstGeom prst="rect">
            <a:avLst/>
          </a:prstGeom>
          <a:noFill/>
        </p:spPr>
        <p:txBody>
          <a:bodyPr wrap="square" rtlCol="0">
            <a:spAutoFit/>
          </a:bodyPr>
          <a:lstStyle/>
          <a:p>
            <a:pPr algn="just">
              <a:buClr>
                <a:srgbClr val="0093D0"/>
              </a:buClr>
            </a:pPr>
            <a:r>
              <a:rPr lang="es-ES" altLang="es-CO" sz="1000" b="1" dirty="0">
                <a:solidFill>
                  <a:schemeClr val="accent1">
                    <a:lumMod val="75000"/>
                  </a:schemeClr>
                </a:solidFill>
                <a:latin typeface="Futura Std Book" panose="020B0502020204020303" pitchFamily="34" charset="0"/>
              </a:rPr>
              <a:t>FNTP-053-2017 Programa de formadores extranjeros para la enseñanza del inglés. Fase 2: </a:t>
            </a:r>
            <a:r>
              <a:rPr lang="es-ES" altLang="es-CO" sz="1000" dirty="0">
                <a:solidFill>
                  <a:schemeClr val="accent1">
                    <a:lumMod val="75000"/>
                  </a:schemeClr>
                </a:solidFill>
                <a:latin typeface="Futura Std Book" panose="020B0502020204020303" pitchFamily="34" charset="0"/>
              </a:rPr>
              <a:t>inversión Meta: $</a:t>
            </a:r>
            <a:r>
              <a:rPr lang="es-ES" altLang="es-CO" sz="1000" dirty="0" smtClean="0">
                <a:solidFill>
                  <a:schemeClr val="accent1">
                    <a:lumMod val="75000"/>
                  </a:schemeClr>
                </a:solidFill>
                <a:latin typeface="Futura Std Book" panose="020B0502020204020303" pitchFamily="34" charset="0"/>
              </a:rPr>
              <a:t>64.353.886 </a:t>
            </a:r>
            <a:r>
              <a:rPr lang="es-ES" altLang="es-CO" sz="1000" dirty="0">
                <a:solidFill>
                  <a:schemeClr val="accent1">
                    <a:lumMod val="75000"/>
                  </a:schemeClr>
                </a:solidFill>
                <a:latin typeface="Futura Std Book" panose="020B0502020204020303" pitchFamily="34" charset="0"/>
              </a:rPr>
              <a:t>(</a:t>
            </a:r>
            <a:r>
              <a:rPr lang="es-ES" altLang="es-CO" sz="1000" dirty="0" err="1">
                <a:solidFill>
                  <a:schemeClr val="accent1">
                    <a:lumMod val="75000"/>
                  </a:schemeClr>
                </a:solidFill>
                <a:latin typeface="Futura Std Book" panose="020B0502020204020303" pitchFamily="34" charset="0"/>
              </a:rPr>
              <a:t>Fontur</a:t>
            </a:r>
            <a:r>
              <a:rPr lang="es-ES" altLang="es-CO" sz="1000" dirty="0">
                <a:solidFill>
                  <a:schemeClr val="accent1">
                    <a:lumMod val="75000"/>
                  </a:schemeClr>
                </a:solidFill>
                <a:latin typeface="Futura Std Book" panose="020B0502020204020303" pitchFamily="34" charset="0"/>
              </a:rPr>
              <a:t>:$1.673.201.025). Proponente: </a:t>
            </a:r>
            <a:r>
              <a:rPr lang="es-ES" altLang="es-CO" sz="1000" dirty="0" err="1">
                <a:solidFill>
                  <a:schemeClr val="accent1">
                    <a:lumMod val="75000"/>
                  </a:schemeClr>
                </a:solidFill>
                <a:latin typeface="Futura Std Book" panose="020B0502020204020303" pitchFamily="34" charset="0"/>
              </a:rPr>
              <a:t>MinCIT</a:t>
            </a:r>
            <a:r>
              <a:rPr lang="es-ES" altLang="es-CO" sz="1000" dirty="0">
                <a:solidFill>
                  <a:schemeClr val="accent1">
                    <a:lumMod val="75000"/>
                  </a:schemeClr>
                </a:solidFill>
                <a:latin typeface="Futura Std Book" panose="020B0502020204020303" pitchFamily="34" charset="0"/>
              </a:rPr>
              <a:t>. Se llevó a cabo el proceso de formación en el idioma inglés en las 26 ciudades definidas en el proyecto (</a:t>
            </a:r>
            <a:r>
              <a:rPr lang="es-ES" altLang="es-CO" sz="1000" dirty="0" err="1">
                <a:solidFill>
                  <a:schemeClr val="accent1">
                    <a:lumMod val="75000"/>
                  </a:schemeClr>
                </a:solidFill>
                <a:latin typeface="Futura Std Book" panose="020B0502020204020303" pitchFamily="34" charset="0"/>
              </a:rPr>
              <a:t>Salento</a:t>
            </a:r>
            <a:r>
              <a:rPr lang="es-ES" altLang="es-CO" sz="1000" dirty="0">
                <a:solidFill>
                  <a:schemeClr val="accent1">
                    <a:lumMod val="75000"/>
                  </a:schemeClr>
                </a:solidFill>
                <a:latin typeface="Futura Std Book" panose="020B0502020204020303" pitchFamily="34" charset="0"/>
              </a:rPr>
              <a:t>, Cartagena, Santa Cruz de </a:t>
            </a:r>
            <a:r>
              <a:rPr lang="es-ES" altLang="es-CO" sz="1000" dirty="0" err="1">
                <a:solidFill>
                  <a:schemeClr val="accent1">
                    <a:lumMod val="75000"/>
                  </a:schemeClr>
                </a:solidFill>
                <a:latin typeface="Futura Std Book" panose="020B0502020204020303" pitchFamily="34" charset="0"/>
              </a:rPr>
              <a:t>Mompox</a:t>
            </a:r>
            <a:r>
              <a:rPr lang="es-ES" altLang="es-CO" sz="1000" dirty="0">
                <a:solidFill>
                  <a:schemeClr val="accent1">
                    <a:lumMod val="75000"/>
                  </a:schemeClr>
                </a:solidFill>
                <a:latin typeface="Futura Std Book" panose="020B0502020204020303" pitchFamily="34" charset="0"/>
              </a:rPr>
              <a:t>  Medellín, Villa de Leyva, Florencia, Yopal, Popayán, Valledupar, </a:t>
            </a:r>
            <a:r>
              <a:rPr lang="es-ES" altLang="es-CO" sz="1000" dirty="0" err="1">
                <a:solidFill>
                  <a:schemeClr val="accent1">
                    <a:lumMod val="75000"/>
                  </a:schemeClr>
                </a:solidFill>
                <a:latin typeface="Futura Std Book" panose="020B0502020204020303" pitchFamily="34" charset="0"/>
              </a:rPr>
              <a:t>Nuquí</a:t>
            </a:r>
            <a:r>
              <a:rPr lang="es-ES" altLang="es-CO" sz="1000" dirty="0">
                <a:solidFill>
                  <a:schemeClr val="accent1">
                    <a:lumMod val="75000"/>
                  </a:schemeClr>
                </a:solidFill>
                <a:latin typeface="Futura Std Book" panose="020B0502020204020303" pitchFamily="34" charset="0"/>
              </a:rPr>
              <a:t>, Montería, Santa Cruz de Lorica, Zipaquirá, Bogotá, Neiva, Villavicencio, Pasto, Ipiales, Cúcuta, Mocoa, Riohacha, Pereira, San Gil, Ibagué, Guadalajara de Buga, Cali). Fecha de realización: 5 dic2016–4 de mar2018. Terminado (100%). </a:t>
            </a:r>
          </a:p>
        </p:txBody>
      </p:sp>
      <p:sp>
        <p:nvSpPr>
          <p:cNvPr id="35" name="Rectángulo 34"/>
          <p:cNvSpPr/>
          <p:nvPr/>
        </p:nvSpPr>
        <p:spPr>
          <a:xfrm>
            <a:off x="103722" y="5715049"/>
            <a:ext cx="6677898" cy="1053562"/>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ángulo 36"/>
          <p:cNvSpPr/>
          <p:nvPr/>
        </p:nvSpPr>
        <p:spPr>
          <a:xfrm>
            <a:off x="118241" y="6823683"/>
            <a:ext cx="6671958" cy="1512243"/>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adroTexto 38"/>
          <p:cNvSpPr txBox="1"/>
          <p:nvPr/>
        </p:nvSpPr>
        <p:spPr>
          <a:xfrm>
            <a:off x="75442" y="8381151"/>
            <a:ext cx="6714758" cy="707886"/>
          </a:xfrm>
          <a:prstGeom prst="rect">
            <a:avLst/>
          </a:prstGeom>
          <a:noFill/>
        </p:spPr>
        <p:txBody>
          <a:bodyPr wrap="square" rtlCol="0">
            <a:spAutoFit/>
          </a:bodyPr>
          <a:lstStyle/>
          <a:p>
            <a:pPr algn="just">
              <a:buClr>
                <a:srgbClr val="0093D0"/>
              </a:buClr>
            </a:pPr>
            <a:r>
              <a:rPr lang="es-ES" altLang="es-CO" sz="1000" b="1" dirty="0">
                <a:solidFill>
                  <a:schemeClr val="accent1">
                    <a:lumMod val="75000"/>
                  </a:schemeClr>
                </a:solidFill>
                <a:latin typeface="Futura Std Book" panose="020B0502020204020303" pitchFamily="34" charset="0"/>
              </a:rPr>
              <a:t>FNTP-127-2017 Guiones turísticos en los destinos Turismo paz y convivencia </a:t>
            </a:r>
            <a:r>
              <a:rPr lang="es-ES" altLang="es-CO" sz="1000" dirty="0">
                <a:solidFill>
                  <a:schemeClr val="accent1">
                    <a:lumMod val="75000"/>
                  </a:schemeClr>
                </a:solidFill>
                <a:latin typeface="Futura Std Book" panose="020B0502020204020303" pitchFamily="34" charset="0"/>
              </a:rPr>
              <a:t>inversión Meta: $66.000.000 </a:t>
            </a:r>
            <a:r>
              <a:rPr lang="es-ES" altLang="es-CO" sz="1000" dirty="0" smtClean="0">
                <a:solidFill>
                  <a:schemeClr val="accent1">
                    <a:lumMod val="75000"/>
                  </a:schemeClr>
                </a:solidFill>
                <a:latin typeface="Futura Std Book" panose="020B0502020204020303" pitchFamily="34" charset="0"/>
              </a:rPr>
              <a:t>(</a:t>
            </a:r>
            <a:r>
              <a:rPr lang="es-ES" altLang="es-CO" sz="1000" dirty="0" err="1" smtClean="0">
                <a:solidFill>
                  <a:schemeClr val="accent1">
                    <a:lumMod val="75000"/>
                  </a:schemeClr>
                </a:solidFill>
                <a:latin typeface="Futura Std Book" panose="020B0502020204020303" pitchFamily="34" charset="0"/>
              </a:rPr>
              <a:t>Fontur</a:t>
            </a:r>
            <a:r>
              <a:rPr lang="es-ES" altLang="es-CO" sz="1000" dirty="0">
                <a:solidFill>
                  <a:schemeClr val="accent1">
                    <a:lumMod val="75000"/>
                  </a:schemeClr>
                </a:solidFill>
                <a:latin typeface="Futura Std Book" panose="020B0502020204020303" pitchFamily="34" charset="0"/>
              </a:rPr>
              <a:t>:$</a:t>
            </a:r>
            <a:r>
              <a:rPr lang="es-ES" altLang="es-CO" sz="1000" dirty="0" smtClean="0">
                <a:solidFill>
                  <a:schemeClr val="accent1">
                    <a:lumMod val="75000"/>
                  </a:schemeClr>
                </a:solidFill>
                <a:latin typeface="Futura Std Book" panose="020B0502020204020303" pitchFamily="34" charset="0"/>
              </a:rPr>
              <a:t>330.000.000) </a:t>
            </a:r>
            <a:r>
              <a:rPr lang="es-ES" altLang="es-CO" sz="1000" dirty="0">
                <a:solidFill>
                  <a:schemeClr val="accent1">
                    <a:lumMod val="75000"/>
                  </a:schemeClr>
                </a:solidFill>
                <a:latin typeface="Futura Std Book" panose="020B0502020204020303" pitchFamily="34" charset="0"/>
              </a:rPr>
              <a:t>Proponente: </a:t>
            </a:r>
            <a:r>
              <a:rPr lang="es-ES" altLang="es-CO" sz="1000" dirty="0" err="1">
                <a:solidFill>
                  <a:schemeClr val="accent1">
                    <a:lumMod val="75000"/>
                  </a:schemeClr>
                </a:solidFill>
                <a:latin typeface="Futura Std Book" panose="020B0502020204020303" pitchFamily="34" charset="0"/>
              </a:rPr>
              <a:t>MinCIT</a:t>
            </a:r>
            <a:r>
              <a:rPr lang="es-ES" altLang="es-CO" sz="1000" dirty="0">
                <a:solidFill>
                  <a:schemeClr val="accent1">
                    <a:lumMod val="75000"/>
                  </a:schemeClr>
                </a:solidFill>
                <a:latin typeface="Futura Std Book" panose="020B0502020204020303" pitchFamily="34" charset="0"/>
              </a:rPr>
              <a:t>. Se espera diseñar un guion metodológico para la excursión turística en cada uno de los destinos de turismo paz y convivencia donde se incluyan las técnicas de guía e interpretación como herramienta que facilite cada recorrido. En ejecución (60</a:t>
            </a:r>
            <a:r>
              <a:rPr lang="es-ES" altLang="es-CO" sz="1000" dirty="0" smtClean="0">
                <a:solidFill>
                  <a:schemeClr val="accent1">
                    <a:lumMod val="75000"/>
                  </a:schemeClr>
                </a:solidFill>
                <a:latin typeface="Futura Std Book" panose="020B0502020204020303" pitchFamily="34" charset="0"/>
              </a:rPr>
              <a:t>%).</a:t>
            </a:r>
            <a:endParaRPr lang="es-ES" sz="750" dirty="0">
              <a:solidFill>
                <a:schemeClr val="accent1">
                  <a:lumMod val="75000"/>
                </a:schemeClr>
              </a:solidFill>
              <a:latin typeface="Helvetica" panose="020B0604020202030204" pitchFamily="34" charset="0"/>
            </a:endParaRPr>
          </a:p>
        </p:txBody>
      </p:sp>
      <p:sp>
        <p:nvSpPr>
          <p:cNvPr id="40" name="Rectángulo 39"/>
          <p:cNvSpPr/>
          <p:nvPr/>
        </p:nvSpPr>
        <p:spPr>
          <a:xfrm>
            <a:off x="118241" y="8416925"/>
            <a:ext cx="6665828" cy="673482"/>
          </a:xfrm>
          <a:prstGeom prst="rect">
            <a:avLst/>
          </a:prstGeom>
          <a:noFill/>
          <a:ln w="12700">
            <a:solidFill>
              <a:srgbClr val="4B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33" r="24877" b="57992"/>
          <a:stretch/>
        </p:blipFill>
        <p:spPr bwMode="auto">
          <a:xfrm>
            <a:off x="-38542" y="1"/>
            <a:ext cx="6896542" cy="4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uadroTexto 22"/>
          <p:cNvSpPr txBox="1"/>
          <p:nvPr/>
        </p:nvSpPr>
        <p:spPr>
          <a:xfrm>
            <a:off x="4198631" y="104108"/>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21sep2018</a:t>
            </a:r>
            <a:endParaRPr lang="en-US" sz="1000" dirty="0">
              <a:solidFill>
                <a:schemeClr val="bg1"/>
              </a:solidFill>
              <a:latin typeface="Futura Std Book" panose="020B0502020204020303" pitchFamily="34" charset="0"/>
            </a:endParaRPr>
          </a:p>
        </p:txBody>
      </p:sp>
      <p:sp>
        <p:nvSpPr>
          <p:cNvPr id="24" name="CuadroTexto 23"/>
          <p:cNvSpPr txBox="1"/>
          <p:nvPr/>
        </p:nvSpPr>
        <p:spPr>
          <a:xfrm>
            <a:off x="0" y="53878"/>
            <a:ext cx="2739468" cy="338554"/>
          </a:xfrm>
          <a:prstGeom prst="rect">
            <a:avLst/>
          </a:prstGeom>
          <a:noFill/>
        </p:spPr>
        <p:txBody>
          <a:bodyPr wrap="none" rtlCol="0">
            <a:spAutoFit/>
          </a:bodyPr>
          <a:lstStyle/>
          <a:p>
            <a:r>
              <a:rPr lang="es-CO" sz="1600" b="1" dirty="0" smtClean="0">
                <a:solidFill>
                  <a:schemeClr val="bg1"/>
                </a:solidFill>
                <a:latin typeface="Futura Std Book" panose="020B0502020204020303" pitchFamily="34" charset="0"/>
              </a:rPr>
              <a:t>Competitividad Turística</a:t>
            </a:r>
            <a:endParaRPr lang="es-CO" sz="1600" b="1" dirty="0">
              <a:solidFill>
                <a:schemeClr val="bg1"/>
              </a:solidFill>
              <a:latin typeface="Futura Std Book" panose="020B0502020204020303"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094" y="5880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596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5" y="974066"/>
            <a:ext cx="2255520" cy="4172193"/>
          </a:xfrm>
          <a:prstGeom prst="rect">
            <a:avLst/>
          </a:prstGeom>
        </p:spPr>
      </p:pic>
      <p:sp>
        <p:nvSpPr>
          <p:cNvPr id="10" name="Rectángulo 9"/>
          <p:cNvSpPr/>
          <p:nvPr/>
        </p:nvSpPr>
        <p:spPr>
          <a:xfrm>
            <a:off x="965987" y="1026880"/>
            <a:ext cx="1373148" cy="400110"/>
          </a:xfrm>
          <a:prstGeom prst="rect">
            <a:avLst/>
          </a:prstGeom>
        </p:spPr>
        <p:txBody>
          <a:bodyPr wrap="square">
            <a:spAutoFit/>
          </a:bodyPr>
          <a:lstStyle/>
          <a:p>
            <a:pPr algn="r"/>
            <a:r>
              <a:rPr lang="en-US" sz="1000" dirty="0" smtClean="0">
                <a:solidFill>
                  <a:schemeClr val="bg1"/>
                </a:solidFill>
                <a:latin typeface="Futura Md BT" panose="020B0802020204020204" pitchFamily="34" charset="0"/>
              </a:rPr>
              <a:t>Villavicencio, </a:t>
            </a:r>
            <a:r>
              <a:rPr lang="en-US" sz="1000" dirty="0">
                <a:solidFill>
                  <a:schemeClr val="bg1"/>
                </a:solidFill>
                <a:latin typeface="Futura Md BT" panose="020B0802020204020204" pitchFamily="34" charset="0"/>
              </a:rPr>
              <a:t>Meta</a:t>
            </a:r>
            <a:endParaRPr lang="en-US" sz="1000" dirty="0">
              <a:solidFill>
                <a:schemeClr val="bg1"/>
              </a:solidFill>
            </a:endParaRPr>
          </a:p>
        </p:txBody>
      </p:sp>
      <p:sp>
        <p:nvSpPr>
          <p:cNvPr id="11" name="CuadroTexto 10"/>
          <p:cNvSpPr txBox="1"/>
          <p:nvPr/>
        </p:nvSpPr>
        <p:spPr>
          <a:xfrm>
            <a:off x="2388265" y="446180"/>
            <a:ext cx="4383522" cy="1938992"/>
          </a:xfrm>
          <a:prstGeom prst="rect">
            <a:avLst/>
          </a:prstGeom>
          <a:noFill/>
        </p:spPr>
        <p:txBody>
          <a:bodyPr wrap="square" rtlCol="0">
            <a:spAutoFit/>
          </a:bodyPr>
          <a:lstStyle/>
          <a:p>
            <a:pPr lvl="0" algn="just">
              <a:spcAft>
                <a:spcPts val="0"/>
              </a:spcAft>
              <a:buClr>
                <a:srgbClr val="6CB33F"/>
              </a:buClr>
              <a:tabLst>
                <a:tab pos="457200" algn="l"/>
              </a:tabLst>
            </a:pPr>
            <a:r>
              <a:rPr lang="es-CO" sz="1000" b="1" u="sng" dirty="0" smtClean="0">
                <a:solidFill>
                  <a:srgbClr val="81A44C"/>
                </a:solidFill>
                <a:latin typeface="Futura Std Book" panose="020B0502020204020303" pitchFamily="34" charset="0"/>
              </a:rPr>
              <a:t>Aprobado en septiembre de 2018:</a:t>
            </a:r>
          </a:p>
          <a:p>
            <a:pPr lvl="0" algn="just">
              <a:spcAft>
                <a:spcPts val="0"/>
              </a:spcAft>
              <a:buClr>
                <a:srgbClr val="6CB33F"/>
              </a:buClr>
              <a:tabLst>
                <a:tab pos="457200" algn="l"/>
              </a:tabLst>
            </a:pPr>
            <a:r>
              <a:rPr lang="es-CO" sz="1000" b="1" dirty="0" smtClean="0">
                <a:solidFill>
                  <a:srgbClr val="81A44C"/>
                </a:solidFill>
                <a:latin typeface="Futura Std Book" panose="020B0502020204020303" pitchFamily="34" charset="0"/>
              </a:rPr>
              <a:t>FNTP-129-2018 </a:t>
            </a:r>
            <a:r>
              <a:rPr lang="es-CO" sz="1000" b="1" dirty="0">
                <a:solidFill>
                  <a:srgbClr val="81A44C"/>
                </a:solidFill>
                <a:latin typeface="Futura Std Book" panose="020B0502020204020303" pitchFamily="34" charset="0"/>
              </a:rPr>
              <a:t>Participación en la XXXVIII Vitrina Turística de </a:t>
            </a:r>
            <a:r>
              <a:rPr lang="es-CO" sz="1000" b="1" dirty="0" err="1">
                <a:solidFill>
                  <a:srgbClr val="81A44C"/>
                </a:solidFill>
                <a:latin typeface="Futura Std Book" panose="020B0502020204020303" pitchFamily="34" charset="0"/>
              </a:rPr>
              <a:t>Anato</a:t>
            </a:r>
            <a:r>
              <a:rPr lang="es-CO" sz="1000" b="1" dirty="0">
                <a:solidFill>
                  <a:srgbClr val="81A44C"/>
                </a:solidFill>
                <a:latin typeface="Futura Std Book" panose="020B0502020204020303" pitchFamily="34" charset="0"/>
              </a:rPr>
              <a:t> 2019 de los departamentos de Valle del Cauca, Tolima, Sucre, Santander, San Andrés, Providencia y Santa Catalina, Risaralda, Quindío, Norte de Santander, Nariño, Meta, Magdalena, La Guajira, Huila, Cundinamarca, Córdoba, Cesar, Cauca, Casanare, Caldas, Boyacá, Bolívar, Bogotá, Arauca, Atlántico y Antioquia: </a:t>
            </a:r>
            <a:r>
              <a:rPr lang="es-ES" sz="1000" dirty="0">
                <a:solidFill>
                  <a:srgbClr val="81A44C"/>
                </a:solidFill>
                <a:latin typeface="Futura Std Book" panose="020B0502020204020303" pitchFamily="34" charset="0"/>
              </a:rPr>
              <a:t>i</a:t>
            </a:r>
            <a:r>
              <a:rPr lang="es-ES" sz="1000" dirty="0">
                <a:solidFill>
                  <a:srgbClr val="81A44C"/>
                </a:solidFill>
                <a:latin typeface="Futura Std Book" panose="020B0502020204020303" pitchFamily="34" charset="0"/>
                <a:ea typeface="Calibri" panose="020F0502020204030204" pitchFamily="34" charset="0"/>
              </a:rPr>
              <a:t>nversión en Meta </a:t>
            </a:r>
            <a:r>
              <a:rPr lang="es-CO" sz="1000" dirty="0">
                <a:solidFill>
                  <a:srgbClr val="81A44C"/>
                </a:solidFill>
                <a:latin typeface="Futura Std Book" panose="020B0502020204020303" pitchFamily="34" charset="0"/>
                <a:ea typeface="Calibri" panose="020F0502020204030204" pitchFamily="34" charset="0"/>
                <a:cs typeface="Times New Roman" panose="02020603050405020304" pitchFamily="18" charset="0"/>
              </a:rPr>
              <a:t>$59.569.020 </a:t>
            </a:r>
            <a:r>
              <a:rPr lang="es-ES" sz="1000" dirty="0">
                <a:solidFill>
                  <a:srgbClr val="81A44C"/>
                </a:solidFill>
                <a:latin typeface="Futura Std Book" panose="020B0502020204020303" pitchFamily="34" charset="0"/>
                <a:ea typeface="Calibri" panose="020F0502020204030204" pitchFamily="34" charset="0"/>
              </a:rPr>
              <a:t>(total proyecto $</a:t>
            </a:r>
            <a:r>
              <a:rPr lang="es-CO" sz="1000" dirty="0">
                <a:solidFill>
                  <a:srgbClr val="81A44C"/>
                </a:solidFill>
                <a:latin typeface="Futura Std Book" panose="020B0502020204020303" pitchFamily="34" charset="0"/>
              </a:rPr>
              <a:t>3.194.885.106; </a:t>
            </a:r>
            <a:r>
              <a:rPr lang="es-CO" sz="1000" dirty="0" err="1">
                <a:solidFill>
                  <a:srgbClr val="81A44C"/>
                </a:solidFill>
                <a:latin typeface="Futura Std Book" panose="020B0502020204020303" pitchFamily="34" charset="0"/>
              </a:rPr>
              <a:t>Fontur</a:t>
            </a:r>
            <a:r>
              <a:rPr lang="es-CO" sz="1000" dirty="0">
                <a:solidFill>
                  <a:srgbClr val="81A44C"/>
                </a:solidFill>
                <a:latin typeface="Futura Std Book" panose="020B0502020204020303" pitchFamily="34" charset="0"/>
              </a:rPr>
              <a:t> $1.597.442.553 y  contrapartida </a:t>
            </a:r>
            <a:r>
              <a:rPr lang="es-CO" sz="1000" dirty="0">
                <a:solidFill>
                  <a:srgbClr val="81A44C"/>
                </a:solidFill>
                <a:latin typeface="Futura Std Book" panose="020B0502020204020303" pitchFamily="34" charset="0"/>
                <a:ea typeface="Calibri" panose="020F0502020204030204" pitchFamily="34" charset="0"/>
                <a:cs typeface="Times New Roman" panose="02020603050405020304" pitchFamily="18" charset="0"/>
              </a:rPr>
              <a:t>$1.597.442.553 del departamento</a:t>
            </a:r>
            <a:r>
              <a:rPr lang="es-CO" sz="1000" dirty="0">
                <a:solidFill>
                  <a:srgbClr val="81A44C"/>
                </a:solidFill>
                <a:latin typeface="Futura Std Book" panose="020B0502020204020303" pitchFamily="34" charset="0"/>
              </a:rPr>
              <a:t>)</a:t>
            </a:r>
            <a:r>
              <a:rPr lang="es-CO" sz="1000" dirty="0">
                <a:solidFill>
                  <a:srgbClr val="81A44C"/>
                </a:solidFill>
                <a:latin typeface="Futura Std Book" panose="020B0502020204020303" pitchFamily="34" charset="0"/>
                <a:ea typeface="Calibri" panose="020F0502020204030204" pitchFamily="34" charset="0"/>
              </a:rPr>
              <a:t>. </a:t>
            </a:r>
            <a:r>
              <a:rPr lang="es-ES" sz="1000" dirty="0">
                <a:solidFill>
                  <a:srgbClr val="81A44C"/>
                </a:solidFill>
                <a:latin typeface="Futura Std Book" panose="020B0502020204020303" pitchFamily="34" charset="0"/>
                <a:ea typeface="Calibri" panose="020F0502020204030204" pitchFamily="34" charset="0"/>
              </a:rPr>
              <a:t>Proponente: </a:t>
            </a:r>
            <a:r>
              <a:rPr lang="es-ES" sz="1000" dirty="0" err="1">
                <a:solidFill>
                  <a:srgbClr val="81A44C"/>
                </a:solidFill>
                <a:latin typeface="Futura Std Book" panose="020B0502020204020303" pitchFamily="34" charset="0"/>
                <a:ea typeface="Calibri" panose="020F0502020204030204" pitchFamily="34" charset="0"/>
              </a:rPr>
              <a:t>MinCIT</a:t>
            </a:r>
            <a:r>
              <a:rPr lang="es-ES" sz="1000" dirty="0">
                <a:solidFill>
                  <a:srgbClr val="81A44C"/>
                </a:solidFill>
                <a:latin typeface="Futura Std Book" panose="020B0502020204020303" pitchFamily="34" charset="0"/>
                <a:ea typeface="Calibri" panose="020F0502020204030204" pitchFamily="34" charset="0"/>
              </a:rPr>
              <a:t>. Corresponde a arrendamiento de área de 90 metros cuadrados para un stand en </a:t>
            </a:r>
            <a:r>
              <a:rPr lang="es-ES" sz="1000" dirty="0" err="1">
                <a:solidFill>
                  <a:srgbClr val="81A44C"/>
                </a:solidFill>
                <a:latin typeface="Futura Std Book" panose="020B0502020204020303" pitchFamily="34" charset="0"/>
                <a:ea typeface="Calibri" panose="020F0502020204030204" pitchFamily="34" charset="0"/>
              </a:rPr>
              <a:t>Corferias</a:t>
            </a:r>
            <a:r>
              <a:rPr lang="es-ES" sz="1000" dirty="0">
                <a:solidFill>
                  <a:srgbClr val="81A44C"/>
                </a:solidFill>
                <a:latin typeface="Futura Std Book" panose="020B0502020204020303" pitchFamily="34" charset="0"/>
                <a:ea typeface="Calibri" panose="020F0502020204030204" pitchFamily="34" charset="0"/>
              </a:rPr>
              <a:t>. Fecha del evento del 27 feb al 01mar2019. A</a:t>
            </a:r>
            <a:r>
              <a:rPr lang="es-ES" sz="1000" dirty="0" smtClean="0">
                <a:solidFill>
                  <a:srgbClr val="81A44C"/>
                </a:solidFill>
                <a:latin typeface="Futura Std Book" panose="020B0502020204020303" pitchFamily="34" charset="0"/>
                <a:ea typeface="Calibri" panose="020F0502020204030204" pitchFamily="34" charset="0"/>
              </a:rPr>
              <a:t>probado </a:t>
            </a:r>
            <a:r>
              <a:rPr lang="es-ES" sz="1000" dirty="0">
                <a:solidFill>
                  <a:srgbClr val="81A44C"/>
                </a:solidFill>
                <a:latin typeface="Futura Std Book" panose="020B0502020204020303" pitchFamily="34" charset="0"/>
                <a:ea typeface="Calibri" panose="020F0502020204030204" pitchFamily="34" charset="0"/>
              </a:rPr>
              <a:t>(0%). </a:t>
            </a:r>
            <a:endParaRPr lang="es-CO" sz="1000" dirty="0">
              <a:solidFill>
                <a:srgbClr val="81A44C"/>
              </a:solidFill>
              <a:latin typeface="Futura Std Book" panose="020B0502020204020303" pitchFamily="34" charset="0"/>
              <a:ea typeface="Calibri" panose="020F0502020204030204" pitchFamily="34" charset="0"/>
            </a:endParaRPr>
          </a:p>
        </p:txBody>
      </p:sp>
      <p:sp>
        <p:nvSpPr>
          <p:cNvPr id="12" name="Rectángulo 11"/>
          <p:cNvSpPr/>
          <p:nvPr/>
        </p:nvSpPr>
        <p:spPr>
          <a:xfrm>
            <a:off x="2393566" y="404674"/>
            <a:ext cx="4410003" cy="1956673"/>
          </a:xfrm>
          <a:prstGeom prst="rect">
            <a:avLst/>
          </a:prstGeom>
          <a:noFill/>
          <a:ln w="12700">
            <a:solidFill>
              <a:srgbClr val="81A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88444" y="500020"/>
            <a:ext cx="2820664" cy="276999"/>
          </a:xfrm>
          <a:prstGeom prst="rect">
            <a:avLst/>
          </a:prstGeom>
        </p:spPr>
        <p:txBody>
          <a:bodyPr wrap="square">
            <a:spAutoFit/>
          </a:bodyPr>
          <a:lstStyle/>
          <a:p>
            <a:r>
              <a:rPr lang="en-US" sz="1150" b="1" dirty="0" smtClean="0">
                <a:solidFill>
                  <a:srgbClr val="81A44C"/>
                </a:solidFill>
                <a:latin typeface="Futura Std Book" panose="020B0502020204020303" pitchFamily="34" charset="0"/>
              </a:rPr>
              <a:t>PROYECTOS APROBADOS 2018</a:t>
            </a:r>
            <a:endParaRPr lang="en-US" sz="1150" b="1" dirty="0">
              <a:solidFill>
                <a:srgbClr val="81A44C"/>
              </a:solidFill>
              <a:latin typeface="Futura Std Book" panose="020B0502020204020303" pitchFamily="34" charset="0"/>
            </a:endParaRPr>
          </a:p>
        </p:txBody>
      </p:sp>
      <p:sp>
        <p:nvSpPr>
          <p:cNvPr id="14" name="CuadroTexto 13"/>
          <p:cNvSpPr txBox="1"/>
          <p:nvPr/>
        </p:nvSpPr>
        <p:spPr>
          <a:xfrm>
            <a:off x="2393566" y="2393668"/>
            <a:ext cx="4373203" cy="1631216"/>
          </a:xfrm>
          <a:prstGeom prst="rect">
            <a:avLst/>
          </a:prstGeom>
          <a:noFill/>
        </p:spPr>
        <p:txBody>
          <a:bodyPr wrap="square" rtlCol="0">
            <a:spAutoFit/>
          </a:bodyPr>
          <a:lstStyle/>
          <a:p>
            <a:pPr algn="just">
              <a:buClr>
                <a:srgbClr val="6CB33F"/>
              </a:buClr>
            </a:pPr>
            <a:r>
              <a:rPr lang="es-CO" sz="1000" b="1" dirty="0">
                <a:solidFill>
                  <a:srgbClr val="81A44C"/>
                </a:solidFill>
                <a:latin typeface="Futura Std Book" panose="020B0502020204020303" pitchFamily="34" charset="0"/>
                <a:ea typeface="Calibri" panose="020F0502020204030204" pitchFamily="34" charset="0"/>
                <a:cs typeface="Times New Roman" panose="02020603050405020304" pitchFamily="18" charset="0"/>
              </a:rPr>
              <a:t>FNTP-052-2018 Promoción de la ciudad de Villavicencio como uno de los principales destinos del Corredor Turístico Llanos</a:t>
            </a:r>
            <a:r>
              <a:rPr lang="es-CO" sz="1000" b="1" dirty="0">
                <a:solidFill>
                  <a:srgbClr val="81A44C"/>
                </a:solidFill>
                <a:latin typeface="Futura Std Book" panose="020B0502020204020303" pitchFamily="34" charset="0"/>
              </a:rPr>
              <a:t>: </a:t>
            </a:r>
            <a:r>
              <a:rPr lang="es-CO" sz="1000" dirty="0">
                <a:solidFill>
                  <a:srgbClr val="81A44C"/>
                </a:solidFill>
                <a:latin typeface="Futura Std Book" panose="020B0502020204020303" pitchFamily="34" charset="0"/>
              </a:rPr>
              <a:t>inversión en Meta </a:t>
            </a:r>
            <a:r>
              <a:rPr lang="es-CO" sz="1000" dirty="0">
                <a:solidFill>
                  <a:srgbClr val="81A44C"/>
                </a:solidFill>
                <a:latin typeface="Futura Std Book" panose="020B0502020204020303" pitchFamily="34" charset="0"/>
                <a:ea typeface="Calibri" panose="020F0502020204030204" pitchFamily="34" charset="0"/>
                <a:cs typeface="Times New Roman" panose="02020603050405020304" pitchFamily="18" charset="0"/>
              </a:rPr>
              <a:t>$158.100.936</a:t>
            </a:r>
            <a:r>
              <a:rPr lang="es-CO" sz="1000" dirty="0">
                <a:solidFill>
                  <a:srgbClr val="81A44C"/>
                </a:solidFill>
                <a:latin typeface="Futura Std Book" panose="020B0502020204020303" pitchFamily="34" charset="0"/>
              </a:rPr>
              <a:t> (total proyecto </a:t>
            </a:r>
            <a:r>
              <a:rPr lang="es-CO" sz="1000" dirty="0">
                <a:solidFill>
                  <a:srgbClr val="81A44C"/>
                </a:solidFill>
                <a:latin typeface="Futura Std Book" panose="020B0502020204020303" pitchFamily="34" charset="0"/>
                <a:ea typeface="Calibri" panose="020F0502020204030204" pitchFamily="34" charset="0"/>
                <a:cs typeface="Times New Roman" panose="02020603050405020304" pitchFamily="18" charset="0"/>
              </a:rPr>
              <a:t>$339.256.129</a:t>
            </a:r>
            <a:r>
              <a:rPr lang="es-CO" sz="1000" dirty="0">
                <a:solidFill>
                  <a:srgbClr val="81A44C"/>
                </a:solidFill>
                <a:latin typeface="Futura Std Book" panose="020B0502020204020303" pitchFamily="34" charset="0"/>
              </a:rPr>
              <a:t>; contrapartida </a:t>
            </a:r>
            <a:r>
              <a:rPr lang="es-CO" sz="1000" dirty="0">
                <a:solidFill>
                  <a:srgbClr val="81A44C"/>
                </a:solidFill>
                <a:latin typeface="Futura Std Book" panose="020B0502020204020303" pitchFamily="34" charset="0"/>
                <a:ea typeface="Calibri" panose="020F0502020204030204" pitchFamily="34" charset="0"/>
                <a:cs typeface="Times New Roman" panose="02020603050405020304" pitchFamily="18" charset="0"/>
              </a:rPr>
              <a:t>$181.155.193</a:t>
            </a:r>
            <a:r>
              <a:rPr lang="es-CO" sz="1000" dirty="0">
                <a:solidFill>
                  <a:srgbClr val="81A44C"/>
                </a:solidFill>
                <a:latin typeface="Futura Std Book" panose="020B0502020204020303" pitchFamily="34" charset="0"/>
              </a:rPr>
              <a:t>). Proponente: Instituto de Turismo de Villavicencio – Alcaldía de Villavicencio. El proyecto contempla las siguientes actividades: Plan de medios, lanzamiento del destino en la ciudad de Medellín del 4 al 5 de agosto de 2018, viaje de familiarización con periodistas, rueda de negocios,  promoción y divulgación turística del VII Festival Llanero (Evento del 6 al 10 de diciembre de 2018); y viajes de familiarización con </a:t>
            </a:r>
            <a:r>
              <a:rPr lang="es-CO" sz="1000" dirty="0" err="1">
                <a:solidFill>
                  <a:srgbClr val="81A44C"/>
                </a:solidFill>
                <a:latin typeface="Futura Std Book" panose="020B0502020204020303" pitchFamily="34" charset="0"/>
              </a:rPr>
              <a:t>influenciadores</a:t>
            </a:r>
            <a:r>
              <a:rPr lang="es-CO" sz="1000" dirty="0">
                <a:solidFill>
                  <a:srgbClr val="81A44C"/>
                </a:solidFill>
                <a:latin typeface="Futura Std Book" panose="020B0502020204020303" pitchFamily="34" charset="0"/>
              </a:rPr>
              <a:t> de turismo. En ejecución (30%).</a:t>
            </a:r>
          </a:p>
        </p:txBody>
      </p:sp>
      <p:sp>
        <p:nvSpPr>
          <p:cNvPr id="15" name="Rectángulo 14"/>
          <p:cNvSpPr/>
          <p:nvPr/>
        </p:nvSpPr>
        <p:spPr>
          <a:xfrm>
            <a:off x="2405565" y="2417493"/>
            <a:ext cx="4398004" cy="1556445"/>
          </a:xfrm>
          <a:prstGeom prst="rect">
            <a:avLst/>
          </a:prstGeom>
          <a:noFill/>
          <a:ln w="12700">
            <a:solidFill>
              <a:srgbClr val="81A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2388265" y="3974072"/>
            <a:ext cx="4378504" cy="1631216"/>
          </a:xfrm>
          <a:prstGeom prst="rect">
            <a:avLst/>
          </a:prstGeom>
          <a:noFill/>
        </p:spPr>
        <p:txBody>
          <a:bodyPr wrap="square" rtlCol="0">
            <a:spAutoFit/>
          </a:bodyPr>
          <a:lstStyle/>
          <a:p>
            <a:pPr lvl="0" algn="just">
              <a:buClr>
                <a:srgbClr val="6CB33F"/>
              </a:buClr>
            </a:pPr>
            <a:r>
              <a:rPr lang="es-CO" sz="1000" b="1" dirty="0">
                <a:solidFill>
                  <a:srgbClr val="81A44C"/>
                </a:solidFill>
                <a:latin typeface="Futura Std Book" panose="020B0502020204020303" pitchFamily="34" charset="0"/>
              </a:rPr>
              <a:t>FNTP-186-2015 </a:t>
            </a:r>
            <a:r>
              <a:rPr lang="es-CO" sz="1000" b="1" dirty="0">
                <a:solidFill>
                  <a:srgbClr val="81A44C"/>
                </a:solidFill>
                <a:latin typeface="Futura Std Book" panose="020B0502020204020303" pitchFamily="34" charset="0"/>
                <a:ea typeface="Calibri" panose="020F0502020204030204" pitchFamily="34" charset="0"/>
                <a:cs typeface="Arial" panose="020B0604020202020204" pitchFamily="34" charset="0"/>
              </a:rPr>
              <a:t>Consolidación del Centro de </a:t>
            </a:r>
            <a:r>
              <a:rPr lang="es-CO" sz="1000" b="1" dirty="0" smtClean="0">
                <a:solidFill>
                  <a:srgbClr val="81A44C"/>
                </a:solidFill>
                <a:latin typeface="Futura Std Book" panose="020B0502020204020303" pitchFamily="34" charset="0"/>
                <a:ea typeface="Calibri" panose="020F0502020204030204" pitchFamily="34" charset="0"/>
                <a:cs typeface="Arial" panose="020B0604020202020204" pitchFamily="34" charset="0"/>
              </a:rPr>
              <a:t>Información Turístico </a:t>
            </a:r>
            <a:r>
              <a:rPr lang="es-CO" sz="1000" b="1" dirty="0">
                <a:solidFill>
                  <a:srgbClr val="81A44C"/>
                </a:solidFill>
                <a:latin typeface="Futura Std Book" panose="020B0502020204020303" pitchFamily="34" charset="0"/>
                <a:ea typeface="Calibri" panose="020F0502020204030204" pitchFamily="34" charset="0"/>
                <a:cs typeface="Arial" panose="020B0604020202020204" pitchFamily="34" charset="0"/>
              </a:rPr>
              <a:t>de Colombia – </a:t>
            </a:r>
            <a:r>
              <a:rPr lang="es-CO" sz="1000" b="1" dirty="0" err="1">
                <a:solidFill>
                  <a:srgbClr val="81A44C"/>
                </a:solidFill>
                <a:latin typeface="Futura Std Book" panose="020B0502020204020303" pitchFamily="34" charset="0"/>
                <a:ea typeface="Calibri" panose="020F0502020204030204" pitchFamily="34" charset="0"/>
                <a:cs typeface="Arial" panose="020B0604020202020204" pitchFamily="34" charset="0"/>
              </a:rPr>
              <a:t>Citur</a:t>
            </a:r>
            <a:r>
              <a:rPr lang="es-CO" sz="1000" b="1" dirty="0">
                <a:solidFill>
                  <a:srgbClr val="81A44C"/>
                </a:solidFill>
                <a:latin typeface="Futura Std Book" panose="020B0502020204020303" pitchFamily="34" charset="0"/>
                <a:ea typeface="Calibri" panose="020F0502020204030204" pitchFamily="34" charset="0"/>
                <a:cs typeface="Arial" panose="020B0604020202020204" pitchFamily="34" charset="0"/>
              </a:rPr>
              <a:t> – mediante la integración del Sistema de Información Turístico Regional de Meta – </a:t>
            </a:r>
            <a:r>
              <a:rPr lang="es-CO" sz="1000" b="1" dirty="0" err="1">
                <a:solidFill>
                  <a:srgbClr val="81A44C"/>
                </a:solidFill>
                <a:latin typeface="Futura Std Book" panose="020B0502020204020303" pitchFamily="34" charset="0"/>
                <a:ea typeface="Calibri" panose="020F0502020204030204" pitchFamily="34" charset="0"/>
                <a:cs typeface="Arial" panose="020B0604020202020204" pitchFamily="34" charset="0"/>
              </a:rPr>
              <a:t>Situr</a:t>
            </a:r>
            <a:r>
              <a:rPr lang="es-CO" sz="1000" b="1" dirty="0">
                <a:solidFill>
                  <a:srgbClr val="81A44C"/>
                </a:solidFill>
                <a:latin typeface="Futura Std Book" panose="020B0502020204020303" pitchFamily="34" charset="0"/>
                <a:ea typeface="Calibri" panose="020F0502020204030204" pitchFamily="34" charset="0"/>
                <a:cs typeface="Arial" panose="020B0604020202020204" pitchFamily="34" charset="0"/>
              </a:rPr>
              <a:t> Meta</a:t>
            </a:r>
            <a:r>
              <a:rPr lang="es-CO" sz="1000" b="1" dirty="0">
                <a:solidFill>
                  <a:srgbClr val="81A44C"/>
                </a:solidFill>
                <a:latin typeface="Futura Std Book" panose="020B0502020204020303" pitchFamily="34" charset="0"/>
              </a:rPr>
              <a:t>: </a:t>
            </a:r>
            <a:r>
              <a:rPr lang="es-CO" sz="1000" dirty="0">
                <a:solidFill>
                  <a:srgbClr val="81A44C"/>
                </a:solidFill>
                <a:latin typeface="Futura Std Book" panose="020B0502020204020303" pitchFamily="34" charset="0"/>
              </a:rPr>
              <a:t>inversión </a:t>
            </a:r>
            <a:r>
              <a:rPr lang="es-CO" sz="1000" dirty="0" smtClean="0">
                <a:solidFill>
                  <a:srgbClr val="81A44C"/>
                </a:solidFill>
                <a:latin typeface="Futura Std Book" panose="020B0502020204020303" pitchFamily="34" charset="0"/>
              </a:rPr>
              <a:t>Meta:  </a:t>
            </a:r>
            <a:r>
              <a:rPr lang="es-CO" sz="1000" dirty="0">
                <a:solidFill>
                  <a:srgbClr val="81A44C"/>
                </a:solidFill>
                <a:latin typeface="Futura Std Book" panose="020B0502020204020303" pitchFamily="34" charset="0"/>
                <a:ea typeface="Batang"/>
                <a:cs typeface="Arial" panose="020B0604020202020204" pitchFamily="34" charset="0"/>
              </a:rPr>
              <a:t>$</a:t>
            </a:r>
            <a:r>
              <a:rPr lang="es-CO" sz="1000" dirty="0" smtClean="0">
                <a:solidFill>
                  <a:srgbClr val="81A44C"/>
                </a:solidFill>
                <a:latin typeface="Futura Std Book" panose="020B0502020204020303" pitchFamily="34" charset="0"/>
                <a:ea typeface="Batang"/>
                <a:cs typeface="Arial" panose="020B0604020202020204" pitchFamily="34" charset="0"/>
              </a:rPr>
              <a:t>620.257.750 </a:t>
            </a:r>
            <a:r>
              <a:rPr lang="es-CO" sz="1000" dirty="0" err="1" smtClean="0">
                <a:solidFill>
                  <a:srgbClr val="81A44C"/>
                </a:solidFill>
                <a:latin typeface="Futura Std Book" panose="020B0502020204020303" pitchFamily="34" charset="0"/>
                <a:ea typeface="Batang"/>
                <a:cs typeface="Arial" panose="020B0604020202020204" pitchFamily="34" charset="0"/>
              </a:rPr>
              <a:t>Fontur</a:t>
            </a:r>
            <a:r>
              <a:rPr lang="es-CO" sz="1000" dirty="0" smtClean="0">
                <a:solidFill>
                  <a:srgbClr val="81A44C"/>
                </a:solidFill>
                <a:latin typeface="Futura Std Book" panose="020B0502020204020303" pitchFamily="34" charset="0"/>
                <a:ea typeface="Batang"/>
                <a:cs typeface="Arial" panose="020B0604020202020204" pitchFamily="34" charset="0"/>
              </a:rPr>
              <a:t> vigencia 2018 </a:t>
            </a:r>
            <a:r>
              <a:rPr lang="es-CO" sz="1000" dirty="0">
                <a:solidFill>
                  <a:srgbClr val="81A44C"/>
                </a:solidFill>
                <a:latin typeface="Futura Std Book" panose="020B0502020204020303" pitchFamily="34" charset="0"/>
              </a:rPr>
              <a:t>(valor proyecto </a:t>
            </a:r>
            <a:r>
              <a:rPr lang="es-CO" sz="1000" dirty="0">
                <a:solidFill>
                  <a:srgbClr val="81A44C"/>
                </a:solidFill>
                <a:latin typeface="Futura Std Book" panose="020B0502020204020303" pitchFamily="34" charset="0"/>
                <a:ea typeface="Batang"/>
                <a:cs typeface="Arial" panose="020B0604020202020204" pitchFamily="34" charset="0"/>
              </a:rPr>
              <a:t>$</a:t>
            </a:r>
            <a:r>
              <a:rPr lang="es-CO" sz="1000" dirty="0">
                <a:solidFill>
                  <a:srgbClr val="81A44C"/>
                </a:solidFill>
                <a:latin typeface="Futura Std Book" panose="020B0502020204020303" pitchFamily="34" charset="0"/>
                <a:ea typeface="Calibri" panose="020F0502020204030204" pitchFamily="34" charset="0"/>
                <a:cs typeface="Arial" panose="020B0604020202020204" pitchFamily="34" charset="0"/>
              </a:rPr>
              <a:t>1.382.257.750; </a:t>
            </a:r>
            <a:r>
              <a:rPr lang="es-CO" sz="1000" dirty="0">
                <a:solidFill>
                  <a:srgbClr val="81A44C"/>
                </a:solidFill>
                <a:latin typeface="Futura Std Book" panose="020B0502020204020303" pitchFamily="34" charset="0"/>
                <a:ea typeface="Batang"/>
                <a:cs typeface="Arial" panose="020B0604020202020204" pitchFamily="34" charset="0"/>
              </a:rPr>
              <a:t>contrapartida aportada por Gobernación del Meta: $381.000.000</a:t>
            </a:r>
            <a:r>
              <a:rPr lang="es-CO" sz="1000" dirty="0">
                <a:solidFill>
                  <a:srgbClr val="81A44C"/>
                </a:solidFill>
                <a:latin typeface="Futura Std Book" panose="020B0502020204020303" pitchFamily="34" charset="0"/>
              </a:rPr>
              <a:t>). Proponente: </a:t>
            </a:r>
            <a:r>
              <a:rPr lang="es-CO" sz="1000" dirty="0" err="1">
                <a:solidFill>
                  <a:srgbClr val="81A44C"/>
                </a:solidFill>
                <a:latin typeface="Futura Std Book" panose="020B0502020204020303" pitchFamily="34" charset="0"/>
              </a:rPr>
              <a:t>MinCIT</a:t>
            </a:r>
            <a:r>
              <a:rPr lang="es-CO" sz="1000" dirty="0">
                <a:solidFill>
                  <a:srgbClr val="81A44C"/>
                </a:solidFill>
                <a:latin typeface="Futura Std Book" panose="020B0502020204020303" pitchFamily="34" charset="0"/>
              </a:rPr>
              <a:t>. El proyecto contempla las siguientes actividades: medición de estadísticas para turismo: receptor; interno y emisor; oferta; empleo; formalidad e informalidad; turismo sostenible y desarrollo de plataforma web del SITUR con componente estadístico y promocional </a:t>
            </a:r>
            <a:r>
              <a:rPr lang="es-CO" sz="1000" dirty="0">
                <a:solidFill>
                  <a:srgbClr val="81A44C"/>
                </a:solidFill>
                <a:latin typeface="Futura Std Book" panose="020B0502020204020303" pitchFamily="34" charset="0"/>
                <a:ea typeface="Calibri" panose="020F0502020204030204" pitchFamily="34" charset="0"/>
                <a:cs typeface="Arial" panose="020B0604020202020204" pitchFamily="34" charset="0"/>
                <a:hlinkClick r:id="rId3"/>
              </a:rPr>
              <a:t>www.siturmeta.gov.co</a:t>
            </a:r>
            <a:r>
              <a:rPr lang="es-CO" sz="1000" dirty="0">
                <a:solidFill>
                  <a:srgbClr val="81A44C"/>
                </a:solidFill>
                <a:latin typeface="Futura Std Book" panose="020B0502020204020303" pitchFamily="34" charset="0"/>
              </a:rPr>
              <a:t>. En ejecución (65%).</a:t>
            </a:r>
          </a:p>
        </p:txBody>
      </p:sp>
      <p:sp>
        <p:nvSpPr>
          <p:cNvPr id="17" name="Rectángulo 16"/>
          <p:cNvSpPr/>
          <p:nvPr/>
        </p:nvSpPr>
        <p:spPr>
          <a:xfrm>
            <a:off x="2420046" y="4006259"/>
            <a:ext cx="4393163" cy="1566843"/>
          </a:xfrm>
          <a:prstGeom prst="rect">
            <a:avLst/>
          </a:prstGeom>
          <a:noFill/>
          <a:ln w="12700">
            <a:solidFill>
              <a:srgbClr val="81A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p:cNvSpPr/>
          <p:nvPr/>
        </p:nvSpPr>
        <p:spPr>
          <a:xfrm>
            <a:off x="1070812" y="5563111"/>
            <a:ext cx="4879058" cy="276999"/>
          </a:xfrm>
          <a:prstGeom prst="rect">
            <a:avLst/>
          </a:prstGeom>
        </p:spPr>
        <p:txBody>
          <a:bodyPr wrap="square">
            <a:spAutoFit/>
          </a:bodyPr>
          <a:lstStyle/>
          <a:p>
            <a:r>
              <a:rPr lang="en-US" sz="1200" b="1" dirty="0">
                <a:solidFill>
                  <a:srgbClr val="81A44C"/>
                </a:solidFill>
                <a:latin typeface="Futura Std Book" panose="020B0502020204020303" pitchFamily="34" charset="0"/>
              </a:rPr>
              <a:t>PROYECTOS APROBADOS VIGENCIAS ANTERIORES</a:t>
            </a:r>
          </a:p>
        </p:txBody>
      </p:sp>
      <p:sp>
        <p:nvSpPr>
          <p:cNvPr id="20" name="Rectángulo 19"/>
          <p:cNvSpPr/>
          <p:nvPr/>
        </p:nvSpPr>
        <p:spPr>
          <a:xfrm>
            <a:off x="79237" y="5809521"/>
            <a:ext cx="2214077" cy="3239255"/>
          </a:xfrm>
          <a:prstGeom prst="rect">
            <a:avLst/>
          </a:prstGeom>
          <a:noFill/>
          <a:ln w="12700">
            <a:solidFill>
              <a:srgbClr val="81A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20"/>
          <p:cNvSpPr/>
          <p:nvPr/>
        </p:nvSpPr>
        <p:spPr>
          <a:xfrm>
            <a:off x="2327273" y="5809521"/>
            <a:ext cx="2306689" cy="3239255"/>
          </a:xfrm>
          <a:prstGeom prst="rect">
            <a:avLst/>
          </a:prstGeom>
          <a:noFill/>
          <a:ln w="12700">
            <a:solidFill>
              <a:srgbClr val="81A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a:off x="4675403" y="5809521"/>
            <a:ext cx="2137805" cy="3239255"/>
          </a:xfrm>
          <a:prstGeom prst="rect">
            <a:avLst/>
          </a:prstGeom>
          <a:noFill/>
          <a:ln w="12700">
            <a:solidFill>
              <a:srgbClr val="81A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adroTexto 22"/>
          <p:cNvSpPr txBox="1"/>
          <p:nvPr/>
        </p:nvSpPr>
        <p:spPr>
          <a:xfrm>
            <a:off x="23369" y="5790851"/>
            <a:ext cx="2278265" cy="3323987"/>
          </a:xfrm>
          <a:prstGeom prst="rect">
            <a:avLst/>
          </a:prstGeom>
          <a:noFill/>
        </p:spPr>
        <p:txBody>
          <a:bodyPr wrap="square" rtlCol="0">
            <a:spAutoFit/>
          </a:bodyPr>
          <a:lstStyle/>
          <a:p>
            <a:pPr lvl="0" algn="just">
              <a:buClr>
                <a:srgbClr val="6CB33F"/>
              </a:buClr>
            </a:pPr>
            <a:r>
              <a:rPr lang="es-CO" sz="1000" b="1" dirty="0">
                <a:solidFill>
                  <a:srgbClr val="81A44C"/>
                </a:solidFill>
                <a:latin typeface="Futura Std Book" panose="020B0502020204020303" pitchFamily="34" charset="0"/>
                <a:ea typeface="Calibri" panose="020F0502020204030204" pitchFamily="34" charset="0"/>
                <a:cs typeface="Times New Roman" panose="02020603050405020304" pitchFamily="18" charset="0"/>
              </a:rPr>
              <a:t>FNTP-123-2017 Promoción turística nacional del departamento del Meta 2017</a:t>
            </a:r>
            <a:r>
              <a:rPr lang="es-CO" sz="1000" b="1" dirty="0">
                <a:solidFill>
                  <a:srgbClr val="81A44C"/>
                </a:solidFill>
                <a:latin typeface="Futura Std Book" panose="020B0502020204020303" pitchFamily="34" charset="0"/>
              </a:rPr>
              <a:t>: </a:t>
            </a:r>
            <a:r>
              <a:rPr lang="es-CO" sz="1000" dirty="0">
                <a:solidFill>
                  <a:srgbClr val="81A44C"/>
                </a:solidFill>
                <a:latin typeface="Futura Std Book" panose="020B0502020204020303" pitchFamily="34" charset="0"/>
              </a:rPr>
              <a:t>inversión en Meta: </a:t>
            </a:r>
            <a:r>
              <a:rPr lang="pt-BR" sz="1000" dirty="0">
                <a:solidFill>
                  <a:srgbClr val="81A44C"/>
                </a:solidFill>
                <a:latin typeface="Futura Std Book" panose="020B0502020204020303" pitchFamily="34" charset="0"/>
              </a:rPr>
              <a:t>$337.428.692 </a:t>
            </a:r>
            <a:r>
              <a:rPr lang="es-CO" sz="1000" dirty="0">
                <a:solidFill>
                  <a:srgbClr val="81A44C"/>
                </a:solidFill>
                <a:latin typeface="Futura Std Book" panose="020B0502020204020303" pitchFamily="34" charset="0"/>
              </a:rPr>
              <a:t>(valor total </a:t>
            </a:r>
            <a:r>
              <a:rPr lang="pt-BR" sz="1000" dirty="0">
                <a:solidFill>
                  <a:srgbClr val="81A44C"/>
                </a:solidFill>
                <a:latin typeface="Futura Std Book" panose="020B0502020204020303" pitchFamily="34" charset="0"/>
              </a:rPr>
              <a:t>$683.428.612 </a:t>
            </a:r>
            <a:r>
              <a:rPr lang="es-CO" sz="1000" dirty="0">
                <a:solidFill>
                  <a:srgbClr val="81A44C"/>
                </a:solidFill>
                <a:latin typeface="Futura Std Book" panose="020B0502020204020303" pitchFamily="34" charset="0"/>
              </a:rPr>
              <a:t>; contrapartida $345.999.920).</a:t>
            </a:r>
            <a:r>
              <a:rPr lang="pt-BR" sz="1000" dirty="0">
                <a:solidFill>
                  <a:srgbClr val="81A44C"/>
                </a:solidFill>
                <a:latin typeface="Futura Std Book" panose="020B0502020204020303" pitchFamily="34" charset="0"/>
              </a:rPr>
              <a:t> </a:t>
            </a:r>
            <a:r>
              <a:rPr lang="es-CO" sz="1000" dirty="0">
                <a:solidFill>
                  <a:srgbClr val="81A44C"/>
                </a:solidFill>
                <a:latin typeface="Futura Std Book" panose="020B0502020204020303" pitchFamily="34" charset="0"/>
              </a:rPr>
              <a:t>Proponente: Instituto de Turismo del Meta. El proyecto contempla las siguientes actividades:  Impresión de la guía turística del meta, producción de piezas publicitarias, producción de un video, pauta en aviones , plan de medios digital y TV , activación en los centro comerciales de la ciudad de </a:t>
            </a:r>
            <a:r>
              <a:rPr lang="es-CO" sz="1000" dirty="0" smtClean="0">
                <a:solidFill>
                  <a:srgbClr val="81A44C"/>
                </a:solidFill>
                <a:latin typeface="Futura Std Book" panose="020B0502020204020303" pitchFamily="34" charset="0"/>
              </a:rPr>
              <a:t>Bogotá, </a:t>
            </a:r>
            <a:r>
              <a:rPr lang="es-CO" sz="1000" dirty="0">
                <a:solidFill>
                  <a:srgbClr val="81A44C"/>
                </a:solidFill>
                <a:latin typeface="Futura Std Book" panose="020B0502020204020303" pitchFamily="34" charset="0"/>
              </a:rPr>
              <a:t>2 viajes de familiarización con periodistas, lanzamiento del destino en aeropuertos; y pauta en Viva Colombia. Falta la impresión de la guía para dar por terminado el proyecto.</a:t>
            </a:r>
            <a:r>
              <a:rPr lang="es-MX" sz="1000" dirty="0">
                <a:solidFill>
                  <a:srgbClr val="81A44C"/>
                </a:solidFill>
                <a:latin typeface="Futura Std Book" panose="020B0502020204020303" pitchFamily="34" charset="0"/>
              </a:rPr>
              <a:t> En ejecución (</a:t>
            </a:r>
            <a:r>
              <a:rPr lang="es-CO" sz="1000" dirty="0">
                <a:solidFill>
                  <a:srgbClr val="81A44C"/>
                </a:solidFill>
                <a:latin typeface="Futura Std Book" panose="020B0502020204020303" pitchFamily="34" charset="0"/>
              </a:rPr>
              <a:t>80%).</a:t>
            </a:r>
          </a:p>
        </p:txBody>
      </p:sp>
      <p:sp>
        <p:nvSpPr>
          <p:cNvPr id="24" name="CuadroTexto 23"/>
          <p:cNvSpPr txBox="1"/>
          <p:nvPr/>
        </p:nvSpPr>
        <p:spPr>
          <a:xfrm>
            <a:off x="2281157" y="5785531"/>
            <a:ext cx="2378687" cy="3323987"/>
          </a:xfrm>
          <a:prstGeom prst="rect">
            <a:avLst/>
          </a:prstGeom>
          <a:noFill/>
        </p:spPr>
        <p:txBody>
          <a:bodyPr wrap="square" rtlCol="0">
            <a:spAutoFit/>
          </a:bodyPr>
          <a:lstStyle/>
          <a:p>
            <a:pPr lvl="0" algn="just">
              <a:buClr>
                <a:srgbClr val="6CB33F"/>
              </a:buClr>
            </a:pPr>
            <a:r>
              <a:rPr lang="es-CO" sz="1000" b="1" dirty="0">
                <a:solidFill>
                  <a:srgbClr val="81A44C"/>
                </a:solidFill>
                <a:latin typeface="Futura Std Book" panose="020B0502020204020303" pitchFamily="34" charset="0"/>
              </a:rPr>
              <a:t>FNTP-186-2017 Participación en la XXXVII Vitrina Turística de </a:t>
            </a:r>
            <a:r>
              <a:rPr lang="es-CO" sz="1000" b="1" dirty="0" err="1">
                <a:solidFill>
                  <a:srgbClr val="81A44C"/>
                </a:solidFill>
                <a:latin typeface="Futura Std Book" panose="020B0502020204020303" pitchFamily="34" charset="0"/>
              </a:rPr>
              <a:t>Anato</a:t>
            </a:r>
            <a:r>
              <a:rPr lang="es-CO" sz="1000" b="1" dirty="0">
                <a:solidFill>
                  <a:srgbClr val="81A44C"/>
                </a:solidFill>
                <a:latin typeface="Futura Std Book" panose="020B0502020204020303" pitchFamily="34" charset="0"/>
              </a:rPr>
              <a:t> 2018 de los departamentos de Valle del Cauca, Tolima, Sucre, Santander, San Andrés, Providencia y Santa Catalina, Risaralda, Quindío, Norte de Santander, Nariño, Meta, Magdalena, La Guajira, Huila, Cundinamarca, Córdoba, Cesar, Cauca, Casanare, Caldas, Boyacá, Bolívar, Bogotá, Arauca, Atlántico y Antioquia: </a:t>
            </a:r>
            <a:r>
              <a:rPr lang="es-CO" sz="1000" dirty="0">
                <a:solidFill>
                  <a:srgbClr val="81A44C"/>
                </a:solidFill>
                <a:latin typeface="Futura Std Book" panose="020B0502020204020303" pitchFamily="34" charset="0"/>
              </a:rPr>
              <a:t>inversión en Meta $59.569.020 (total proyecto $3.073.840.857; </a:t>
            </a:r>
            <a:r>
              <a:rPr lang="es-CO" sz="1000" dirty="0" smtClean="0">
                <a:solidFill>
                  <a:srgbClr val="81A44C"/>
                </a:solidFill>
                <a:latin typeface="Futura Std Book" panose="020B0502020204020303" pitchFamily="34" charset="0"/>
              </a:rPr>
              <a:t>contrapartida $ 1.536.920.428). </a:t>
            </a:r>
            <a:r>
              <a:rPr lang="es-CO" sz="1000" dirty="0">
                <a:solidFill>
                  <a:srgbClr val="81A44C"/>
                </a:solidFill>
                <a:latin typeface="Futura Std Book" panose="020B0502020204020303" pitchFamily="34" charset="0"/>
              </a:rPr>
              <a:t>Proponente: </a:t>
            </a:r>
            <a:r>
              <a:rPr lang="es-CO" sz="1000" dirty="0" err="1">
                <a:solidFill>
                  <a:srgbClr val="81A44C"/>
                </a:solidFill>
                <a:latin typeface="Futura Std Book" panose="020B0502020204020303" pitchFamily="34" charset="0"/>
              </a:rPr>
              <a:t>MinCIT</a:t>
            </a:r>
            <a:r>
              <a:rPr lang="es-CO" sz="1000" dirty="0">
                <a:solidFill>
                  <a:srgbClr val="81A44C"/>
                </a:solidFill>
                <a:latin typeface="Futura Std Book" panose="020B0502020204020303" pitchFamily="34" charset="0"/>
              </a:rPr>
              <a:t>. </a:t>
            </a:r>
            <a:r>
              <a:rPr lang="es-ES" sz="1000" dirty="0">
                <a:solidFill>
                  <a:srgbClr val="81A44C"/>
                </a:solidFill>
                <a:latin typeface="Futura Std Book" panose="020B0502020204020303" pitchFamily="34" charset="0"/>
                <a:ea typeface="Calibri" panose="020F0502020204030204" pitchFamily="34" charset="0"/>
              </a:rPr>
              <a:t>Corresponde a arrendamiento de área de 90 metros cuadrados para un stand en </a:t>
            </a:r>
            <a:r>
              <a:rPr lang="es-ES" sz="1000" dirty="0" err="1">
                <a:solidFill>
                  <a:srgbClr val="81A44C"/>
                </a:solidFill>
                <a:latin typeface="Futura Std Book" panose="020B0502020204020303" pitchFamily="34" charset="0"/>
                <a:ea typeface="Calibri" panose="020F0502020204030204" pitchFamily="34" charset="0"/>
              </a:rPr>
              <a:t>Corferias</a:t>
            </a:r>
            <a:r>
              <a:rPr lang="es-ES" sz="1000" dirty="0">
                <a:solidFill>
                  <a:srgbClr val="81A44C"/>
                </a:solidFill>
                <a:latin typeface="Futura Std Book" panose="020B0502020204020303" pitchFamily="34" charset="0"/>
                <a:ea typeface="Calibri" panose="020F0502020204030204" pitchFamily="34" charset="0"/>
              </a:rPr>
              <a:t>. Fecha del evento del 21 al 23 de febrero de 2018</a:t>
            </a:r>
            <a:r>
              <a:rPr lang="es-CO" sz="1000" dirty="0">
                <a:solidFill>
                  <a:srgbClr val="81A44C"/>
                </a:solidFill>
                <a:latin typeface="Futura Std Book" panose="020B0502020204020303" pitchFamily="34" charset="0"/>
              </a:rPr>
              <a:t>. Terminado (</a:t>
            </a:r>
            <a:r>
              <a:rPr lang="es-MX" sz="1000" dirty="0">
                <a:solidFill>
                  <a:srgbClr val="81A44C"/>
                </a:solidFill>
                <a:latin typeface="Futura Std Book" panose="020B0502020204020303" pitchFamily="34" charset="0"/>
              </a:rPr>
              <a:t>100%).</a:t>
            </a:r>
            <a:endParaRPr lang="es-CO" sz="1000" dirty="0">
              <a:solidFill>
                <a:srgbClr val="81A44C"/>
              </a:solidFill>
              <a:latin typeface="Futura Std Book" panose="020B0502020204020303" pitchFamily="34" charset="0"/>
            </a:endParaRPr>
          </a:p>
        </p:txBody>
      </p:sp>
      <p:sp>
        <p:nvSpPr>
          <p:cNvPr id="25" name="CuadroTexto 24"/>
          <p:cNvSpPr txBox="1"/>
          <p:nvPr/>
        </p:nvSpPr>
        <p:spPr>
          <a:xfrm>
            <a:off x="4644286" y="5821629"/>
            <a:ext cx="2200038" cy="3170099"/>
          </a:xfrm>
          <a:prstGeom prst="rect">
            <a:avLst/>
          </a:prstGeom>
          <a:noFill/>
        </p:spPr>
        <p:txBody>
          <a:bodyPr wrap="square" rtlCol="0">
            <a:spAutoFit/>
          </a:bodyPr>
          <a:lstStyle/>
          <a:p>
            <a:pPr algn="just">
              <a:buClr>
                <a:srgbClr val="6CB33F"/>
              </a:buClr>
            </a:pPr>
            <a:r>
              <a:rPr lang="es-CO" sz="1000" b="1" dirty="0">
                <a:solidFill>
                  <a:srgbClr val="81A44C"/>
                </a:solidFill>
                <a:latin typeface="Futura Std Book" panose="020B0502020204020303" pitchFamily="34" charset="0"/>
              </a:rPr>
              <a:t>FNTP-066-2015 Promoción turística nacional del departamento del Meta 2015: </a:t>
            </a:r>
            <a:r>
              <a:rPr lang="es-CO" sz="1000" dirty="0">
                <a:solidFill>
                  <a:srgbClr val="81A44C"/>
                </a:solidFill>
                <a:latin typeface="Futura Std Book" panose="020B0502020204020303" pitchFamily="34" charset="0"/>
              </a:rPr>
              <a:t>inversión en Meta $349.073.300 (total proyecto $698.155.967; contrapartida $349.082.667). Proponente: Instituto de Turismo de Villavicencio - Gobernación del Meta. El apoyo al departamento se desarrolló a través de una campaña publicitaria en prensa, plan de medios digital, revistas y monitores de aviones de Avianca, spot publicitario en los aeropuertos de Bogotá, Medellín, Cartagena y Bucaramanga, igualmente se desarrollaron 5 misiones comerciales a Bogotá. Medellín, Cartagena, Bucaramanga y Pereira. Terminado (100%).</a:t>
            </a:r>
          </a:p>
        </p:txBody>
      </p:sp>
      <p:pic>
        <p:nvPicPr>
          <p:cNvPr id="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52" r="26309" b="60417"/>
          <a:stretch/>
        </p:blipFill>
        <p:spPr bwMode="auto">
          <a:xfrm>
            <a:off x="-19271" y="-28164"/>
            <a:ext cx="6877271" cy="4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4242328" y="100044"/>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21sep2018</a:t>
            </a:r>
            <a:endParaRPr lang="en-US" sz="1000" dirty="0">
              <a:solidFill>
                <a:schemeClr val="bg1"/>
              </a:solidFill>
              <a:latin typeface="Futura Std Book" panose="020B0502020204020303" pitchFamily="34" charset="0"/>
            </a:endParaRPr>
          </a:p>
        </p:txBody>
      </p:sp>
      <p:sp>
        <p:nvSpPr>
          <p:cNvPr id="28" name="CuadroTexto 27"/>
          <p:cNvSpPr txBox="1"/>
          <p:nvPr/>
        </p:nvSpPr>
        <p:spPr>
          <a:xfrm>
            <a:off x="-39193" y="77546"/>
            <a:ext cx="3705951" cy="338554"/>
          </a:xfrm>
          <a:prstGeom prst="rect">
            <a:avLst/>
          </a:prstGeom>
          <a:noFill/>
        </p:spPr>
        <p:txBody>
          <a:bodyPr wrap="none" rtlCol="0">
            <a:spAutoFit/>
          </a:bodyPr>
          <a:lstStyle/>
          <a:p>
            <a:r>
              <a:rPr lang="es-CO" sz="1600" b="1" dirty="0" smtClean="0">
                <a:solidFill>
                  <a:schemeClr val="bg1"/>
                </a:solidFill>
                <a:latin typeface="Futura Std Book" panose="020B0502020204020303" pitchFamily="34" charset="0"/>
              </a:rPr>
              <a:t>Promoción y mercadeo turístico</a:t>
            </a:r>
            <a:endParaRPr lang="es-CO" sz="1600" b="1" dirty="0">
              <a:solidFill>
                <a:schemeClr val="bg1"/>
              </a:solidFill>
              <a:latin typeface="Futura Std Book" panose="020B0502020204020303" pitchFamily="34" charset="0"/>
            </a:endParaRP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046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612"/>
            <a:ext cx="6858000" cy="5756987"/>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445" y="5266382"/>
            <a:ext cx="3928548" cy="2157194"/>
          </a:xfrm>
          <a:prstGeom prst="rect">
            <a:avLst/>
          </a:prstGeom>
        </p:spPr>
      </p:pic>
      <p:sp>
        <p:nvSpPr>
          <p:cNvPr id="11" name="Rectángulo 10"/>
          <p:cNvSpPr/>
          <p:nvPr/>
        </p:nvSpPr>
        <p:spPr>
          <a:xfrm>
            <a:off x="3843872" y="7023466"/>
            <a:ext cx="2505121" cy="400110"/>
          </a:xfrm>
          <a:prstGeom prst="rect">
            <a:avLst/>
          </a:prstGeom>
        </p:spPr>
        <p:txBody>
          <a:bodyPr wrap="square">
            <a:spAutoFit/>
          </a:bodyPr>
          <a:lstStyle/>
          <a:p>
            <a:pPr algn="r"/>
            <a:r>
              <a:rPr lang="es-ES" sz="1000" dirty="0">
                <a:solidFill>
                  <a:schemeClr val="bg1"/>
                </a:solidFill>
                <a:latin typeface="Futura Md BT" panose="020B0802020204020204" pitchFamily="34" charset="0"/>
              </a:rPr>
              <a:t>Sendero Caño Cristales, La Macarena, Meta</a:t>
            </a:r>
            <a:endParaRPr lang="en-US" sz="1000" dirty="0">
              <a:solidFill>
                <a:schemeClr val="bg1"/>
              </a:solidFill>
            </a:endParaRPr>
          </a:p>
        </p:txBody>
      </p:sp>
      <p:sp>
        <p:nvSpPr>
          <p:cNvPr id="12" name="Rectángulo 11"/>
          <p:cNvSpPr/>
          <p:nvPr/>
        </p:nvSpPr>
        <p:spPr>
          <a:xfrm>
            <a:off x="141169" y="7455112"/>
            <a:ext cx="3017029" cy="904323"/>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p:cNvSpPr txBox="1"/>
          <p:nvPr/>
        </p:nvSpPr>
        <p:spPr>
          <a:xfrm>
            <a:off x="138373" y="7483511"/>
            <a:ext cx="2881452" cy="2431435"/>
          </a:xfrm>
          <a:prstGeom prst="rect">
            <a:avLst/>
          </a:prstGeom>
          <a:noFill/>
        </p:spPr>
        <p:txBody>
          <a:bodyPr wrap="square" rtlCol="0">
            <a:spAutoFit/>
          </a:bodyPr>
          <a:lstStyle/>
          <a:p>
            <a:pPr algn="just"/>
            <a:r>
              <a:rPr lang="es-ES" sz="800" b="1" dirty="0">
                <a:solidFill>
                  <a:srgbClr val="FFC000"/>
                </a:solidFill>
                <a:latin typeface="Helvetica" panose="020B0604020202030204" pitchFamily="34" charset="0"/>
              </a:rPr>
              <a:t>La Macarena</a:t>
            </a:r>
          </a:p>
          <a:p>
            <a:pPr algn="just"/>
            <a:r>
              <a:rPr lang="es-ES" sz="800" b="1" dirty="0">
                <a:solidFill>
                  <a:srgbClr val="FFC000"/>
                </a:solidFill>
                <a:latin typeface="Helvetica" panose="020B0604020202030204" pitchFamily="34" charset="0"/>
              </a:rPr>
              <a:t>FNTP-160-2016 Construcción Senderos Caño Cristales</a:t>
            </a:r>
          </a:p>
          <a:p>
            <a:pPr algn="just"/>
            <a:r>
              <a:rPr lang="es-ES" sz="800" dirty="0">
                <a:solidFill>
                  <a:srgbClr val="FFC000"/>
                </a:solidFill>
                <a:latin typeface="Helvetica" panose="020B0604020202030204" pitchFamily="34" charset="0"/>
              </a:rPr>
              <a:t>$4.000.000.000 (</a:t>
            </a:r>
            <a:r>
              <a:rPr lang="es-ES" sz="800" dirty="0" err="1">
                <a:solidFill>
                  <a:srgbClr val="FFC000"/>
                </a:solidFill>
                <a:latin typeface="Helvetica" panose="020B0604020202030204" pitchFamily="34" charset="0"/>
              </a:rPr>
              <a:t>Fontur</a:t>
            </a:r>
            <a:r>
              <a:rPr lang="es-ES" sz="800" dirty="0">
                <a:solidFill>
                  <a:srgbClr val="FFC000"/>
                </a:solidFill>
                <a:latin typeface="Helvetica" panose="020B0604020202030204" pitchFamily="34" charset="0"/>
              </a:rPr>
              <a:t> $3.500.000.000 vigencia 2016;</a:t>
            </a:r>
          </a:p>
          <a:p>
            <a:pPr algn="just"/>
            <a:r>
              <a:rPr lang="es-ES" sz="800" dirty="0">
                <a:solidFill>
                  <a:srgbClr val="FFC000"/>
                </a:solidFill>
                <a:latin typeface="Helvetica" panose="020B0604020202030204" pitchFamily="34" charset="0"/>
              </a:rPr>
              <a:t>$250.000.000 vigencia 2018; Instituto de Cultura del Meta</a:t>
            </a:r>
          </a:p>
          <a:p>
            <a:pPr algn="just"/>
            <a:r>
              <a:rPr lang="es-ES" sz="800" dirty="0">
                <a:solidFill>
                  <a:srgbClr val="FFC000"/>
                </a:solidFill>
                <a:latin typeface="Helvetica" panose="020B0604020202030204" pitchFamily="34" charset="0"/>
              </a:rPr>
              <a:t>$250.000.000). Terminación: 30 oct2018. Suspendido (85%). </a:t>
            </a:r>
          </a:p>
          <a:p>
            <a:pPr algn="just"/>
            <a:endParaRPr lang="es-ES" sz="800" dirty="0">
              <a:solidFill>
                <a:srgbClr val="FFC000"/>
              </a:solidFill>
              <a:latin typeface="Helvetica" panose="020B0604020202030204" pitchFamily="34" charset="0"/>
            </a:endParaRPr>
          </a:p>
          <a:p>
            <a:pPr algn="just"/>
            <a:endParaRPr lang="es-ES" sz="800" dirty="0">
              <a:solidFill>
                <a:srgbClr val="FFC000"/>
              </a:solidFill>
              <a:latin typeface="Helvetica" panose="020B0604020202030204" pitchFamily="34" charset="0"/>
            </a:endParaRPr>
          </a:p>
          <a:p>
            <a:pPr algn="just"/>
            <a:endParaRPr lang="es-ES" sz="800" b="1" dirty="0">
              <a:solidFill>
                <a:srgbClr val="FFC000"/>
              </a:solidFill>
              <a:latin typeface="Helvetica" panose="020B0604020202030204" pitchFamily="34" charset="0"/>
            </a:endParaRPr>
          </a:p>
          <a:p>
            <a:pPr algn="just"/>
            <a:endParaRPr lang="es-ES" sz="800" b="1" dirty="0">
              <a:solidFill>
                <a:srgbClr val="FFC000"/>
              </a:solidFill>
              <a:latin typeface="Helvetica" panose="020B0604020202030204" pitchFamily="34" charset="0"/>
            </a:endParaRPr>
          </a:p>
          <a:p>
            <a:pPr algn="just"/>
            <a:r>
              <a:rPr lang="es-ES" sz="800" b="1" dirty="0">
                <a:solidFill>
                  <a:srgbClr val="FFC000"/>
                </a:solidFill>
                <a:latin typeface="Helvetica" panose="020B0604020202030204" pitchFamily="34" charset="0"/>
              </a:rPr>
              <a:t> </a:t>
            </a:r>
          </a:p>
          <a:p>
            <a:pPr algn="just"/>
            <a:endParaRPr lang="es-ES" sz="800" b="1" dirty="0">
              <a:solidFill>
                <a:srgbClr val="FFC000"/>
              </a:solidFill>
              <a:latin typeface="Helvetica" panose="020B0604020202030204" pitchFamily="34" charset="0"/>
            </a:endParaRPr>
          </a:p>
          <a:p>
            <a:pPr algn="just"/>
            <a:endParaRPr lang="es-ES" sz="800" b="1" dirty="0">
              <a:solidFill>
                <a:srgbClr val="FFC000"/>
              </a:solidFill>
              <a:latin typeface="Helvetica" panose="020B0604020202030204" pitchFamily="34" charset="0"/>
            </a:endParaRPr>
          </a:p>
          <a:p>
            <a:pPr algn="just"/>
            <a:r>
              <a:rPr lang="es-ES" sz="800" b="1" dirty="0" smtClean="0">
                <a:solidFill>
                  <a:srgbClr val="FFC000"/>
                </a:solidFill>
                <a:latin typeface="Helvetica" panose="020B0604020202030204" pitchFamily="34" charset="0"/>
              </a:rPr>
              <a:t> </a:t>
            </a:r>
            <a:endParaRPr lang="es-ES" sz="800" b="1" dirty="0">
              <a:solidFill>
                <a:srgbClr val="FFC000"/>
              </a:solidFill>
              <a:latin typeface="Helvetica" panose="020B0604020202030204" pitchFamily="34" charset="0"/>
            </a:endParaRPr>
          </a:p>
          <a:p>
            <a:pPr algn="just"/>
            <a:endParaRPr lang="es-ES" sz="800" b="1" dirty="0">
              <a:solidFill>
                <a:srgbClr val="FFC000"/>
              </a:solidFill>
              <a:latin typeface="Helvetica" panose="020B0604020202030204" pitchFamily="34" charset="0"/>
            </a:endParaRPr>
          </a:p>
          <a:p>
            <a:pPr algn="just"/>
            <a:endParaRPr lang="es-ES" sz="800" b="1" dirty="0">
              <a:solidFill>
                <a:srgbClr val="FFC000"/>
              </a:solidFill>
              <a:latin typeface="Helvetica" panose="020B0604020202030204" pitchFamily="34" charset="0"/>
            </a:endParaRPr>
          </a:p>
          <a:p>
            <a:pPr algn="just"/>
            <a:r>
              <a:rPr lang="es-ES" sz="800" b="1" dirty="0" smtClean="0">
                <a:solidFill>
                  <a:srgbClr val="FFC000"/>
                </a:solidFill>
                <a:latin typeface="Helvetica" panose="020B0604020202030204" pitchFamily="34" charset="0"/>
              </a:rPr>
              <a:t> </a:t>
            </a:r>
            <a:endParaRPr lang="es-ES" sz="800" b="1" dirty="0">
              <a:solidFill>
                <a:srgbClr val="FFC000"/>
              </a:solidFill>
              <a:latin typeface="Helvetica" panose="020B0604020202030204" pitchFamily="34" charset="0"/>
            </a:endParaRPr>
          </a:p>
          <a:p>
            <a:pPr algn="just"/>
            <a:endParaRPr lang="es-ES" sz="800" b="1" dirty="0">
              <a:solidFill>
                <a:srgbClr val="FFC000"/>
              </a:solidFill>
              <a:latin typeface="Helvetica" panose="020B0604020202030204" pitchFamily="34" charset="0"/>
            </a:endParaRPr>
          </a:p>
          <a:p>
            <a:pPr algn="just"/>
            <a:endParaRPr lang="es-ES" sz="800" b="1" dirty="0">
              <a:solidFill>
                <a:srgbClr val="FFC000"/>
              </a:solidFill>
              <a:latin typeface="Helvetica" panose="020B0604020202030204" pitchFamily="34" charset="0"/>
            </a:endParaRPr>
          </a:p>
        </p:txBody>
      </p:sp>
      <p:cxnSp>
        <p:nvCxnSpPr>
          <p:cNvPr id="17" name="Conector recto de flecha 16"/>
          <p:cNvCxnSpPr/>
          <p:nvPr/>
        </p:nvCxnSpPr>
        <p:spPr>
          <a:xfrm flipV="1">
            <a:off x="1483018" y="5455664"/>
            <a:ext cx="145997" cy="199944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215" b="59479"/>
          <a:stretch/>
        </p:blipFill>
        <p:spPr bwMode="auto">
          <a:xfrm>
            <a:off x="-30156" y="-4504"/>
            <a:ext cx="6888156" cy="41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p:cNvSpPr txBox="1"/>
          <p:nvPr/>
        </p:nvSpPr>
        <p:spPr>
          <a:xfrm>
            <a:off x="0" y="53878"/>
            <a:ext cx="2705805" cy="338554"/>
          </a:xfrm>
          <a:prstGeom prst="rect">
            <a:avLst/>
          </a:prstGeom>
          <a:noFill/>
        </p:spPr>
        <p:txBody>
          <a:bodyPr wrap="none" rtlCol="0">
            <a:spAutoFit/>
          </a:bodyPr>
          <a:lstStyle/>
          <a:p>
            <a:r>
              <a:rPr lang="es-CO" sz="1600" b="1" dirty="0" smtClean="0">
                <a:solidFill>
                  <a:schemeClr val="bg1"/>
                </a:solidFill>
                <a:latin typeface="Futura Std Book" panose="020B0502020204020303" pitchFamily="34" charset="0"/>
              </a:rPr>
              <a:t>Infraestructura Turística</a:t>
            </a:r>
            <a:endParaRPr lang="es-CO" sz="1600" b="1" dirty="0">
              <a:solidFill>
                <a:schemeClr val="bg1"/>
              </a:solidFill>
              <a:latin typeface="Futura Std Book" panose="020B0502020204020303" pitchFamily="34" charset="0"/>
            </a:endParaRPr>
          </a:p>
        </p:txBody>
      </p:sp>
      <p:sp>
        <p:nvSpPr>
          <p:cNvPr id="16" name="CuadroTexto 15"/>
          <p:cNvSpPr txBox="1"/>
          <p:nvPr/>
        </p:nvSpPr>
        <p:spPr>
          <a:xfrm>
            <a:off x="4242328" y="100044"/>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21sep2018</a:t>
            </a:r>
            <a:endParaRPr lang="en-US" sz="1000" dirty="0">
              <a:solidFill>
                <a:schemeClr val="bg1"/>
              </a:solidFill>
              <a:latin typeface="Futura Std Book" panose="020B0502020204020303" pitchFamily="34" charset="0"/>
            </a:endParaRP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463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1632" y="452336"/>
            <a:ext cx="3823792" cy="307777"/>
          </a:xfrm>
          <a:prstGeom prst="rect">
            <a:avLst/>
          </a:prstGeom>
        </p:spPr>
        <p:txBody>
          <a:bodyPr wrap="square">
            <a:spAutoFit/>
          </a:bodyPr>
          <a:lstStyle/>
          <a:p>
            <a:r>
              <a:rPr lang="en-US" sz="1400" dirty="0">
                <a:solidFill>
                  <a:schemeClr val="bg1"/>
                </a:solidFill>
                <a:latin typeface="Futura Md BT" panose="020B0802020204020204" pitchFamily="34" charset="0"/>
              </a:rPr>
              <a:t>PROGRAMAS </a:t>
            </a:r>
            <a:r>
              <a:rPr lang="en-US" sz="1400" dirty="0" smtClean="0">
                <a:solidFill>
                  <a:schemeClr val="bg1"/>
                </a:solidFill>
                <a:latin typeface="Futura Md BT" panose="020B0802020204020204" pitchFamily="34" charset="0"/>
              </a:rPr>
              <a:t>FNTUR</a:t>
            </a:r>
            <a:endParaRPr lang="en-US" sz="1400" dirty="0">
              <a:solidFill>
                <a:schemeClr val="bg1"/>
              </a:solidFill>
            </a:endParaRPr>
          </a:p>
        </p:txBody>
      </p:sp>
      <p:pic>
        <p:nvPicPr>
          <p:cNvPr id="12" name="Picture 2" descr="Red turistica de Pueblos Patrimonio">
            <a:hlinkClick r:id="" action="ppaction://noaction"/>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5977" y="1061101"/>
            <a:ext cx="700205" cy="92075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hlinkClick r:id="" action="ppaction://noaction"/>
          </p:cNvPr>
          <p:cNvPicPr>
            <a:picLocks noChangeAspect="1"/>
          </p:cNvPicPr>
          <p:nvPr/>
        </p:nvPicPr>
        <p:blipFill rotWithShape="1">
          <a:blip r:embed="rId3" cstate="print">
            <a:extLst>
              <a:ext uri="{28A0092B-C50C-407E-A947-70E740481C1C}">
                <a14:useLocalDpi xmlns:a14="http://schemas.microsoft.com/office/drawing/2010/main" val="0"/>
              </a:ext>
            </a:extLst>
          </a:blip>
          <a:srcRect l="4931" r="28375" b="56686"/>
          <a:stretch/>
        </p:blipFill>
        <p:spPr>
          <a:xfrm>
            <a:off x="5168557" y="1142067"/>
            <a:ext cx="1092918" cy="419938"/>
          </a:xfrm>
          <a:prstGeom prst="rect">
            <a:avLst/>
          </a:prstGeom>
        </p:spPr>
      </p:pic>
      <p:pic>
        <p:nvPicPr>
          <p:cNvPr id="14" name="30 Imagen">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3564" y1="52818" x2="53564" y2="52818"/>
                        <a14:foregroundMark x1="54582" y1="25678" x2="46232" y2="25678"/>
                        <a14:foregroundMark x1="37475" y1="39457" x2="56415" y2="39666"/>
                        <a14:foregroundMark x1="50305" y1="76827" x2="48676" y2="42797"/>
                        <a14:foregroundMark x1="15886" y1="26931" x2="15886" y2="26931"/>
                        <a14:foregroundMark x1="58248" y1="91232" x2="58248" y2="91232"/>
                        <a14:foregroundMark x1="84929" y1="76200" x2="84929" y2="76200"/>
                        <a14:foregroundMark x1="47047" y1="10021" x2="47047" y2="10021"/>
                        <a14:foregroundMark x1="31976" y1="13152" x2="31976" y2="13152"/>
                        <a14:foregroundMark x1="18737" y1="21086" x2="18737" y2="21086"/>
                        <a14:foregroundMark x1="85743" y1="25052" x2="85743" y2="25052"/>
                        <a14:foregroundMark x1="84929" y1="35699" x2="84929" y2="35699"/>
                        <a14:foregroundMark x1="89613" y1="40710" x2="89613" y2="40710"/>
                        <a14:foregroundMark x1="88187" y1="43006" x2="88187" y2="43006"/>
                        <a14:foregroundMark x1="90835" y1="41754" x2="90835" y2="41754"/>
                        <a14:foregroundMark x1="82892" y1="32359" x2="82892" y2="32359"/>
                        <a14:foregroundMark x1="79633" y1="25261" x2="79633" y2="25261"/>
                        <a14:foregroundMark x1="74134" y1="15658" x2="74134" y2="15658"/>
                        <a14:foregroundMark x1="72098" y1="16701" x2="72098" y2="16701"/>
                        <a14:foregroundMark x1="62933" y1="8977" x2="62933" y2="8977"/>
                        <a14:foregroundMark x1="65988" y1="12526" x2="65988" y2="12526"/>
                        <a14:foregroundMark x1="68635" y1="15866" x2="68635" y2="15866"/>
                        <a14:foregroundMark x1="55193" y1="12317" x2="55193" y2="12317"/>
                        <a14:foregroundMark x1="45214" y1="9395" x2="45214" y2="9395"/>
                        <a14:foregroundMark x1="42770" y1="11065" x2="42770" y2="11065"/>
                        <a14:foregroundMark x1="36456" y1="11900" x2="36456" y2="11900"/>
                        <a14:foregroundMark x1="22200" y1="16075" x2="22200" y2="16075"/>
                        <a14:foregroundMark x1="9165" y1="36326" x2="11609" y2="29228"/>
                        <a14:foregroundMark x1="10183" y1="43424" x2="12220" y2="37787"/>
                        <a14:foregroundMark x1="14257" y1="28392" x2="21385" y2="21294"/>
                        <a14:foregroundMark x1="25255" y1="18998" x2="35031" y2="13570"/>
                        <a14:foregroundMark x1="78615" y1="82046" x2="87984" y2="68894"/>
                        <a14:foregroundMark x1="68432" y1="88935" x2="76986" y2="83925"/>
                        <a14:foregroundMark x1="57230" y1="92693" x2="65784" y2="90188"/>
                        <a14:foregroundMark x1="46843" y1="92276" x2="55193" y2="92067"/>
                        <a14:foregroundMark x1="44807" y1="88309" x2="44807" y2="88309"/>
                        <a14:foregroundMark x1="15071" y1="74739" x2="15071" y2="74739"/>
                        <a14:foregroundMark x1="12831" y1="71399" x2="24236" y2="81420"/>
                        <a14:foregroundMark x1="14868" y1="68894" x2="11405" y2="70772"/>
                        <a14:foregroundMark x1="26884" y1="84760" x2="35234" y2="87683"/>
                      </a14:backgroundRemoval>
                    </a14:imgEffect>
                  </a14:imgLayer>
                </a14:imgProps>
              </a:ext>
              <a:ext uri="{28A0092B-C50C-407E-A947-70E740481C1C}">
                <a14:useLocalDpi xmlns:a14="http://schemas.microsoft.com/office/drawing/2010/main" val="0"/>
              </a:ext>
            </a:extLst>
          </a:blip>
          <a:srcRect/>
          <a:stretch>
            <a:fillRect/>
          </a:stretch>
        </p:blipFill>
        <p:spPr bwMode="auto">
          <a:xfrm>
            <a:off x="787670" y="1076200"/>
            <a:ext cx="736134" cy="75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p:cNvSpPr/>
          <p:nvPr/>
        </p:nvSpPr>
        <p:spPr>
          <a:xfrm>
            <a:off x="141169" y="1024091"/>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2393566" y="1024091"/>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4645963" y="1024091"/>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p:cNvSpPr txBox="1"/>
          <p:nvPr/>
        </p:nvSpPr>
        <p:spPr>
          <a:xfrm>
            <a:off x="159951" y="1799821"/>
            <a:ext cx="1168910" cy="215444"/>
          </a:xfrm>
          <a:prstGeom prst="rect">
            <a:avLst/>
          </a:prstGeom>
          <a:noFill/>
        </p:spPr>
        <p:txBody>
          <a:bodyPr wrap="none" rtlCol="0">
            <a:spAutoFit/>
          </a:bodyPr>
          <a:lstStyle/>
          <a:p>
            <a:r>
              <a:rPr lang="en-US" sz="800" b="1" dirty="0">
                <a:solidFill>
                  <a:srgbClr val="660066"/>
                </a:solidFill>
                <a:latin typeface="Futura Std Book" panose="020B0502020204020303" pitchFamily="34" charset="0"/>
              </a:rPr>
              <a:t>Nacional : 109 PIT</a:t>
            </a:r>
          </a:p>
        </p:txBody>
      </p:sp>
      <p:sp>
        <p:nvSpPr>
          <p:cNvPr id="19" name="CuadroTexto 18"/>
          <p:cNvSpPr txBox="1"/>
          <p:nvPr/>
        </p:nvSpPr>
        <p:spPr>
          <a:xfrm>
            <a:off x="2603250" y="1997057"/>
            <a:ext cx="1718739" cy="215444"/>
          </a:xfrm>
          <a:prstGeom prst="rect">
            <a:avLst/>
          </a:prstGeom>
          <a:noFill/>
        </p:spPr>
        <p:txBody>
          <a:bodyPr wrap="none" rtlCol="0">
            <a:spAutoFit/>
          </a:bodyPr>
          <a:lstStyle/>
          <a:p>
            <a:pPr algn="ctr"/>
            <a:r>
              <a:rPr lang="en-US" sz="800" b="1" dirty="0">
                <a:solidFill>
                  <a:srgbClr val="660066"/>
                </a:solidFill>
                <a:latin typeface="Futura Std Book" panose="020B0502020204020303" pitchFamily="34" charset="0"/>
              </a:rPr>
              <a:t>Nacional:  </a:t>
            </a:r>
            <a:r>
              <a:rPr lang="en-US" sz="800" b="1" dirty="0" smtClean="0">
                <a:solidFill>
                  <a:srgbClr val="660066"/>
                </a:solidFill>
                <a:latin typeface="Futura Std Book" panose="020B0502020204020303" pitchFamily="34" charset="0"/>
              </a:rPr>
              <a:t>$75.589.650.619</a:t>
            </a:r>
            <a:endParaRPr lang="en-US" sz="800" b="1" dirty="0">
              <a:solidFill>
                <a:srgbClr val="660066"/>
              </a:solidFill>
              <a:latin typeface="Futura Std Book" panose="020B0502020204020303" pitchFamily="34" charset="0"/>
            </a:endParaRPr>
          </a:p>
        </p:txBody>
      </p:sp>
      <p:sp>
        <p:nvSpPr>
          <p:cNvPr id="20" name="CuadroTexto 19"/>
          <p:cNvSpPr txBox="1"/>
          <p:nvPr/>
        </p:nvSpPr>
        <p:spPr>
          <a:xfrm>
            <a:off x="4702161" y="1491194"/>
            <a:ext cx="1085554" cy="461665"/>
          </a:xfrm>
          <a:prstGeom prst="rect">
            <a:avLst/>
          </a:prstGeom>
          <a:noFill/>
        </p:spPr>
        <p:txBody>
          <a:bodyPr wrap="none" rtlCol="0">
            <a:spAutoFit/>
          </a:bodyPr>
          <a:lstStyle/>
          <a:p>
            <a:r>
              <a:rPr lang="es-ES" sz="800" b="1" dirty="0">
                <a:solidFill>
                  <a:srgbClr val="660066"/>
                </a:solidFill>
                <a:latin typeface="Futura Std Book" panose="020B0502020204020303" pitchFamily="34" charset="0"/>
              </a:rPr>
              <a:t>Nacional</a:t>
            </a:r>
          </a:p>
          <a:p>
            <a:r>
              <a:rPr lang="es-ES" sz="800" b="1" dirty="0">
                <a:solidFill>
                  <a:srgbClr val="660066"/>
                </a:solidFill>
                <a:latin typeface="Futura Std Book" panose="020B0502020204020303" pitchFamily="34" charset="0"/>
              </a:rPr>
              <a:t>252.461 jóvenes</a:t>
            </a:r>
          </a:p>
          <a:p>
            <a:r>
              <a:rPr lang="es-ES" sz="800" b="1" dirty="0">
                <a:solidFill>
                  <a:srgbClr val="660066"/>
                </a:solidFill>
                <a:latin typeface="Futura Std Book" panose="020B0502020204020303" pitchFamily="34" charset="0"/>
              </a:rPr>
              <a:t>982 aliados</a:t>
            </a:r>
            <a:endParaRPr lang="en-US" sz="800" b="1" dirty="0">
              <a:solidFill>
                <a:srgbClr val="660066"/>
              </a:solidFill>
              <a:latin typeface="Futura Std Book" panose="020B0502020204020303" pitchFamily="34" charset="0"/>
            </a:endParaRPr>
          </a:p>
        </p:txBody>
      </p:sp>
      <p:sp>
        <p:nvSpPr>
          <p:cNvPr id="21" name="CuadroTexto 20"/>
          <p:cNvSpPr txBox="1"/>
          <p:nvPr/>
        </p:nvSpPr>
        <p:spPr>
          <a:xfrm>
            <a:off x="98051" y="3947978"/>
            <a:ext cx="1612942" cy="338554"/>
          </a:xfrm>
          <a:prstGeom prst="rect">
            <a:avLst/>
          </a:prstGeom>
          <a:noFill/>
        </p:spPr>
        <p:txBody>
          <a:bodyPr wrap="none" rtlCol="0">
            <a:spAutoFit/>
          </a:bodyPr>
          <a:lstStyle/>
          <a:p>
            <a:pPr algn="just"/>
            <a:r>
              <a:rPr lang="fr-FR" sz="800" b="1" dirty="0" smtClean="0">
                <a:solidFill>
                  <a:srgbClr val="660066"/>
                </a:solidFill>
                <a:latin typeface="Futura Std Book" panose="020B0502020204020303" pitchFamily="34" charset="0"/>
              </a:rPr>
              <a:t>1 PIT en La </a:t>
            </a:r>
            <a:r>
              <a:rPr lang="fr-FR" sz="800" b="1" dirty="0" err="1" smtClean="0">
                <a:solidFill>
                  <a:srgbClr val="660066"/>
                </a:solidFill>
                <a:latin typeface="Futura Std Book" panose="020B0502020204020303" pitchFamily="34" charset="0"/>
              </a:rPr>
              <a:t>Macarena</a:t>
            </a:r>
            <a:r>
              <a:rPr lang="fr-FR" sz="800" b="1" dirty="0" smtClean="0">
                <a:solidFill>
                  <a:srgbClr val="660066"/>
                </a:solidFill>
                <a:latin typeface="Futura Std Book" panose="020B0502020204020303" pitchFamily="34" charset="0"/>
              </a:rPr>
              <a:t>,  en </a:t>
            </a:r>
          </a:p>
          <a:p>
            <a:pPr algn="just"/>
            <a:r>
              <a:rPr lang="fr-FR" sz="800" b="1" dirty="0" err="1" smtClean="0">
                <a:solidFill>
                  <a:srgbClr val="660066"/>
                </a:solidFill>
                <a:latin typeface="Futura Std Book" panose="020B0502020204020303" pitchFamily="34" charset="0"/>
              </a:rPr>
              <a:t>funcionamiento</a:t>
            </a:r>
            <a:endParaRPr lang="es-ES" sz="800" dirty="0">
              <a:solidFill>
                <a:srgbClr val="660066"/>
              </a:solidFill>
              <a:latin typeface="Futura Std Book" panose="020B0502020204020303" pitchFamily="34" charset="0"/>
            </a:endParaRPr>
          </a:p>
        </p:txBody>
      </p:sp>
      <p:sp>
        <p:nvSpPr>
          <p:cNvPr id="24" name="Rectángulo 23"/>
          <p:cNvSpPr/>
          <p:nvPr/>
        </p:nvSpPr>
        <p:spPr>
          <a:xfrm>
            <a:off x="1388676" y="3270673"/>
            <a:ext cx="826447" cy="338555"/>
          </a:xfrm>
          <a:prstGeom prst="rect">
            <a:avLst/>
          </a:prstGeom>
          <a:solidFill>
            <a:srgbClr val="A21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adroTexto 24"/>
          <p:cNvSpPr txBox="1"/>
          <p:nvPr/>
        </p:nvSpPr>
        <p:spPr>
          <a:xfrm>
            <a:off x="1497268" y="3270673"/>
            <a:ext cx="585417" cy="338554"/>
          </a:xfrm>
          <a:prstGeom prst="rect">
            <a:avLst/>
          </a:prstGeom>
          <a:noFill/>
        </p:spPr>
        <p:txBody>
          <a:bodyPr wrap="none" rtlCol="0">
            <a:spAutoFit/>
          </a:bodyPr>
          <a:lstStyle/>
          <a:p>
            <a:pPr algn="ctr"/>
            <a:r>
              <a:rPr lang="pt-BR" sz="800" dirty="0" err="1">
                <a:solidFill>
                  <a:schemeClr val="bg1"/>
                </a:solidFill>
                <a:latin typeface="Futura Std Book" panose="020B0502020204020303" pitchFamily="34" charset="0"/>
              </a:rPr>
              <a:t>Otros</a:t>
            </a:r>
            <a:r>
              <a:rPr lang="pt-BR" sz="800" dirty="0">
                <a:solidFill>
                  <a:schemeClr val="bg1"/>
                </a:solidFill>
                <a:latin typeface="Futura Std Book" panose="020B0502020204020303" pitchFamily="34" charset="0"/>
              </a:rPr>
              <a:t> PIT</a:t>
            </a:r>
          </a:p>
          <a:p>
            <a:pPr algn="ctr"/>
            <a:r>
              <a:rPr lang="pt-BR" sz="800" dirty="0">
                <a:solidFill>
                  <a:schemeClr val="bg1"/>
                </a:solidFill>
                <a:latin typeface="Futura Std Book" panose="020B0502020204020303" pitchFamily="34" charset="0"/>
              </a:rPr>
              <a:t>99%</a:t>
            </a:r>
            <a:endParaRPr lang="en-US" sz="800" dirty="0">
              <a:solidFill>
                <a:schemeClr val="bg1"/>
              </a:solidFill>
              <a:latin typeface="Futura Std Book" panose="020B0502020204020303" pitchFamily="34" charset="0"/>
            </a:endParaRPr>
          </a:p>
        </p:txBody>
      </p:sp>
      <p:sp>
        <p:nvSpPr>
          <p:cNvPr id="26" name="Rectángulo 25"/>
          <p:cNvSpPr/>
          <p:nvPr/>
        </p:nvSpPr>
        <p:spPr>
          <a:xfrm>
            <a:off x="1315738" y="2029582"/>
            <a:ext cx="814195" cy="3336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adroTexto 26"/>
          <p:cNvSpPr txBox="1"/>
          <p:nvPr/>
        </p:nvSpPr>
        <p:spPr>
          <a:xfrm>
            <a:off x="1484745" y="2042863"/>
            <a:ext cx="567784" cy="338554"/>
          </a:xfrm>
          <a:prstGeom prst="rect">
            <a:avLst/>
          </a:prstGeom>
          <a:noFill/>
        </p:spPr>
        <p:txBody>
          <a:bodyPr wrap="none" rtlCol="0">
            <a:spAutoFit/>
          </a:bodyPr>
          <a:lstStyle/>
          <a:p>
            <a:pPr algn="ctr"/>
            <a:r>
              <a:rPr lang="pt-BR" sz="800" dirty="0">
                <a:solidFill>
                  <a:schemeClr val="bg1"/>
                </a:solidFill>
                <a:latin typeface="Futura Std Book" panose="020B0502020204020303" pitchFamily="34" charset="0"/>
              </a:rPr>
              <a:t>PIT Meta</a:t>
            </a:r>
          </a:p>
          <a:p>
            <a:pPr algn="ctr"/>
            <a:r>
              <a:rPr lang="pt-BR" sz="800" dirty="0">
                <a:solidFill>
                  <a:schemeClr val="bg1"/>
                </a:solidFill>
                <a:latin typeface="Futura Std Book" panose="020B0502020204020303" pitchFamily="34" charset="0"/>
              </a:rPr>
              <a:t>1%</a:t>
            </a:r>
            <a:endParaRPr lang="en-US" sz="800" dirty="0">
              <a:solidFill>
                <a:schemeClr val="bg1"/>
              </a:solidFill>
              <a:latin typeface="Futura Std Book" panose="020B0502020204020303" pitchFamily="34" charset="0"/>
            </a:endParaRPr>
          </a:p>
        </p:txBody>
      </p:sp>
      <p:sp>
        <p:nvSpPr>
          <p:cNvPr id="28" name="CuadroTexto 27"/>
          <p:cNvSpPr txBox="1"/>
          <p:nvPr/>
        </p:nvSpPr>
        <p:spPr>
          <a:xfrm>
            <a:off x="2529510" y="2692732"/>
            <a:ext cx="1866217" cy="584775"/>
          </a:xfrm>
          <a:prstGeom prst="rect">
            <a:avLst/>
          </a:prstGeom>
          <a:noFill/>
        </p:spPr>
        <p:txBody>
          <a:bodyPr wrap="none" rtlCol="0">
            <a:spAutoFit/>
          </a:bodyPr>
          <a:lstStyle/>
          <a:p>
            <a:pPr algn="ctr"/>
            <a:r>
              <a:rPr lang="es-ES" sz="800" b="1" dirty="0">
                <a:solidFill>
                  <a:srgbClr val="660066"/>
                </a:solidFill>
                <a:latin typeface="Futura Std Book" panose="020B0502020204020303" pitchFamily="34" charset="0"/>
              </a:rPr>
              <a:t>El departamento no cuenta </a:t>
            </a:r>
            <a:r>
              <a:rPr lang="es-ES" sz="800" b="1" dirty="0" smtClean="0">
                <a:solidFill>
                  <a:srgbClr val="660066"/>
                </a:solidFill>
                <a:latin typeface="Futura Std Book" panose="020B0502020204020303" pitchFamily="34" charset="0"/>
              </a:rPr>
              <a:t>con</a:t>
            </a:r>
          </a:p>
          <a:p>
            <a:pPr algn="ctr"/>
            <a:r>
              <a:rPr lang="es-ES" sz="800" b="1" dirty="0" smtClean="0">
                <a:solidFill>
                  <a:srgbClr val="660066"/>
                </a:solidFill>
                <a:latin typeface="Futura Std Book" panose="020B0502020204020303" pitchFamily="34" charset="0"/>
              </a:rPr>
              <a:t>Municipios dentro </a:t>
            </a:r>
            <a:r>
              <a:rPr lang="es-ES" sz="800" b="1" dirty="0">
                <a:solidFill>
                  <a:srgbClr val="660066"/>
                </a:solidFill>
                <a:latin typeface="Futura Std Book" panose="020B0502020204020303" pitchFamily="34" charset="0"/>
              </a:rPr>
              <a:t>de la </a:t>
            </a:r>
            <a:r>
              <a:rPr lang="es-ES" sz="800" b="1" dirty="0" smtClean="0">
                <a:solidFill>
                  <a:srgbClr val="660066"/>
                </a:solidFill>
                <a:latin typeface="Futura Std Book" panose="020B0502020204020303" pitchFamily="34" charset="0"/>
              </a:rPr>
              <a:t>Red</a:t>
            </a:r>
          </a:p>
          <a:p>
            <a:pPr algn="ctr"/>
            <a:r>
              <a:rPr lang="es-ES" sz="800" b="1" dirty="0" smtClean="0">
                <a:solidFill>
                  <a:srgbClr val="660066"/>
                </a:solidFill>
                <a:latin typeface="Futura Std Book" panose="020B0502020204020303" pitchFamily="34" charset="0"/>
              </a:rPr>
              <a:t>Turística </a:t>
            </a:r>
            <a:r>
              <a:rPr lang="es-ES" sz="800" b="1" dirty="0">
                <a:solidFill>
                  <a:srgbClr val="660066"/>
                </a:solidFill>
                <a:latin typeface="Futura Std Book" panose="020B0502020204020303" pitchFamily="34" charset="0"/>
              </a:rPr>
              <a:t>de </a:t>
            </a:r>
            <a:r>
              <a:rPr lang="es-ES" sz="800" b="1" dirty="0" smtClean="0">
                <a:solidFill>
                  <a:srgbClr val="660066"/>
                </a:solidFill>
                <a:latin typeface="Futura Std Book" panose="020B0502020204020303" pitchFamily="34" charset="0"/>
              </a:rPr>
              <a:t>Pueblos Patrimonio</a:t>
            </a:r>
          </a:p>
          <a:p>
            <a:pPr algn="ctr"/>
            <a:r>
              <a:rPr lang="es-ES" sz="800" b="1" dirty="0" smtClean="0">
                <a:solidFill>
                  <a:srgbClr val="660066"/>
                </a:solidFill>
                <a:latin typeface="Futura Std Book" panose="020B0502020204020303" pitchFamily="34" charset="0"/>
              </a:rPr>
              <a:t>de </a:t>
            </a:r>
            <a:r>
              <a:rPr lang="es-ES" sz="800" b="1" dirty="0">
                <a:solidFill>
                  <a:srgbClr val="660066"/>
                </a:solidFill>
                <a:latin typeface="Futura Std Book" panose="020B0502020204020303" pitchFamily="34" charset="0"/>
              </a:rPr>
              <a:t>Colombia </a:t>
            </a:r>
            <a:endParaRPr lang="es-ES" sz="800" dirty="0">
              <a:solidFill>
                <a:srgbClr val="660066"/>
              </a:solidFill>
              <a:latin typeface="Futura Std Book" panose="020B0502020204020303" pitchFamily="34" charset="0"/>
            </a:endParaRPr>
          </a:p>
        </p:txBody>
      </p:sp>
      <p:sp>
        <p:nvSpPr>
          <p:cNvPr id="30" name="Rectángulo 29"/>
          <p:cNvSpPr/>
          <p:nvPr/>
        </p:nvSpPr>
        <p:spPr>
          <a:xfrm>
            <a:off x="5938116" y="3445155"/>
            <a:ext cx="823611" cy="361003"/>
          </a:xfrm>
          <a:prstGeom prst="rect">
            <a:avLst/>
          </a:prstGeom>
          <a:solidFill>
            <a:srgbClr val="A21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adroTexto 30"/>
          <p:cNvSpPr txBox="1"/>
          <p:nvPr/>
        </p:nvSpPr>
        <p:spPr>
          <a:xfrm>
            <a:off x="5978453" y="3475453"/>
            <a:ext cx="797014" cy="338554"/>
          </a:xfrm>
          <a:prstGeom prst="rect">
            <a:avLst/>
          </a:prstGeom>
          <a:noFill/>
        </p:spPr>
        <p:txBody>
          <a:bodyPr wrap="none" rtlCol="0">
            <a:spAutoFit/>
          </a:bodyPr>
          <a:lstStyle/>
          <a:p>
            <a:pPr algn="ctr"/>
            <a:r>
              <a:rPr lang="pt-BR" sz="800" dirty="0" err="1">
                <a:solidFill>
                  <a:schemeClr val="bg1"/>
                </a:solidFill>
                <a:latin typeface="Futura Std Book" panose="020B0502020204020303" pitchFamily="34" charset="0"/>
              </a:rPr>
              <a:t>Otros</a:t>
            </a:r>
            <a:r>
              <a:rPr lang="pt-BR" sz="800" dirty="0">
                <a:solidFill>
                  <a:schemeClr val="bg1"/>
                </a:solidFill>
                <a:latin typeface="Futura Std Book" panose="020B0502020204020303" pitchFamily="34" charset="0"/>
              </a:rPr>
              <a:t> </a:t>
            </a:r>
            <a:r>
              <a:rPr lang="pt-BR" sz="800" dirty="0" err="1">
                <a:solidFill>
                  <a:schemeClr val="bg1"/>
                </a:solidFill>
                <a:latin typeface="Futura Std Book" panose="020B0502020204020303" pitchFamily="34" charset="0"/>
              </a:rPr>
              <a:t>jóvenes</a:t>
            </a:r>
            <a:endParaRPr lang="pt-BR" sz="800" dirty="0">
              <a:solidFill>
                <a:schemeClr val="bg1"/>
              </a:solidFill>
              <a:latin typeface="Futura Std Book" panose="020B0502020204020303" pitchFamily="34" charset="0"/>
            </a:endParaRPr>
          </a:p>
          <a:p>
            <a:pPr algn="ctr"/>
            <a:r>
              <a:rPr lang="pt-BR" sz="800" dirty="0">
                <a:solidFill>
                  <a:schemeClr val="bg1"/>
                </a:solidFill>
                <a:latin typeface="Futura Std Book" panose="020B0502020204020303" pitchFamily="34" charset="0"/>
              </a:rPr>
              <a:t>98%</a:t>
            </a:r>
            <a:endParaRPr lang="en-US" sz="800" dirty="0">
              <a:solidFill>
                <a:schemeClr val="bg1"/>
              </a:solidFill>
              <a:latin typeface="Futura Std Book" panose="020B0502020204020303" pitchFamily="34" charset="0"/>
            </a:endParaRPr>
          </a:p>
        </p:txBody>
      </p:sp>
      <p:sp>
        <p:nvSpPr>
          <p:cNvPr id="32" name="Rectángulo 31"/>
          <p:cNvSpPr/>
          <p:nvPr/>
        </p:nvSpPr>
        <p:spPr>
          <a:xfrm>
            <a:off x="5842058" y="1951893"/>
            <a:ext cx="783273" cy="3057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adroTexto 32"/>
          <p:cNvSpPr txBox="1"/>
          <p:nvPr/>
        </p:nvSpPr>
        <p:spPr>
          <a:xfrm>
            <a:off x="6067084" y="1935502"/>
            <a:ext cx="412292" cy="338554"/>
          </a:xfrm>
          <a:prstGeom prst="rect">
            <a:avLst/>
          </a:prstGeom>
          <a:noFill/>
        </p:spPr>
        <p:txBody>
          <a:bodyPr wrap="none" rtlCol="0">
            <a:spAutoFit/>
          </a:bodyPr>
          <a:lstStyle/>
          <a:p>
            <a:pPr algn="ctr"/>
            <a:r>
              <a:rPr lang="pt-BR" sz="800" dirty="0">
                <a:solidFill>
                  <a:schemeClr val="bg1"/>
                </a:solidFill>
                <a:latin typeface="Futura Std Book" panose="020B0502020204020303" pitchFamily="34" charset="0"/>
              </a:rPr>
              <a:t>Meta</a:t>
            </a:r>
          </a:p>
          <a:p>
            <a:pPr algn="ctr"/>
            <a:r>
              <a:rPr lang="pt-BR" sz="800" dirty="0">
                <a:solidFill>
                  <a:schemeClr val="bg1"/>
                </a:solidFill>
                <a:latin typeface="Futura Std Book" panose="020B0502020204020303" pitchFamily="34" charset="0"/>
              </a:rPr>
              <a:t>2%</a:t>
            </a:r>
            <a:endParaRPr lang="en-US" sz="800" dirty="0">
              <a:solidFill>
                <a:schemeClr val="bg1"/>
              </a:solidFill>
              <a:latin typeface="Futura Std Book" panose="020B0502020204020303" pitchFamily="34" charset="0"/>
            </a:endParaRPr>
          </a:p>
        </p:txBody>
      </p:sp>
      <p:sp>
        <p:nvSpPr>
          <p:cNvPr id="34" name="CuadroTexto 33"/>
          <p:cNvSpPr txBox="1"/>
          <p:nvPr/>
        </p:nvSpPr>
        <p:spPr>
          <a:xfrm>
            <a:off x="4693517" y="4066543"/>
            <a:ext cx="1252488" cy="461665"/>
          </a:xfrm>
          <a:prstGeom prst="rect">
            <a:avLst/>
          </a:prstGeom>
          <a:noFill/>
        </p:spPr>
        <p:txBody>
          <a:bodyPr wrap="square" rtlCol="0">
            <a:spAutoFit/>
          </a:bodyPr>
          <a:lstStyle/>
          <a:p>
            <a:pPr algn="just"/>
            <a:r>
              <a:rPr lang="es-ES" sz="800" b="1" dirty="0">
                <a:solidFill>
                  <a:srgbClr val="660066"/>
                </a:solidFill>
                <a:latin typeface="Futura Std Book" panose="020B0502020204020303" pitchFamily="34" charset="0"/>
              </a:rPr>
              <a:t>Meta</a:t>
            </a:r>
          </a:p>
          <a:p>
            <a:pPr algn="just"/>
            <a:r>
              <a:rPr lang="es-ES" sz="800" b="1" dirty="0">
                <a:solidFill>
                  <a:srgbClr val="660066"/>
                </a:solidFill>
                <a:latin typeface="Futura Std Book" panose="020B0502020204020303" pitchFamily="34" charset="0"/>
              </a:rPr>
              <a:t>4.803 jóvenes (2%)</a:t>
            </a:r>
          </a:p>
          <a:p>
            <a:pPr algn="just"/>
            <a:r>
              <a:rPr lang="es-ES" sz="800" b="1" dirty="0">
                <a:solidFill>
                  <a:srgbClr val="660066"/>
                </a:solidFill>
                <a:latin typeface="Futura Std Book" panose="020B0502020204020303" pitchFamily="34" charset="0"/>
              </a:rPr>
              <a:t>87 aliados (9%)</a:t>
            </a:r>
            <a:endParaRPr lang="es-ES" sz="800" dirty="0">
              <a:solidFill>
                <a:srgbClr val="660066"/>
              </a:solidFill>
              <a:latin typeface="Futura Std Book" panose="020B0502020204020303" pitchFamily="34" charset="0"/>
            </a:endParaRPr>
          </a:p>
        </p:txBody>
      </p:sp>
      <p:pic>
        <p:nvPicPr>
          <p:cNvPr id="35" name="Imagen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23" y="4689941"/>
            <a:ext cx="5897590" cy="3934124"/>
          </a:xfrm>
          <a:prstGeom prst="rect">
            <a:avLst/>
          </a:prstGeom>
        </p:spPr>
      </p:pic>
      <p:sp>
        <p:nvSpPr>
          <p:cNvPr id="36" name="Rectángulo 35"/>
          <p:cNvSpPr/>
          <p:nvPr/>
        </p:nvSpPr>
        <p:spPr>
          <a:xfrm>
            <a:off x="460384" y="4828294"/>
            <a:ext cx="2505121" cy="246221"/>
          </a:xfrm>
          <a:prstGeom prst="rect">
            <a:avLst/>
          </a:prstGeom>
        </p:spPr>
        <p:txBody>
          <a:bodyPr wrap="square">
            <a:spAutoFit/>
          </a:bodyPr>
          <a:lstStyle/>
          <a:p>
            <a:pPr algn="r"/>
            <a:r>
              <a:rPr lang="es-ES" sz="1000" dirty="0">
                <a:solidFill>
                  <a:schemeClr val="bg1"/>
                </a:solidFill>
                <a:latin typeface="Futura Md BT" panose="020B0802020204020204" pitchFamily="34" charset="0"/>
              </a:rPr>
              <a:t>Caño Cristales, La Macarena, Meta</a:t>
            </a:r>
            <a:endParaRPr lang="en-US" sz="1000" dirty="0">
              <a:solidFill>
                <a:schemeClr val="bg1"/>
              </a:solidFill>
            </a:endParaRPr>
          </a:p>
        </p:txBody>
      </p:sp>
      <p:pic>
        <p:nvPicPr>
          <p:cNvPr id="3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12527" b="56468"/>
          <a:stretch/>
        </p:blipFill>
        <p:spPr bwMode="auto">
          <a:xfrm>
            <a:off x="-60263" y="-18753"/>
            <a:ext cx="6883842" cy="45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CuadroTexto 37"/>
          <p:cNvSpPr txBox="1"/>
          <p:nvPr/>
        </p:nvSpPr>
        <p:spPr>
          <a:xfrm>
            <a:off x="4142768" y="92598"/>
            <a:ext cx="883331" cy="246221"/>
          </a:xfrm>
          <a:prstGeom prst="rect">
            <a:avLst/>
          </a:prstGeom>
          <a:noFill/>
        </p:spPr>
        <p:txBody>
          <a:bodyPr wrap="square" rtlCol="0">
            <a:spAutoFit/>
          </a:bodyPr>
          <a:lstStyle/>
          <a:p>
            <a:r>
              <a:rPr lang="es-CO" sz="1000" dirty="0" smtClean="0">
                <a:solidFill>
                  <a:schemeClr val="bg1"/>
                </a:solidFill>
                <a:latin typeface="Futura Std Book" panose="020B0502020204020303" pitchFamily="34" charset="0"/>
              </a:rPr>
              <a:t>21sep2018</a:t>
            </a:r>
            <a:endParaRPr lang="es-CO" sz="1000" dirty="0">
              <a:solidFill>
                <a:schemeClr val="bg1"/>
              </a:solidFill>
              <a:latin typeface="Futura Std Book" panose="020B0502020204020303" pitchFamily="34" charset="0"/>
            </a:endParaRPr>
          </a:p>
        </p:txBody>
      </p:sp>
      <p:sp>
        <p:nvSpPr>
          <p:cNvPr id="39" name="CuadroTexto 38"/>
          <p:cNvSpPr txBox="1"/>
          <p:nvPr/>
        </p:nvSpPr>
        <p:spPr>
          <a:xfrm>
            <a:off x="0" y="53878"/>
            <a:ext cx="2122184" cy="338554"/>
          </a:xfrm>
          <a:prstGeom prst="rect">
            <a:avLst/>
          </a:prstGeom>
          <a:noFill/>
        </p:spPr>
        <p:txBody>
          <a:bodyPr wrap="none" rtlCol="0">
            <a:spAutoFit/>
          </a:bodyPr>
          <a:lstStyle/>
          <a:p>
            <a:r>
              <a:rPr lang="es-CO" sz="1600" b="1" dirty="0" smtClean="0">
                <a:solidFill>
                  <a:schemeClr val="bg1"/>
                </a:solidFill>
                <a:latin typeface="Futura Std Book" panose="020B0502020204020303" pitchFamily="34" charset="0"/>
              </a:rPr>
              <a:t>Programas </a:t>
            </a:r>
            <a:r>
              <a:rPr lang="es-CO" sz="1600" b="1" dirty="0" err="1" smtClean="0">
                <a:solidFill>
                  <a:schemeClr val="bg1"/>
                </a:solidFill>
                <a:latin typeface="Futura Std Book" panose="020B0502020204020303" pitchFamily="34" charset="0"/>
              </a:rPr>
              <a:t>Fontur</a:t>
            </a:r>
            <a:endParaRPr lang="es-CO" sz="1600" b="1" dirty="0">
              <a:solidFill>
                <a:schemeClr val="bg1"/>
              </a:solidFill>
              <a:latin typeface="Futura Std Book" panose="020B0502020204020303" pitchFamily="34" charset="0"/>
            </a:endParaRPr>
          </a:p>
        </p:txBody>
      </p:sp>
      <p:pic>
        <p:nvPicPr>
          <p:cNvPr id="4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 name="Gráfico 40"/>
          <p:cNvGraphicFramePr>
            <a:graphicFrameLocks/>
          </p:cNvGraphicFramePr>
          <p:nvPr>
            <p:extLst>
              <p:ext uri="{D42A27DB-BD31-4B8C-83A1-F6EECF244321}">
                <p14:modId xmlns:p14="http://schemas.microsoft.com/office/powerpoint/2010/main" val="957518295"/>
              </p:ext>
            </p:extLst>
          </p:nvPr>
        </p:nvGraphicFramePr>
        <p:xfrm>
          <a:off x="-36673" y="2160634"/>
          <a:ext cx="1931236" cy="150394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2" name="Gráfico 41"/>
          <p:cNvGraphicFramePr>
            <a:graphicFrameLocks/>
          </p:cNvGraphicFramePr>
          <p:nvPr>
            <p:extLst>
              <p:ext uri="{D42A27DB-BD31-4B8C-83A1-F6EECF244321}">
                <p14:modId xmlns:p14="http://schemas.microsoft.com/office/powerpoint/2010/main" val="2806401736"/>
              </p:ext>
            </p:extLst>
          </p:nvPr>
        </p:nvGraphicFramePr>
        <p:xfrm>
          <a:off x="4382207" y="1928198"/>
          <a:ext cx="2276051" cy="1571299"/>
        </p:xfrm>
        <a:graphic>
          <a:graphicData uri="http://schemas.openxmlformats.org/drawingml/2006/chart">
            <c:chart xmlns:c="http://schemas.openxmlformats.org/drawingml/2006/chart" xmlns:r="http://schemas.openxmlformats.org/officeDocument/2006/relationships" r:id="rId10"/>
          </a:graphicData>
        </a:graphic>
      </p:graphicFrame>
      <p:cxnSp>
        <p:nvCxnSpPr>
          <p:cNvPr id="4" name="Conector recto de flecha 3"/>
          <p:cNvCxnSpPr/>
          <p:nvPr/>
        </p:nvCxnSpPr>
        <p:spPr>
          <a:xfrm flipH="1" flipV="1">
            <a:off x="1497268" y="3025774"/>
            <a:ext cx="119195" cy="202225"/>
          </a:xfrm>
          <a:prstGeom prst="straightConnector1">
            <a:avLst/>
          </a:prstGeom>
          <a:ln>
            <a:solidFill>
              <a:srgbClr val="A21984"/>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H="1">
            <a:off x="928945" y="2298857"/>
            <a:ext cx="600968" cy="103422"/>
          </a:xfrm>
          <a:prstGeom prst="straightConnector1">
            <a:avLst/>
          </a:prstGeom>
          <a:ln>
            <a:solidFill>
              <a:srgbClr val="4B7FB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TotalTime>
  <Words>2287</Words>
  <Application>Microsoft Office PowerPoint</Application>
  <PresentationFormat>Carta (216 x 279 mm)</PresentationFormat>
  <Paragraphs>127</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Batang</vt:lpstr>
      <vt:lpstr>Calibri</vt:lpstr>
      <vt:lpstr>Calibri Light</vt:lpstr>
      <vt:lpstr>Futura Md BT</vt:lpstr>
      <vt:lpstr>Futura Std Book</vt:lpstr>
      <vt:lpstr>Helvetica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Liliana Maldonado Cardenas</cp:lastModifiedBy>
  <cp:revision>66</cp:revision>
  <dcterms:created xsi:type="dcterms:W3CDTF">2018-09-11T21:55:46Z</dcterms:created>
  <dcterms:modified xsi:type="dcterms:W3CDTF">2018-09-27T17:55:41Z</dcterms:modified>
</cp:coreProperties>
</file>