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85" r:id="rId3"/>
    <p:sldId id="284" r:id="rId4"/>
    <p:sldId id="287" r:id="rId5"/>
    <p:sldId id="281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ndrés Martínez" initials="JAM" lastIdx="7" clrIdx="0">
    <p:extLst>
      <p:ext uri="{19B8F6BF-5375-455C-9EA6-DF929625EA0E}">
        <p15:presenceInfo xmlns:p15="http://schemas.microsoft.com/office/powerpoint/2012/main" userId="S-1-5-21-3664270191-1609655554-19292517-1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33F"/>
    <a:srgbClr val="0093D0"/>
    <a:srgbClr val="A21984"/>
    <a:srgbClr val="FFC425"/>
    <a:srgbClr val="E11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3D0"/>
            </a:solidFill>
          </c:spPr>
          <c:dPt>
            <c:idx val="0"/>
            <c:bubble3D val="0"/>
            <c:spPr>
              <a:solidFill>
                <a:srgbClr val="0093D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C42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6CB33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9343935418210143E-2"/>
                  <c:y val="-0.183951262984581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19DEC220-86F7-451A-891C-545394F38DE3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; </a:t>
                    </a:r>
                    <a:fld id="{9C25F94F-6701-4AFA-8337-2EFFE89AFE11}" type="VALU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; </a:t>
                    </a:r>
                    <a:fld id="{7CBB92FB-77B0-43B2-83A6-27C9168AC6C9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26381051946519"/>
                      <c:h val="0.196940584578725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543EFA17-9187-436C-9DA6-19ADF157642A}" type="CATEGORYNAME">
                      <a:rPr lang="en-US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FFC425"/>
                        </a:solidFill>
                      </a:rPr>
                      <a:t>; </a:t>
                    </a:r>
                    <a:fld id="{64EA15AA-29C7-4F65-9B32-8B964FF6A380}" type="VALUE">
                      <a:rPr lang="en-US" baseline="0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FFC425"/>
                        </a:solidFill>
                      </a:rPr>
                      <a:t>; </a:t>
                    </a:r>
                    <a:fld id="{C55D0245-1C89-4313-BBB1-618BC655CE16}" type="PERCENTAGE">
                      <a:rPr lang="en-US" baseline="0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FFC425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327302297214881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88435CB3-EA6E-4DE9-A2F1-586CFA654A04}" type="CATEGORYNAME">
                      <a:rPr lang="en-US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6CB33F"/>
                        </a:solidFill>
                      </a:rPr>
                      <a:t>; </a:t>
                    </a:r>
                    <a:fld id="{E630A909-8AEC-4051-91CB-DC8E0C16FC79}" type="VALUE">
                      <a:rPr lang="en-US" baseline="0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6CB33F"/>
                        </a:solidFill>
                      </a:rPr>
                      <a:t>; </a:t>
                    </a:r>
                    <a:fld id="{B9B6FB4D-326E-44BF-A049-AB4C80FD1C9F}" type="PERCENTAGE">
                      <a:rPr lang="en-US" baseline="0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6CB33F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6CB33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GuajiraSEP!$A$3:$A$5</c:f>
              <c:strCache>
                <c:ptCount val="3"/>
                <c:pt idx="0">
                  <c:v>Competitividad</c:v>
                </c:pt>
                <c:pt idx="1">
                  <c:v>Infraestructura</c:v>
                </c:pt>
                <c:pt idx="2">
                  <c:v>Promoción</c:v>
                </c:pt>
              </c:strCache>
            </c:strRef>
          </c:cat>
          <c:val>
            <c:numRef>
              <c:f>GuajiraSEP!$B$3:$B$5</c:f>
              <c:numCache>
                <c:formatCode>_-"$"* #,##0_-;\-"$"* #,##0_-;_-"$"* "-"_-;_-@_-</c:formatCode>
                <c:ptCount val="3"/>
                <c:pt idx="0">
                  <c:v>168.3905</c:v>
                </c:pt>
                <c:pt idx="1">
                  <c:v>0</c:v>
                </c:pt>
                <c:pt idx="2">
                  <c:v>215.71268000000001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3.8612509729519361E-3"/>
                  <c:y val="1.8384393049637862E-2"/>
                </c:manualLayout>
              </c:layout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93D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65141564506704"/>
                      <c:h val="0.148209089900164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614029966919632E-3"/>
                  <c:y val="-1.2256262033091908E-2"/>
                </c:manualLayout>
              </c:layout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A21984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063089852111309"/>
                      <c:h val="0.177562837469419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GuajiraSEP!$A$36:$A$37</c:f>
              <c:strCache>
                <c:ptCount val="2"/>
                <c:pt idx="0">
                  <c:v>Recaudo CP La Guajira</c:v>
                </c:pt>
                <c:pt idx="1">
                  <c:v>Recaudo CP otros departamentos</c:v>
                </c:pt>
              </c:strCache>
            </c:strRef>
          </c:cat>
          <c:val>
            <c:numRef>
              <c:f>GuajiraSEP!$B$36:$B$37</c:f>
              <c:numCache>
                <c:formatCode>_-"$"* #,##0_-;\-"$"* #,##0_-;_-"$"* "-"??_-;_-@_-</c:formatCode>
                <c:ptCount val="2"/>
                <c:pt idx="0">
                  <c:v>155002000</c:v>
                </c:pt>
                <c:pt idx="1">
                  <c:v>55660363765.644997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r>
              <a:rPr lang="en-US" sz="800">
                <a:latin typeface="Futura Std Book" panose="020B0502020204020303" pitchFamily="34" charset="0"/>
              </a:rPr>
              <a:t>Cifras millones COP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A21984">
                    <a:shade val="30000"/>
                    <a:satMod val="115000"/>
                  </a:srgbClr>
                </a:gs>
                <a:gs pos="50000">
                  <a:srgbClr val="A21984">
                    <a:shade val="67500"/>
                    <a:satMod val="115000"/>
                  </a:srgbClr>
                </a:gs>
                <a:gs pos="100000">
                  <a:srgbClr val="A2198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GuajiraSEP!$B$40:$I$40</c:f>
              <c:numCache>
                <c:formatCode>mmm\-yy</c:formatCode>
                <c:ptCount val="8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</c:numCache>
            </c:numRef>
          </c:cat>
          <c:val>
            <c:numRef>
              <c:f>GuajiraSEP!$B$41:$I$41</c:f>
              <c:numCache>
                <c:formatCode>_-"$"* #,##0_-;\-"$"* #,##0_-;_-"$"* "-"_-;_-@_-</c:formatCode>
                <c:ptCount val="8"/>
                <c:pt idx="0">
                  <c:v>41.859000000000002</c:v>
                </c:pt>
                <c:pt idx="1">
                  <c:v>4.7450000000000001</c:v>
                </c:pt>
                <c:pt idx="2">
                  <c:v>13.895</c:v>
                </c:pt>
                <c:pt idx="3">
                  <c:v>37.616999999999997</c:v>
                </c:pt>
                <c:pt idx="4">
                  <c:v>10.569000000000001</c:v>
                </c:pt>
                <c:pt idx="5">
                  <c:v>0.56899999999999995</c:v>
                </c:pt>
                <c:pt idx="6">
                  <c:v>43.524000000000001</c:v>
                </c:pt>
                <c:pt idx="7">
                  <c:v>2.2240000000000002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1916992"/>
        <c:axId val="911917536"/>
        <c:axId val="0"/>
      </c:bar3DChart>
      <c:dateAx>
        <c:axId val="911916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endParaRPr lang="es-CO"/>
          </a:p>
        </c:txPr>
        <c:crossAx val="911917536"/>
        <c:crosses val="autoZero"/>
        <c:auto val="1"/>
        <c:lblOffset val="100"/>
        <c:baseTimeUnit val="months"/>
      </c:dateAx>
      <c:valAx>
        <c:axId val="911917536"/>
        <c:scaling>
          <c:orientation val="minMax"/>
        </c:scaling>
        <c:delete val="1"/>
        <c:axPos val="l"/>
        <c:numFmt formatCode="_-&quot;$&quot;* #,##0_-;\-&quot;$&quot;* #,##0_-;_-&quot;$&quot;* &quot;-&quot;_-;_-@_-" sourceLinked="1"/>
        <c:majorTickMark val="none"/>
        <c:minorTickMark val="none"/>
        <c:tickLblPos val="nextTo"/>
        <c:crossAx val="911916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A4679179-68A8-48C7-8552-352174EFA72C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
</a:t>
                    </a:r>
                    <a:fld id="{79228CB6-FDD5-441E-B0A4-ECA33218E663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54062324361459"/>
                      <c:h val="0.214199381237780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873706779907994E-3"/>
                  <c:y val="-1.54660110052237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99AA2553-A3E7-40AD-A4DD-24B3DE04D21E}" type="CATEGORYNAME">
                      <a:rPr lang="en-US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A21984"/>
                        </a:solidFill>
                      </a:rPr>
                      <a:t>
</a:t>
                    </a:r>
                    <a:fld id="{60F2EDAC-440A-4857-AC8D-3045147CD939}" type="PERCENTAGE">
                      <a:rPr lang="en-US" baseline="0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A2198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8607797830932"/>
                      <c:h val="0.2093324589557032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GuajiraSEP!$Q$4:$Q$5</c:f>
              <c:strCache>
                <c:ptCount val="2"/>
                <c:pt idx="0">
                  <c:v>La Guajira</c:v>
                </c:pt>
                <c:pt idx="1">
                  <c:v>Otros PIT</c:v>
                </c:pt>
              </c:strCache>
            </c:strRef>
          </c:cat>
          <c:val>
            <c:numRef>
              <c:f>GuajiraSEP!$R$4:$R$5</c:f>
              <c:numCache>
                <c:formatCode>General</c:formatCode>
                <c:ptCount val="2"/>
                <c:pt idx="0">
                  <c:v>1</c:v>
                </c:pt>
                <c:pt idx="1">
                  <c:v>108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19791976313098"/>
          <c:y val="7.3336952059576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GuajiraSEP!$G$3</c:f>
              <c:strCache>
                <c:ptCount val="1"/>
                <c:pt idx="0">
                  <c:v>Jóvenes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22604685267105154"/>
                  <c:y val="-2.66679825671187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5CB0DDCA-BABA-4EF5-BCF2-6B97189FAD3A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
</a:t>
                    </a:r>
                    <a:fld id="{6CF9E02F-31B3-429A-BE13-406E894850FB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9868309893785"/>
                      <c:h val="0.18714256766475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607522821171705E-3"/>
                  <c:y val="-5.00024673133478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1A5CE3F3-1AEE-4F26-9F5E-4B447A018177}" type="CATEGORYNAME">
                      <a:rPr lang="en-US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A21984"/>
                        </a:solidFill>
                      </a:rPr>
                      <a:t>
</a:t>
                    </a:r>
                    <a:fld id="{83F301A0-0D6B-4371-99B1-3A9593D63156}" type="PERCENTAGE">
                      <a:rPr lang="en-US" baseline="0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A2198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129276790701397"/>
                      <c:h val="0.183809069843866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GuajiraSEP!$F$5:$F$6</c:f>
              <c:strCache>
                <c:ptCount val="2"/>
                <c:pt idx="0">
                  <c:v>La Guajira</c:v>
                </c:pt>
                <c:pt idx="1">
                  <c:v>Otros jóvenes</c:v>
                </c:pt>
              </c:strCache>
            </c:strRef>
          </c:cat>
          <c:val>
            <c:numRef>
              <c:f>GuajiraSEP!$G$5:$G$6</c:f>
              <c:numCache>
                <c:formatCode>#,##0</c:formatCode>
                <c:ptCount val="2"/>
                <c:pt idx="0">
                  <c:v>797</c:v>
                </c:pt>
                <c:pt idx="1">
                  <c:v>251664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4391-9F28-4539-8220-3E784F1E0A6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A273-DD61-4869-9C07-051C82C754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802-8B9F-4A8A-B166-6A775020B679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7707" y="4091362"/>
            <a:ext cx="1518961" cy="387351"/>
          </a:xfrm>
          <a:prstGeom prst="rect">
            <a:avLst/>
          </a:prstGeom>
          <a:ln>
            <a:solidFill>
              <a:srgbClr val="E1134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Caribe e Insular </a:t>
            </a:r>
            <a:r>
              <a:rPr lang="es-MX" altLang="es-CO" sz="1000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$8.176</a:t>
            </a: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1931771" y="4091362"/>
            <a:ext cx="1031176" cy="387351"/>
          </a:xfrm>
          <a:prstGeom prst="rect">
            <a:avLst/>
          </a:prstGeom>
          <a:ln>
            <a:solidFill>
              <a:srgbClr val="FFC425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Pacífica </a:t>
            </a:r>
            <a:r>
              <a:rPr lang="es-MX" altLang="es-CO" sz="1000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$8.836</a:t>
            </a: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064028" y="4088982"/>
            <a:ext cx="1102185" cy="389731"/>
          </a:xfrm>
          <a:prstGeom prst="rect">
            <a:avLst/>
          </a:prstGeom>
          <a:ln>
            <a:solidFill>
              <a:srgbClr val="A21984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Andina </a:t>
            </a:r>
            <a:r>
              <a:rPr lang="es-MX" altLang="es-CO" sz="1000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$16.291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56325" y="4083425"/>
            <a:ext cx="1109955" cy="403225"/>
          </a:xfrm>
          <a:prstGeom prst="rect">
            <a:avLst/>
          </a:prstGeom>
          <a:ln>
            <a:solidFill>
              <a:srgbClr val="0093D0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Orinoquia </a:t>
            </a:r>
            <a:r>
              <a:rPr lang="es-MX" altLang="es-CO" sz="1000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$3.202</a:t>
            </a:r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4257956" y="4091363"/>
            <a:ext cx="1092074" cy="387350"/>
          </a:xfrm>
          <a:prstGeom prst="rect">
            <a:avLst/>
          </a:prstGeom>
          <a:ln>
            <a:solidFill>
              <a:srgbClr val="6CB33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Amazonia </a:t>
            </a:r>
            <a:r>
              <a:rPr lang="es-MX" alt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$6.433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06915" y="4575037"/>
            <a:ext cx="1259505" cy="3899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*Nacional </a:t>
            </a:r>
            <a:r>
              <a:rPr lang="es-MX" altLang="es-CO" sz="1000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$54.765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699017" y="4575037"/>
            <a:ext cx="1085612" cy="39179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kumimoji="0" lang="es-MX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97.703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17" name="Group 1060"/>
          <p:cNvGrpSpPr/>
          <p:nvPr/>
        </p:nvGrpSpPr>
        <p:grpSpPr bwMode="auto">
          <a:xfrm>
            <a:off x="496887" y="1371188"/>
            <a:ext cx="2188855" cy="2563248"/>
            <a:chOff x="0" y="0"/>
            <a:chExt cx="3997133" cy="5320740"/>
          </a:xfrm>
        </p:grpSpPr>
        <p:sp>
          <p:nvSpPr>
            <p:cNvPr id="18" name="Shape 993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19" name="Shape 994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0" name="Shape 995"/>
            <p:cNvSpPr>
              <a:spLocks/>
            </p:cNvSpPr>
            <p:nvPr/>
          </p:nvSpPr>
          <p:spPr bwMode="auto">
            <a:xfrm>
              <a:off x="514590" y="2388040"/>
              <a:ext cx="580703" cy="629432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1" name="Shape 996"/>
            <p:cNvSpPr>
              <a:spLocks/>
            </p:cNvSpPr>
            <p:nvPr/>
          </p:nvSpPr>
          <p:spPr bwMode="auto">
            <a:xfrm>
              <a:off x="513918" y="2387273"/>
              <a:ext cx="581401" cy="629795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2" name="Shape 997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3" name="Shape 998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4" name="Shape 999"/>
            <p:cNvSpPr>
              <a:spLocks/>
            </p:cNvSpPr>
            <p:nvPr/>
          </p:nvSpPr>
          <p:spPr bwMode="auto">
            <a:xfrm>
              <a:off x="1100829" y="747010"/>
              <a:ext cx="377371" cy="593438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5" name="Shape 1000"/>
            <p:cNvSpPr>
              <a:spLocks/>
            </p:cNvSpPr>
            <p:nvPr/>
          </p:nvSpPr>
          <p:spPr bwMode="auto">
            <a:xfrm>
              <a:off x="1100369" y="746826"/>
              <a:ext cx="378108" cy="593995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6" name="Shape 1001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7" name="Shape 1002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8" name="Shape 1003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9" name="Shape 1004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0" name="Shape 1005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1" name="Shape 1006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2" name="Shape 1007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3" name="Shape 1008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4" name="Shape 1009"/>
            <p:cNvSpPr>
              <a:spLocks/>
            </p:cNvSpPr>
            <p:nvPr/>
          </p:nvSpPr>
          <p:spPr bwMode="auto">
            <a:xfrm>
              <a:off x="971583" y="2286237"/>
              <a:ext cx="518410" cy="747899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5" name="Shape 1010"/>
            <p:cNvSpPr>
              <a:spLocks/>
            </p:cNvSpPr>
            <p:nvPr/>
          </p:nvSpPr>
          <p:spPr bwMode="auto">
            <a:xfrm>
              <a:off x="971781" y="2286158"/>
              <a:ext cx="518393" cy="748424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6" name="Shape 1011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7" name="Shape 1012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8" name="Shape 1013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9" name="Shape 1014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0" name="Shape 1015"/>
            <p:cNvSpPr>
              <a:spLocks/>
            </p:cNvSpPr>
            <p:nvPr/>
          </p:nvSpPr>
          <p:spPr bwMode="auto">
            <a:xfrm>
              <a:off x="838192" y="965614"/>
              <a:ext cx="570048" cy="669066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1" name="Shape 1016"/>
            <p:cNvSpPr>
              <a:spLocks/>
            </p:cNvSpPr>
            <p:nvPr/>
          </p:nvSpPr>
          <p:spPr bwMode="auto">
            <a:xfrm>
              <a:off x="838008" y="965832"/>
              <a:ext cx="569476" cy="669622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2" name="Shape 1017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3" name="Shape 1018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4" name="Shape 1019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5" name="Shape 1020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6" name="Shape 1021"/>
            <p:cNvSpPr>
              <a:spLocks/>
            </p:cNvSpPr>
            <p:nvPr/>
          </p:nvSpPr>
          <p:spPr bwMode="auto">
            <a:xfrm>
              <a:off x="2609127" y="1952417"/>
              <a:ext cx="1194663" cy="1147651"/>
            </a:xfrm>
            <a:custGeom>
              <a:avLst/>
              <a:gdLst>
                <a:gd name="T0" fmla="*/ 2147483646 w 21592"/>
                <a:gd name="T1" fmla="*/ 2147483646 h 21592"/>
                <a:gd name="T2" fmla="*/ 2147483646 w 21592"/>
                <a:gd name="T3" fmla="*/ 2147483646 h 21592"/>
                <a:gd name="T4" fmla="*/ 2147483646 w 21592"/>
                <a:gd name="T5" fmla="*/ 2147483646 h 21592"/>
                <a:gd name="T6" fmla="*/ 2147483646 w 21592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7" name="Shape 1023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8" name="Shape 1024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9" name="Shape 1025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0" name="Shape 1026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1" name="Shape 1027"/>
            <p:cNvSpPr>
              <a:spLocks/>
            </p:cNvSpPr>
            <p:nvPr/>
          </p:nvSpPr>
          <p:spPr bwMode="auto">
            <a:xfrm>
              <a:off x="2169832" y="1713466"/>
              <a:ext cx="974634" cy="337735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2" name="Shape 1028"/>
            <p:cNvSpPr>
              <a:spLocks/>
            </p:cNvSpPr>
            <p:nvPr/>
          </p:nvSpPr>
          <p:spPr bwMode="auto">
            <a:xfrm>
              <a:off x="2169523" y="1714416"/>
              <a:ext cx="974861" cy="336833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3" name="Shape 1029"/>
            <p:cNvSpPr>
              <a:spLocks/>
            </p:cNvSpPr>
            <p:nvPr/>
          </p:nvSpPr>
          <p:spPr bwMode="auto">
            <a:xfrm>
              <a:off x="1945711" y="1969837"/>
              <a:ext cx="1084413" cy="645476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4" name="Shape 1030"/>
            <p:cNvSpPr>
              <a:spLocks/>
            </p:cNvSpPr>
            <p:nvPr/>
          </p:nvSpPr>
          <p:spPr bwMode="auto">
            <a:xfrm>
              <a:off x="1957024" y="1958289"/>
              <a:ext cx="1084762" cy="645427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5" name="Shape 1031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6" name="Shape 1032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7" name="Shape 1033"/>
            <p:cNvSpPr>
              <a:spLocks/>
            </p:cNvSpPr>
            <p:nvPr/>
          </p:nvSpPr>
          <p:spPr bwMode="auto">
            <a:xfrm>
              <a:off x="1354189" y="2413379"/>
              <a:ext cx="1255590" cy="1054897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8" name="Shape 1034"/>
            <p:cNvSpPr>
              <a:spLocks/>
            </p:cNvSpPr>
            <p:nvPr/>
          </p:nvSpPr>
          <p:spPr bwMode="auto">
            <a:xfrm>
              <a:off x="1362104" y="2414302"/>
              <a:ext cx="1255718" cy="1054869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9" name="Shape 1035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0" name="Shape 1036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1" name="Shape 1037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2" name="Shape 1038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3" name="Shape 1039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4" name="Shape 1040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5" name="Shape 1041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6" name="Shape 1042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7" name="Shape 1043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8" name="Shape 1044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9" name="Shape 1045"/>
            <p:cNvSpPr>
              <a:spLocks/>
            </p:cNvSpPr>
            <p:nvPr/>
          </p:nvSpPr>
          <p:spPr bwMode="auto">
            <a:xfrm>
              <a:off x="634484" y="1142141"/>
              <a:ext cx="1057765" cy="1093096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0" name="Shape 1046"/>
            <p:cNvSpPr>
              <a:spLocks/>
            </p:cNvSpPr>
            <p:nvPr/>
          </p:nvSpPr>
          <p:spPr bwMode="auto">
            <a:xfrm>
              <a:off x="635075" y="1141301"/>
              <a:ext cx="1056790" cy="1093303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1" name="Shape 1047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2" name="Shape 1048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3" name="Shape 1049"/>
            <p:cNvSpPr>
              <a:spLocks/>
            </p:cNvSpPr>
            <p:nvPr/>
          </p:nvSpPr>
          <p:spPr bwMode="auto">
            <a:xfrm>
              <a:off x="1022557" y="2135832"/>
              <a:ext cx="419635" cy="305208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4" name="Shape 1050"/>
            <p:cNvSpPr>
              <a:spLocks/>
            </p:cNvSpPr>
            <p:nvPr/>
          </p:nvSpPr>
          <p:spPr bwMode="auto">
            <a:xfrm>
              <a:off x="1021786" y="2135052"/>
              <a:ext cx="420049" cy="305769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5" name="Shape 1051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6" name="Shape 1052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7" name="Shape 1053"/>
            <p:cNvSpPr>
              <a:spLocks/>
            </p:cNvSpPr>
            <p:nvPr/>
          </p:nvSpPr>
          <p:spPr bwMode="auto">
            <a:xfrm>
              <a:off x="376290" y="1219798"/>
              <a:ext cx="627252" cy="1483277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8" name="Shape 1054"/>
            <p:cNvSpPr>
              <a:spLocks/>
            </p:cNvSpPr>
            <p:nvPr/>
          </p:nvSpPr>
          <p:spPr bwMode="auto">
            <a:xfrm>
              <a:off x="375489" y="1220574"/>
              <a:ext cx="628120" cy="1482525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9" name="Shape 1055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0" name="Shape 1056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1" name="Shape 1057"/>
            <p:cNvSpPr>
              <a:spLocks/>
            </p:cNvSpPr>
            <p:nvPr/>
          </p:nvSpPr>
          <p:spPr bwMode="auto">
            <a:xfrm>
              <a:off x="286856" y="142054"/>
              <a:ext cx="232367" cy="534447"/>
            </a:xfrm>
            <a:custGeom>
              <a:avLst/>
              <a:gdLst>
                <a:gd name="T0" fmla="*/ 2147483646 w 21537"/>
                <a:gd name="T1" fmla="*/ 2147483646 h 21574"/>
                <a:gd name="T2" fmla="*/ 2147483646 w 21537"/>
                <a:gd name="T3" fmla="*/ 2147483646 h 21574"/>
                <a:gd name="T4" fmla="*/ 2147483646 w 21537"/>
                <a:gd name="T5" fmla="*/ 2147483646 h 21574"/>
                <a:gd name="T6" fmla="*/ 2147483646 w 21537"/>
                <a:gd name="T7" fmla="*/ 2147483646 h 2157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2" name="Shape 1058"/>
            <p:cNvSpPr>
              <a:spLocks noChangeArrowheads="1"/>
            </p:cNvSpPr>
            <p:nvPr/>
          </p:nvSpPr>
          <p:spPr bwMode="auto">
            <a:xfrm>
              <a:off x="180576" y="78516"/>
              <a:ext cx="617149" cy="6616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3" name="Shape 1059"/>
            <p:cNvSpPr>
              <a:spLocks/>
            </p:cNvSpPr>
            <p:nvPr/>
          </p:nvSpPr>
          <p:spPr bwMode="auto">
            <a:xfrm>
              <a:off x="554516" y="355396"/>
              <a:ext cx="210254" cy="284229"/>
            </a:xfrm>
            <a:custGeom>
              <a:avLst/>
              <a:gdLst>
                <a:gd name="T0" fmla="*/ 2147483646 w 21496"/>
                <a:gd name="T1" fmla="*/ 2147483646 h 21534"/>
                <a:gd name="T2" fmla="*/ 2147483646 w 21496"/>
                <a:gd name="T3" fmla="*/ 2147483646 h 21534"/>
                <a:gd name="T4" fmla="*/ 2147483646 w 21496"/>
                <a:gd name="T5" fmla="*/ 2147483646 h 21534"/>
                <a:gd name="T6" fmla="*/ 2147483646 w 21496"/>
                <a:gd name="T7" fmla="*/ 2147483646 h 215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</p:grpSp>
      <p:sp>
        <p:nvSpPr>
          <p:cNvPr id="89" name="Rectangle 93"/>
          <p:cNvSpPr>
            <a:spLocks noChangeArrowheads="1"/>
          </p:cNvSpPr>
          <p:nvPr/>
        </p:nvSpPr>
        <p:spPr bwMode="auto">
          <a:xfrm>
            <a:off x="4074105" y="4584534"/>
            <a:ext cx="2551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s-CO" altLang="es-C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Nacional: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proyectos de impacto</a:t>
            </a:r>
            <a:r>
              <a:rPr kumimoji="0" lang="es-CO" altLang="es-CO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900" dirty="0" smtClean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Cifras en millones COP.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CO" altLang="es-C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19271" y="-11032"/>
            <a:ext cx="6901320" cy="6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9" y="46003"/>
            <a:ext cx="1771069" cy="3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ángulo 98"/>
          <p:cNvSpPr/>
          <p:nvPr/>
        </p:nvSpPr>
        <p:spPr>
          <a:xfrm>
            <a:off x="6135196" y="427054"/>
            <a:ext cx="769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30sep18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251316" y="163945"/>
            <a:ext cx="2679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LA GUAJIRA</a:t>
            </a:r>
            <a:endParaRPr lang="es-CO" sz="22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4332261" y="8607711"/>
            <a:ext cx="21335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rgbClr val="A21984"/>
                </a:solidFill>
                <a:latin typeface="Futura Std Book" panose="020B0502020204020303" pitchFamily="34" charset="0"/>
              </a:rPr>
              <a:t>Total Recaudo </a:t>
            </a:r>
            <a:r>
              <a:rPr lang="es-CO" sz="900" dirty="0" smtClean="0">
                <a:solidFill>
                  <a:srgbClr val="A21984"/>
                </a:solidFill>
                <a:latin typeface="Futura Std Book" panose="020B0502020204020303" pitchFamily="34" charset="0"/>
              </a:rPr>
              <a:t>CP $55.815.365.766</a:t>
            </a:r>
            <a:endParaRPr lang="es-CO" sz="900" dirty="0">
              <a:solidFill>
                <a:srgbClr val="A21984"/>
              </a:solidFill>
              <a:latin typeface="Futura Std Book" panose="020B0502020204020303" pitchFamily="34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1426181" y="762157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INVERSIÓN FONTUR 2018 (</a:t>
            </a:r>
            <a:r>
              <a:rPr lang="en-US" sz="16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ENE-SEP</a:t>
            </a:r>
            <a:r>
              <a:rPr lang="en-US" b="1" dirty="0" smtClean="0">
                <a:latin typeface="Futura Std Book" panose="020B0502020204020303" pitchFamily="34" charset="0"/>
              </a:rPr>
              <a:t>)</a:t>
            </a:r>
            <a:endParaRPr lang="en-US" b="1" dirty="0">
              <a:latin typeface="Futura Std Book" panose="020B05020202040203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23388" y="3521496"/>
            <a:ext cx="1798983" cy="276999"/>
          </a:xfrm>
          <a:prstGeom prst="rect">
            <a:avLst/>
          </a:prstGeom>
          <a:solidFill>
            <a:srgbClr val="A21984"/>
          </a:solidFill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La Guajira</a:t>
            </a:r>
            <a:r>
              <a:rPr lang="es-CO" sz="12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 $384 (1%)</a:t>
            </a:r>
            <a:endParaRPr lang="es-CO" sz="12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8120" y="5410498"/>
            <a:ext cx="6877271" cy="456447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</p:pic>
      <p:sp>
        <p:nvSpPr>
          <p:cNvPr id="112" name="CuadroTexto 111"/>
          <p:cNvSpPr txBox="1"/>
          <p:nvPr/>
        </p:nvSpPr>
        <p:spPr>
          <a:xfrm>
            <a:off x="45582" y="5444220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Recaudo </a:t>
            </a:r>
            <a:r>
              <a:rPr lang="es-CO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C</a:t>
            </a:r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ontribución Parafiscal</a:t>
            </a:r>
            <a:endParaRPr lang="es-CO" sz="2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cxnSp>
        <p:nvCxnSpPr>
          <p:cNvPr id="4" name="Conector angular 3"/>
          <p:cNvCxnSpPr>
            <a:endCxn id="2" idx="1"/>
          </p:cNvCxnSpPr>
          <p:nvPr/>
        </p:nvCxnSpPr>
        <p:spPr>
          <a:xfrm rot="16200000" flipH="1">
            <a:off x="1299808" y="1936416"/>
            <a:ext cx="2076310" cy="1370850"/>
          </a:xfrm>
          <a:prstGeom prst="bentConnector2">
            <a:avLst/>
          </a:prstGeom>
          <a:ln>
            <a:solidFill>
              <a:srgbClr val="A219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Gráfico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434860"/>
              </p:ext>
            </p:extLst>
          </p:nvPr>
        </p:nvGraphicFramePr>
        <p:xfrm>
          <a:off x="2852991" y="1336876"/>
          <a:ext cx="3689250" cy="189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2" name="Gráfico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49520"/>
              </p:ext>
            </p:extLst>
          </p:nvPr>
        </p:nvGraphicFramePr>
        <p:xfrm>
          <a:off x="4066463" y="6127262"/>
          <a:ext cx="2913349" cy="207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71032"/>
              </p:ext>
            </p:extLst>
          </p:nvPr>
        </p:nvGraphicFramePr>
        <p:xfrm>
          <a:off x="220170" y="6121867"/>
          <a:ext cx="3969072" cy="1039751"/>
        </p:xfrm>
        <a:graphic>
          <a:graphicData uri="http://schemas.openxmlformats.org/drawingml/2006/table">
            <a:tbl>
              <a:tblPr/>
              <a:tblGrid>
                <a:gridCol w="1064344"/>
                <a:gridCol w="1061905"/>
                <a:gridCol w="1061905"/>
                <a:gridCol w="780918"/>
              </a:tblGrid>
              <a:tr h="3292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Departamento / Municipio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2017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agosto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2018</a:t>
                      </a:r>
                      <a:b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agosto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Variación %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</a:tr>
              <a:tr h="1906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La Guajira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$ 300.755.523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$ 155.002.000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-48%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32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Riohacha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$ 266.158.000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$ 96.585.000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-64%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Dibulla (Palomino)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$ 15.590.523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$ 20.865.000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34%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Uribía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$ 320.000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$ 389.000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22%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Gráfico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84125"/>
              </p:ext>
            </p:extLst>
          </p:nvPr>
        </p:nvGraphicFramePr>
        <p:xfrm>
          <a:off x="-8120" y="7181764"/>
          <a:ext cx="4607718" cy="191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5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420197" y="513169"/>
            <a:ext cx="2820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PROYECTOS APROBADOS 2018</a:t>
            </a:r>
            <a:endParaRPr lang="en-U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r="24877" b="57992"/>
          <a:stretch/>
        </p:blipFill>
        <p:spPr bwMode="auto">
          <a:xfrm>
            <a:off x="-38542" y="0"/>
            <a:ext cx="6896542" cy="4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0" y="53878"/>
            <a:ext cx="337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Competitividad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78747" y="733539"/>
            <a:ext cx="4289639" cy="1015663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NTP-012-2018 Estructuración de planes de negocio en destinos de posconflicto: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25.833.000 (total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$258.330.000; </a:t>
            </a:r>
            <a:r>
              <a:rPr lang="es-ES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258.330.000).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Apoyar el desarrollo empresarial y sostenible de diez destinos de posconflicto – post acuerdo, a través de la definición, estructuración y elaboración de planes de negocio con perfil turístico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En 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(2%).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72010" y="2638089"/>
            <a:ext cx="44414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2010" y="1796401"/>
            <a:ext cx="6696378" cy="861774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FNTP-209-2017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Diseño de producto turístico cultural para la zona Sur del departamento de La Guajira alrededor del folclor vallenato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$142.557.500 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$181.172.500; </a:t>
            </a:r>
            <a:r>
              <a:rPr lang="es-ES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142.557.500 y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contrapartida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38.615.000). Proponente: Gobernación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de La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Guajira.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Diseñar e implementar el producto turístico cultural para los municipios del sur del departamento de La Guajira.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n 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(10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%).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2010" y="2846892"/>
            <a:ext cx="6696377" cy="1015663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buClr>
                <a:srgbClr val="0093D0"/>
              </a:buClr>
            </a:pP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FNTP-004-2017 </a:t>
            </a:r>
            <a:r>
              <a:rPr lang="es-CO" alt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Apoyo a la transformación de territorios afectados por el conflicto a rutas turísticas de paz mediante la cátedra de </a:t>
            </a: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turismo</a:t>
            </a:r>
            <a:r>
              <a:rPr lang="es-ES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$114.841.869 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(total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 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823.033.395; 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$823.033.395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). Proponente: </a:t>
            </a:r>
            <a:r>
              <a:rPr lang="es-ES" alt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CO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Fortalecer la competitividad de los destinos de posconflicto que integran los corredores turísticos, a través de la puesta en marcha de procesos de formación y capacitación, orientados al desarrollo turístico y al fortalecimiento de la base empresarial y comunitaria de los territorios</a:t>
            </a:r>
            <a:r>
              <a:rPr lang="es-CO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En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(30%).</a:t>
            </a:r>
            <a:endParaRPr lang="es-ES" altLang="es-CO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2011" y="3898495"/>
            <a:ext cx="6696376" cy="861774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FNTP-131-2017 </a:t>
            </a:r>
            <a:r>
              <a:rPr lang="es-CO" alt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Toma de muestreos de calidad del agua de mar en doce playas pre piloto seleccionadas para la implementación del programa Banderas </a:t>
            </a: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Azules: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Guajira: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$31.459.818 (total proyecto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$377.517.820;  Fontur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377.517.820).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CO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Realizar </a:t>
            </a:r>
            <a:r>
              <a:rPr lang="es-CO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la toma de veinte muestreos para determinar la calidad del agua del mar, en cada una de las doce playas pre piloto seleccionadas, para la implementación del programa Banderas Azules en </a:t>
            </a:r>
            <a:r>
              <a:rPr lang="es-CO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Colombia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En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(45%). </a:t>
            </a:r>
            <a:endParaRPr lang="es-ES" altLang="es-CO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009" y="4804861"/>
            <a:ext cx="6696377" cy="1331134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FNTP-129-2017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Fortalecer la competitividad del país a través del ordenamiento turístico de tres (03) playas; Palomino (municipio de Dibulla) y </a:t>
            </a:r>
            <a:r>
              <a:rPr lang="es-CO" sz="1000" b="1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Mayapo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(municipio de Manaure) en el departamento de La Guajira y Galerazamba (municipio de Santa Catalina) en el departamento: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Guajira: $224.247.555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$336.371.332; </a:t>
            </a:r>
            <a:r>
              <a:rPr lang="es-ES" alt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:$336.371.332).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Fortalecer la competitividad del producto de sol y playa del país, a través del estudio de ordenamiento de tres (03) playas: Palomino (municipio de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Dibulla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 y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Mayapo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(municipio de Manaure) en el departamento de La Guajira y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Galerazamba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(municipio de Santa Catalina) en el departamento de Bolívar.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En ejecución (95%).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" y="498130"/>
            <a:ext cx="2345951" cy="1251072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2992" y="479434"/>
            <a:ext cx="2063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Paisaje en la Alta Guajira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2010" y="6170969"/>
            <a:ext cx="6696376" cy="1331134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FNTP-172-2016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IX Encuentro Acolap &amp; IV LAAE – </a:t>
            </a:r>
            <a:r>
              <a:rPr lang="es-CO" sz="1000" b="1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Latin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 American </a:t>
            </a:r>
            <a:r>
              <a:rPr lang="es-CO" sz="1000" b="1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Amusement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 Expo - seguridad, servicio &amp; comunicaciones: cómo enfrentar los desafíos de la cambiante industria del entretenimiento: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$14.515.687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$388.259.540;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246.766.681 y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contrapartida 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141.492.859).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Acolap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Realizar el IX Encuentro Acolap, bajo el lema: “Seguridad, Servicio &amp; Comunicaciones: Como enfrentar los desafíos de la cambiante industria del entretenimiento”, el cual se desarrolló del 24 al 26 de mayo de 2017, en el Centro de Convecciones Cartagena de Indias y que de forma paralela se realizó la IV Versión de LAAE -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Latin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American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Amussement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Expo-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Terminado(100%).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611280" y="7503226"/>
            <a:ext cx="4102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PROYECTOS EN FORMULACIÓN Y EVALUACIÓN</a:t>
            </a:r>
            <a:endParaRPr lang="es-CO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009" y="7719677"/>
            <a:ext cx="2703847" cy="1323439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FNTP-100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-2018 Productos turísticos de naturaleza, cultura y náutico del Corredor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Caribe: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$202.294.399 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$1.011.471.933;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1.011.471.933).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Diseñar los productos turísticos de naturaleza, cultura y náutico del Corredor Caribe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Aplazado.</a:t>
            </a:r>
            <a:endParaRPr lang="es-E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61478" y="7719677"/>
            <a:ext cx="3938102" cy="1323439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FNTP-192-2018- Foro Académico para Hoteles enfocado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a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l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as TICS: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$7.533.333</a:t>
            </a:r>
            <a:r>
              <a:rPr lang="es-CO" sz="1000" dirty="0" smtClean="0"/>
              <a:t>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$22.500.000;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$17.600.000 y contrapartida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$5.000.000).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Asotelca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- Asociación Hotelera Colombiana.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Realizar el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Foro Académico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en temas de e-marketing turístico, con el fin de fortalecer la productividad empresarial del sector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hotelero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de tres regiones del Sector Hotelero del Caribe en la ciudad de Riohacha. (Cartagena, Atlántico y La Guajira). En formulación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endParaRPr lang="es-E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605398"/>
            <a:ext cx="103939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000">
              <a:latin typeface="Futura Std Book" panose="020B05020202040203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8"/>
          <a:stretch/>
        </p:blipFill>
        <p:spPr bwMode="auto">
          <a:xfrm>
            <a:off x="-12700" y="-84097"/>
            <a:ext cx="6870700" cy="5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58609" y="11997"/>
            <a:ext cx="333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Infraestructura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970945"/>
            <a:ext cx="6870700" cy="47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28521" y="7091876"/>
            <a:ext cx="3429000" cy="163121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ES" sz="1000" b="1" dirty="0">
                <a:solidFill>
                  <a:srgbClr val="FFC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Albania</a:t>
            </a:r>
            <a:endParaRPr lang="es-CO" sz="1000" dirty="0">
              <a:latin typeface="Futura Std Book" panose="020B0502020204020303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  <a:cs typeface="Arial" panose="020B0604020202020204" pitchFamily="34" charset="0"/>
              </a:rPr>
              <a:t>DVT-0452A/B-2013 Construcción primera fase del Museo Centro Interactivo Albania: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valor total: $9.784.000.000; valor Fase I: $2.901.000.000 (Fontur $2.700.000.000 vigencia 2013; Corporación Centro Interactivo de Cultura, Ciencia, Tecnología e Innovación de La Guajira $201.000.000); valor Fase II: $2.600.000.000 (Sistema General de Regalías-</a:t>
            </a:r>
            <a:r>
              <a:rPr lang="es-ES" sz="1000" dirty="0" err="1">
                <a:latin typeface="Futura Std Book" panose="020B0502020204020303" pitchFamily="34" charset="0"/>
                <a:cs typeface="Arial" panose="020B0604020202020204" pitchFamily="34" charset="0"/>
              </a:rPr>
              <a:t>SGR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); valor Fase III: $4.283.000.000 (sin recursos), 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terminación 01may2014. Liquidado (100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3721" y="765989"/>
            <a:ext cx="3429000" cy="86177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1000" b="1" dirty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Manaure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  <a:cs typeface="Arial" panose="020B0604020202020204" pitchFamily="34" charset="0"/>
              </a:rPr>
              <a:t>DVT-0859B-2013 Estudios y diseños Hotel Temático Piedras Blancas del Municipio de Manaure: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$300.000.000 (Fontur vigencia 2013)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,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terminación 11dic2015. 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Liquidado (100%).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cxnSp>
        <p:nvCxnSpPr>
          <p:cNvPr id="36" name="Conector angular 35"/>
          <p:cNvCxnSpPr>
            <a:stCxn id="3" idx="2"/>
          </p:cNvCxnSpPr>
          <p:nvPr/>
        </p:nvCxnSpPr>
        <p:spPr>
          <a:xfrm rot="16200000" flipH="1">
            <a:off x="1837287" y="1888696"/>
            <a:ext cx="1813937" cy="129206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 rot="16200000" flipH="1">
            <a:off x="2866121" y="4893579"/>
            <a:ext cx="2430976" cy="1965618"/>
          </a:xfrm>
          <a:prstGeom prst="bentConnector3">
            <a:avLst>
              <a:gd name="adj1" fmla="val 8657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009018" y="690605"/>
            <a:ext cx="3771983" cy="224676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FNTP-129-2018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Participación en la XXXVIII Vitrina Turística de Anato 2019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Antioquia: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$39.712.680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 $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3.194.885.106; Fontur $1.597.442.553 y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1.597.442.553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Corresponde a arrendamiento de área de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60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metros cuadrados para un stand en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Corferias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Fecha del evento del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27feb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al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01mar2019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Precontractual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(0%).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85457" y="480026"/>
            <a:ext cx="2820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PROYECTOS APROBADOS 2018</a:t>
            </a:r>
            <a:endParaRPr lang="en-US" sz="1000" b="1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85729" y="4612511"/>
            <a:ext cx="4123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r="26309" b="60417"/>
          <a:stretch/>
        </p:blipFill>
        <p:spPr bwMode="auto">
          <a:xfrm>
            <a:off x="-19271" y="-28164"/>
            <a:ext cx="6877271" cy="47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0" y="19349"/>
            <a:ext cx="440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Promoción y mercadeo turístico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8854" y="7557443"/>
            <a:ext cx="6672146" cy="132343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FNTP-110-2018 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Consolidación del Centro de Información Turístico de Colombia -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Citur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– mediante la integración del Sistema de Información Turístico Regional de Guajira -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Situr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Guajira - en línea con el Plan Estadístico Sectorial de Turismo – PEST: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La Guajira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$706.337.000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:$706.337.000). 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Estructurar e implementar un sistema estratégico de información turística, con un alto componente tecnológico e innovador, que permita el seguimiento de las variables asociadas a la oferta y la demanda de productos y servicios turísticos del departamento de La Guajira-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Guajira con el propósito integrarlo al Centro de Información Turística de Colombia -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línea con el Plan Estadístico Sectorial de Turismo -PEST-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En formulación.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520119" y="7256792"/>
            <a:ext cx="3930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PROYECTOS EN FORMULACIÓN Y EVALUACIÓN</a:t>
            </a:r>
            <a:endParaRPr lang="es-CO" sz="1000" b="1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252117" y="877186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Pitalito, Huila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09017" y="3037959"/>
            <a:ext cx="3771983" cy="132343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FNTP-114-2018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Diseño del plan promocional en redes digitales del Municipio de Uribía, La Guajira: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$56.000.000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(total proyecto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70.000.000;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$56.000.000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y contrapartida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$14.000.000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Alcaldía de Uribía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Promocionar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al municipio de Uribía con un plan de medios digital y un viaje de familiarización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Aprobado 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0%). </a:t>
            </a:r>
            <a:endParaRPr lang="es-ES" sz="1000" dirty="0" smtClean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7824" y="3027440"/>
            <a:ext cx="2884592" cy="132343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FNTP-091-2018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Promoción de la Guajira en el marco de la Feria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Expoguajira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2018: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$240.000.000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(total proyecto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120.000.000;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$120.000.000 y 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$120.000.000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Promocionar a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Guajira como destino turístico a través de Feria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Expoguajira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2018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Aprobado 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0%).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" y="697904"/>
            <a:ext cx="2887773" cy="22435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11807" y="2673863"/>
            <a:ext cx="1781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Punta Gallinas, La Guajira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2959" y="4898765"/>
            <a:ext cx="6672146" cy="1169551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NTP-186-2017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Participación en la XXXVII Vitrina Turística de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Anato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2018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Antioquia: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La Guajira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$39.712.680 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(Fontur:$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1.523.643.156 y contrapartida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: $1.523.643.156). 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arrendamiento de área de 60 metros cuadrados para un stand en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Corferias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Fecha del evento del 27 feb al 01mar 2019. Terminado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22959" y="6148381"/>
            <a:ext cx="6672146" cy="861774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ES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FNTP-085-2017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Promoción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de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La Guajira en el marco de la Feria Expoguajira 2017: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$110.000.000 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$3.047.286.312; 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$220.000.000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y contrapartida $110.000.000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).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Gobernación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de La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Guajira.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contempló Diseño y montaje de aproximandamente100 stand para la promoción de la oferta turística, cultural y artesanal de La Guajira, el cual incluye: stand, mobiliario, sonido, pantallas led y luces y desmontajes de los mismos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Terminado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</a:p>
        </p:txBody>
      </p:sp>
    </p:spTree>
    <p:extLst>
      <p:ext uri="{BB962C8B-B14F-4D97-AF65-F5344CB8AC3E}">
        <p14:creationId xmlns:p14="http://schemas.microsoft.com/office/powerpoint/2010/main" val="7978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61632" y="452336"/>
            <a:ext cx="3823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utura Std Book" panose="020B0502020204020303" pitchFamily="34" charset="0"/>
              </a:rPr>
              <a:t>PROGRAMAS </a:t>
            </a:r>
            <a:r>
              <a:rPr lang="en-US" sz="14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FNTUR</a:t>
            </a:r>
            <a:endParaRPr lang="en-US" sz="14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2" name="Picture 2" descr="Red turistica de Pueblos Patrimon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13" y="748281"/>
            <a:ext cx="700205" cy="9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8375" b="56686"/>
          <a:stretch/>
        </p:blipFill>
        <p:spPr>
          <a:xfrm>
            <a:off x="5144493" y="829247"/>
            <a:ext cx="1092918" cy="419938"/>
          </a:xfrm>
          <a:prstGeom prst="rect">
            <a:avLst/>
          </a:prstGeom>
        </p:spPr>
      </p:pic>
      <p:pic>
        <p:nvPicPr>
          <p:cNvPr id="14" name="30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564" y1="52818" x2="53564" y2="52818"/>
                        <a14:foregroundMark x1="54582" y1="25678" x2="46232" y2="25678"/>
                        <a14:foregroundMark x1="37475" y1="39457" x2="56415" y2="39666"/>
                        <a14:foregroundMark x1="50305" y1="76827" x2="48676" y2="42797"/>
                        <a14:foregroundMark x1="15886" y1="26931" x2="15886" y2="26931"/>
                        <a14:foregroundMark x1="58248" y1="91232" x2="58248" y2="91232"/>
                        <a14:foregroundMark x1="84929" y1="76200" x2="84929" y2="76200"/>
                        <a14:foregroundMark x1="47047" y1="10021" x2="47047" y2="10021"/>
                        <a14:foregroundMark x1="31976" y1="13152" x2="31976" y2="13152"/>
                        <a14:foregroundMark x1="18737" y1="21086" x2="18737" y2="21086"/>
                        <a14:foregroundMark x1="85743" y1="25052" x2="85743" y2="25052"/>
                        <a14:foregroundMark x1="84929" y1="35699" x2="84929" y2="35699"/>
                        <a14:foregroundMark x1="89613" y1="40710" x2="89613" y2="40710"/>
                        <a14:foregroundMark x1="88187" y1="43006" x2="88187" y2="43006"/>
                        <a14:foregroundMark x1="90835" y1="41754" x2="90835" y2="41754"/>
                        <a14:foregroundMark x1="82892" y1="32359" x2="82892" y2="32359"/>
                        <a14:foregroundMark x1="79633" y1="25261" x2="79633" y2="25261"/>
                        <a14:foregroundMark x1="74134" y1="15658" x2="74134" y2="15658"/>
                        <a14:foregroundMark x1="72098" y1="16701" x2="72098" y2="16701"/>
                        <a14:foregroundMark x1="62933" y1="8977" x2="62933" y2="8977"/>
                        <a14:foregroundMark x1="65988" y1="12526" x2="65988" y2="12526"/>
                        <a14:foregroundMark x1="68635" y1="15866" x2="68635" y2="15866"/>
                        <a14:foregroundMark x1="55193" y1="12317" x2="55193" y2="12317"/>
                        <a14:foregroundMark x1="45214" y1="9395" x2="45214" y2="9395"/>
                        <a14:foregroundMark x1="42770" y1="11065" x2="42770" y2="11065"/>
                        <a14:foregroundMark x1="36456" y1="11900" x2="36456" y2="11900"/>
                        <a14:foregroundMark x1="22200" y1="16075" x2="22200" y2="16075"/>
                        <a14:foregroundMark x1="9165" y1="36326" x2="11609" y2="29228"/>
                        <a14:foregroundMark x1="10183" y1="43424" x2="12220" y2="37787"/>
                        <a14:foregroundMark x1="14257" y1="28392" x2="21385" y2="21294"/>
                        <a14:foregroundMark x1="25255" y1="18998" x2="35031" y2="13570"/>
                        <a14:foregroundMark x1="78615" y1="82046" x2="87984" y2="68894"/>
                        <a14:foregroundMark x1="68432" y1="88935" x2="76986" y2="83925"/>
                        <a14:foregroundMark x1="57230" y1="92693" x2="65784" y2="90188"/>
                        <a14:foregroundMark x1="46843" y1="92276" x2="55193" y2="92067"/>
                        <a14:foregroundMark x1="44807" y1="88309" x2="44807" y2="88309"/>
                        <a14:foregroundMark x1="15071" y1="74739" x2="15071" y2="74739"/>
                        <a14:foregroundMark x1="12831" y1="71399" x2="24236" y2="81420"/>
                        <a14:foregroundMark x1="14868" y1="68894" x2="11405" y2="70772"/>
                        <a14:foregroundMark x1="26884" y1="84760" x2="35234" y2="8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6" y="763380"/>
            <a:ext cx="736134" cy="7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17105" y="711271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69502" y="711271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21899" y="711271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5887" y="1487001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Nacional: </a:t>
            </a:r>
            <a:r>
              <a:rPr lang="en-U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109 PIT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468486" y="1770754"/>
            <a:ext cx="19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Nacional: </a:t>
            </a:r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inversion  $75.589.650.619 </a:t>
            </a:r>
          </a:p>
          <a:p>
            <a:pPr algn="ctr"/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(jun2010-sep2018)</a:t>
            </a:r>
            <a:endParaRPr lang="en-U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68430" y="121801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Nacional</a:t>
            </a:r>
          </a:p>
          <a:p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252.461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jóvenes</a:t>
            </a:r>
          </a:p>
          <a:p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982 aliados</a:t>
            </a:r>
            <a:endParaRPr lang="en-U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9368" y="3607351"/>
            <a:ext cx="209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(1)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PIT</a:t>
            </a:r>
            <a:endParaRPr lang="fr-FR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Riohacha</a:t>
            </a:r>
            <a:endParaRPr lang="fr-FR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endParaRPr lang="fr-FR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Nota: 1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PIT</a:t>
            </a:r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 en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funcionamiento</a:t>
            </a:r>
            <a:endParaRPr lang="es-E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523683" y="2491354"/>
            <a:ext cx="1866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El departamento no cuenta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con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Municipios dentro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de la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Red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Turística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de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Pueblos Patrimonio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de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Colombia </a:t>
            </a:r>
            <a:endParaRPr lang="es-ES" sz="800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685106" y="3668907"/>
            <a:ext cx="125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La Guajira</a:t>
            </a:r>
            <a:endParaRPr lang="es-E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797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jóvenes </a:t>
            </a:r>
            <a:endParaRPr lang="es-ES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35 aliados</a:t>
            </a:r>
            <a:endParaRPr lang="es-ES" sz="800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56468"/>
          <a:stretch/>
        </p:blipFill>
        <p:spPr bwMode="auto">
          <a:xfrm>
            <a:off x="-27605" y="-29639"/>
            <a:ext cx="6883842" cy="45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0" y="9552"/>
            <a:ext cx="260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Programas </a:t>
            </a:r>
            <a:r>
              <a:rPr lang="es-CO" sz="2000" b="1" dirty="0" err="1" smtClean="0">
                <a:solidFill>
                  <a:schemeClr val="bg1"/>
                </a:solidFill>
                <a:latin typeface="Futura Std Book" panose="020B0502020204020303" pitchFamily="34" charset="0"/>
              </a:rPr>
              <a:t>Fontur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30sep2018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201066"/>
              </p:ext>
            </p:extLst>
          </p:nvPr>
        </p:nvGraphicFramePr>
        <p:xfrm>
          <a:off x="-69302" y="1851187"/>
          <a:ext cx="2401950" cy="164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47679"/>
              </p:ext>
            </p:extLst>
          </p:nvPr>
        </p:nvGraphicFramePr>
        <p:xfrm>
          <a:off x="4426207" y="1680231"/>
          <a:ext cx="2529489" cy="190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80" y="4729710"/>
            <a:ext cx="3295950" cy="390684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3263925" y="831832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Cabo de La Vela, La Guajira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</TotalTime>
  <Words>1636</Words>
  <Application>Microsoft Office PowerPoint</Application>
  <PresentationFormat>Carta (216 x 279 mm)</PresentationFormat>
  <Paragraphs>107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 Std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Adriana Duarte Trujillo</cp:lastModifiedBy>
  <cp:revision>123</cp:revision>
  <dcterms:created xsi:type="dcterms:W3CDTF">2018-09-11T21:55:46Z</dcterms:created>
  <dcterms:modified xsi:type="dcterms:W3CDTF">2018-10-05T20:27:53Z</dcterms:modified>
</cp:coreProperties>
</file>