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77" r:id="rId3"/>
    <p:sldId id="278" r:id="rId4"/>
    <p:sldId id="279" r:id="rId5"/>
    <p:sldId id="284" r:id="rId6"/>
    <p:sldId id="281" r:id="rId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7"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984"/>
    <a:srgbClr val="0093D0"/>
    <a:srgbClr val="6CB33F"/>
    <a:srgbClr val="FFC425"/>
    <a:srgbClr val="E11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2" autoAdjust="0"/>
    <p:restoredTop sz="94660"/>
  </p:normalViewPr>
  <p:slideViewPr>
    <p:cSldViewPr snapToGrid="0">
      <p:cViewPr>
        <p:scale>
          <a:sx n="100" d="100"/>
          <a:sy n="100" d="100"/>
        </p:scale>
        <p:origin x="16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Aduarte\Desktop\Infograf&#237;a\Soporte%20Infografia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014216380797523"/>
                      <c:h val="0.17912906311095422"/>
                    </c:manualLayout>
                  </c15:layout>
                  <c15:dlblFieldTable/>
                  <c15:showDataLabelsRange val="0"/>
                </c:ext>
              </c:extLst>
            </c:dLbl>
            <c:dLbl>
              <c:idx val="1"/>
              <c:layout>
                <c:manualLayout>
                  <c:x val="-2.493929637800904E-2"/>
                  <c:y val="3.693902491639028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dirty="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dirty="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dirty="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HuilaSEP!$A$3:$A$5</c:f>
              <c:strCache>
                <c:ptCount val="3"/>
                <c:pt idx="0">
                  <c:v>Competitividad</c:v>
                </c:pt>
                <c:pt idx="1">
                  <c:v>Infraestructura</c:v>
                </c:pt>
                <c:pt idx="2">
                  <c:v>Promoción</c:v>
                </c:pt>
              </c:strCache>
            </c:strRef>
          </c:cat>
          <c:val>
            <c:numRef>
              <c:f>HuilaSEP!$B$3:$B$5</c:f>
              <c:numCache>
                <c:formatCode>_("$"* #,##0_);_("$"* \(#,##0\);_("$"* "-"_);_(@_)</c:formatCode>
                <c:ptCount val="3"/>
                <c:pt idx="0">
                  <c:v>173.304508</c:v>
                </c:pt>
                <c:pt idx="1">
                  <c:v>0</c:v>
                </c:pt>
                <c:pt idx="2">
                  <c:v>35.741411999999997</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HuilaSEP!$B$39:$I$39</c:f>
              <c:numCache>
                <c:formatCode>mmm\-yy</c:formatCode>
                <c:ptCount val="8"/>
                <c:pt idx="0">
                  <c:v>43101</c:v>
                </c:pt>
                <c:pt idx="1">
                  <c:v>43132</c:v>
                </c:pt>
                <c:pt idx="2">
                  <c:v>43160</c:v>
                </c:pt>
                <c:pt idx="3">
                  <c:v>43191</c:v>
                </c:pt>
                <c:pt idx="4">
                  <c:v>43221</c:v>
                </c:pt>
                <c:pt idx="5">
                  <c:v>43252</c:v>
                </c:pt>
                <c:pt idx="6">
                  <c:v>43282</c:v>
                </c:pt>
                <c:pt idx="7">
                  <c:v>43313</c:v>
                </c:pt>
              </c:numCache>
            </c:numRef>
          </c:cat>
          <c:val>
            <c:numRef>
              <c:f>HuilaSEP!$B$40:$I$40</c:f>
              <c:numCache>
                <c:formatCode>_("$"* #,##0_);_("$"* \(#,##0\);_("$"* "-"_);_(@_)</c:formatCode>
                <c:ptCount val="8"/>
                <c:pt idx="0">
                  <c:v>41.954999999999998</c:v>
                </c:pt>
                <c:pt idx="1">
                  <c:v>10.255000000000001</c:v>
                </c:pt>
                <c:pt idx="2">
                  <c:v>23.986000000000001</c:v>
                </c:pt>
                <c:pt idx="3">
                  <c:v>36.143999999999998</c:v>
                </c:pt>
                <c:pt idx="4">
                  <c:v>3.6120000000000001</c:v>
                </c:pt>
                <c:pt idx="5">
                  <c:v>3.4009999999999998</c:v>
                </c:pt>
                <c:pt idx="6">
                  <c:v>26.573</c:v>
                </c:pt>
                <c:pt idx="7">
                  <c:v>15.138999999999999</c:v>
                </c:pt>
              </c:numCache>
            </c:numRef>
          </c:val>
          <c:shape val="cylinder"/>
        </c:ser>
        <c:dLbls>
          <c:showLegendKey val="0"/>
          <c:showVal val="0"/>
          <c:showCatName val="0"/>
          <c:showSerName val="0"/>
          <c:showPercent val="0"/>
          <c:showBubbleSize val="0"/>
        </c:dLbls>
        <c:gapWidth val="150"/>
        <c:shape val="box"/>
        <c:axId val="-521808720"/>
        <c:axId val="-521807632"/>
        <c:axId val="0"/>
      </c:bar3DChart>
      <c:dateAx>
        <c:axId val="-521808720"/>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MX"/>
          </a:p>
        </c:txPr>
        <c:crossAx val="-521807632"/>
        <c:crosses val="autoZero"/>
        <c:auto val="1"/>
        <c:lblOffset val="100"/>
        <c:baseTimeUnit val="months"/>
      </c:dateAx>
      <c:valAx>
        <c:axId val="-521807632"/>
        <c:scaling>
          <c:orientation val="minMax"/>
        </c:scaling>
        <c:delete val="1"/>
        <c:axPos val="l"/>
        <c:numFmt formatCode="_(&quot;$&quot;* #,##0_);_(&quot;$&quot;* \(#,##0\);_(&quot;$&quot;* &quot;-&quot;_);_(@_)" sourceLinked="1"/>
        <c:majorTickMark val="none"/>
        <c:minorTickMark val="none"/>
        <c:tickLblPos val="nextTo"/>
        <c:crossAx val="-521808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spPr>
                <a:noFill/>
                <a:ln>
                  <a:solidFill>
                    <a:srgbClr val="0093D0"/>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46685581037751755"/>
                      <c:h val="0.15107557197266419"/>
                    </c:manualLayout>
                  </c15:layout>
                </c:ext>
              </c:extLst>
            </c:dLbl>
            <c:dLbl>
              <c:idx val="1"/>
              <c:layout/>
              <c:spPr>
                <a:noFill/>
                <a:ln>
                  <a:solidFill>
                    <a:srgbClr val="A21984"/>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37008773536483042"/>
                      <c:h val="0.22499181207963048"/>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HuilaSEP!$A$35:$A$36</c:f>
              <c:strCache>
                <c:ptCount val="2"/>
                <c:pt idx="0">
                  <c:v>Recaudo CP Huila</c:v>
                </c:pt>
                <c:pt idx="1">
                  <c:v>Recaudo CP otros departamentos</c:v>
                </c:pt>
              </c:strCache>
            </c:strRef>
          </c:cat>
          <c:val>
            <c:numRef>
              <c:f>HuilaSEP!$B$35:$B$36</c:f>
              <c:numCache>
                <c:formatCode>_-"$"* #,##0_-;\-"$"* #,##0_-;_-"$"* "-"??_-;_-@_-</c:formatCode>
                <c:ptCount val="2"/>
                <c:pt idx="0">
                  <c:v>161065000</c:v>
                </c:pt>
                <c:pt idx="1">
                  <c:v>55654300765.644997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i="0" u="none" strike="noStrike" kern="1200" spc="0" baseline="0">
                          <a:solidFill>
                            <a:sysClr val="windowText" lastClr="000000"/>
                          </a:solidFill>
                          <a:latin typeface="Futura Std Book" panose="020B0502020204020303" pitchFamily="34" charset="0"/>
                          <a:ea typeface="+mn-ea"/>
                          <a:cs typeface="+mn-cs"/>
                        </a:defRPr>
                      </a:pPr>
                      <a:t>[NOMBRE DE CATEGORÍA]</a:t>
                    </a:fld>
                    <a:r>
                      <a:rPr lang="en-US" baseline="0" dirty="0">
                        <a:solidFill>
                          <a:srgbClr val="0093D0"/>
                        </a:solidFill>
                      </a:rPr>
                      <a:t>
</a:t>
                    </a:r>
                    <a:fld id="{79228CB6-FDD5-441E-B0A4-ECA33218E663}" type="PERCENTAGE">
                      <a:rPr lang="en-US" baseline="0">
                        <a:solidFill>
                          <a:srgbClr val="0093D0"/>
                        </a:solidFill>
                      </a:rPr>
                      <a:pPr>
                        <a:defRPr sz="900" b="0" i="0" u="none" strike="noStrike" kern="1200" spc="0" baseline="0">
                          <a:solidFill>
                            <a:sysClr val="windowText" lastClr="000000"/>
                          </a:solidFill>
                          <a:latin typeface="Futura Std Book" panose="020B0502020204020303" pitchFamily="34" charset="0"/>
                          <a:ea typeface="+mn-ea"/>
                          <a:cs typeface="+mn-cs"/>
                        </a:defRPr>
                      </a:pPr>
                      <a:t>[PORCENTAJE]</a:t>
                    </a:fld>
                    <a:endParaRPr lang="en-US" baseline="0" dirty="0">
                      <a:solidFill>
                        <a:srgbClr val="0093D0"/>
                      </a:solidFill>
                    </a:endParaRPr>
                  </a:p>
                </c:rich>
              </c:tx>
              <c:spPr>
                <a:noFill/>
                <a:ln>
                  <a:solidFill>
                    <a:srgbClr val="0093D0"/>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manualLayout>
                  <c:x val="-1.6972135406458144E-2"/>
                  <c:y val="-2.2609867040926372E-2"/>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i="0" u="none" strike="noStrike" kern="1200" spc="0" baseline="0">
                          <a:solidFill>
                            <a:sysClr val="windowText" lastClr="000000"/>
                          </a:solidFill>
                          <a:latin typeface="Futura Std Book" panose="020B0502020204020303" pitchFamily="34" charset="0"/>
                          <a:ea typeface="+mn-ea"/>
                          <a:cs typeface="+mn-cs"/>
                        </a:defRPr>
                      </a:pPr>
                      <a:t>[NOMBRE DE CATEGORÍA]</a:t>
                    </a:fld>
                    <a:r>
                      <a:rPr lang="en-US" baseline="0" dirty="0">
                        <a:solidFill>
                          <a:srgbClr val="A21984"/>
                        </a:solidFill>
                      </a:rPr>
                      <a:t>
</a:t>
                    </a:r>
                    <a:fld id="{60F2EDAC-440A-4857-AC8D-3045147CD939}" type="PERCENTAGE">
                      <a:rPr lang="en-US" baseline="0">
                        <a:solidFill>
                          <a:srgbClr val="A21984"/>
                        </a:solidFill>
                      </a:rPr>
                      <a:pPr>
                        <a:defRPr sz="900" b="0" i="0" u="none" strike="noStrike" kern="1200" spc="0" baseline="0">
                          <a:solidFill>
                            <a:sysClr val="windowText" lastClr="000000"/>
                          </a:solidFill>
                          <a:latin typeface="Futura Std Book" panose="020B0502020204020303" pitchFamily="34" charset="0"/>
                          <a:ea typeface="+mn-ea"/>
                          <a:cs typeface="+mn-cs"/>
                        </a:defRPr>
                      </a:pPr>
                      <a:t>[PORCENTAJE]</a:t>
                    </a:fld>
                    <a:endParaRPr lang="en-US" baseline="0" dirty="0">
                      <a:solidFill>
                        <a:srgbClr val="A21984"/>
                      </a:solidFill>
                    </a:endParaRPr>
                  </a:p>
                </c:rich>
              </c:tx>
              <c:spPr>
                <a:noFill/>
                <a:ln>
                  <a:solidFill>
                    <a:srgbClr val="A21984"/>
                  </a:solid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6920657717020602"/>
                      <c:h val="0.2341628563205260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HuilaSEP!$Q$4:$Q$5</c:f>
              <c:strCache>
                <c:ptCount val="2"/>
                <c:pt idx="0">
                  <c:v>Huila</c:v>
                </c:pt>
                <c:pt idx="1">
                  <c:v>Otros PIT</c:v>
                </c:pt>
              </c:strCache>
            </c:strRef>
          </c:cat>
          <c:val>
            <c:numRef>
              <c:f>HuilaSEP!$R$4:$R$5</c:f>
              <c:numCache>
                <c:formatCode>General</c:formatCode>
                <c:ptCount val="2"/>
                <c:pt idx="0">
                  <c:v>2</c:v>
                </c:pt>
                <c:pt idx="1">
                  <c:v>107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HuilaSEP!$G$3</c:f>
              <c:strCache>
                <c:ptCount val="1"/>
                <c:pt idx="0">
                  <c:v>Jóvenes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9.9236513153434402E-2"/>
                  <c:y val="-1.9613132253255477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4373456348993341"/>
                  <c:y val="-6.0350489135498446E-3"/>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A5CE3F3-1AEE-4F26-9F5E-4B447A018177}"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83F301A0-0D6B-4371-99B1-3A9593D63156}"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27623713583740822"/>
                      <c:h val="0.21764908404263975"/>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HuilaSEP!$F$5:$F$6</c:f>
              <c:strCache>
                <c:ptCount val="2"/>
                <c:pt idx="0">
                  <c:v>Huila</c:v>
                </c:pt>
                <c:pt idx="1">
                  <c:v>Otros jóvenes</c:v>
                </c:pt>
              </c:strCache>
            </c:strRef>
          </c:cat>
          <c:val>
            <c:numRef>
              <c:f>HuilaSEP!$G$5:$G$6</c:f>
              <c:numCache>
                <c:formatCode>#,##0</c:formatCode>
                <c:ptCount val="2"/>
                <c:pt idx="0">
                  <c:v>4434</c:v>
                </c:pt>
                <c:pt idx="1">
                  <c:v>248027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10/4/2018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10/4/2018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$8.176</a:t>
            </a: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$8.836</a:t>
            </a: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$16.291</a:t>
            </a: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$3.202</a:t>
            </a: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$54.765</a:t>
            </a:r>
          </a:p>
        </p:txBody>
      </p:sp>
      <p:sp>
        <p:nvSpPr>
          <p:cNvPr id="16" name="Rectangle 75"/>
          <p:cNvSpPr>
            <a:spLocks noChangeArrowheads="1"/>
          </p:cNvSpPr>
          <p:nvPr/>
        </p:nvSpPr>
        <p:spPr bwMode="auto">
          <a:xfrm>
            <a:off x="2699017" y="4575037"/>
            <a:ext cx="108561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97.703</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69763"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30sep18</a:t>
            </a:r>
            <a:endParaRPr lang="es-CO" sz="1000" dirty="0">
              <a:solidFill>
                <a:schemeClr val="bg1"/>
              </a:solidFill>
            </a:endParaRPr>
          </a:p>
        </p:txBody>
      </p:sp>
      <p:sp>
        <p:nvSpPr>
          <p:cNvPr id="100" name="Rectángulo 99"/>
          <p:cNvSpPr/>
          <p:nvPr/>
        </p:nvSpPr>
        <p:spPr>
          <a:xfrm>
            <a:off x="251316" y="163945"/>
            <a:ext cx="2679999" cy="430887"/>
          </a:xfrm>
          <a:prstGeom prst="rect">
            <a:avLst/>
          </a:prstGeom>
        </p:spPr>
        <p:txBody>
          <a:bodyPr wrap="square">
            <a:spAutoFit/>
          </a:bodyPr>
          <a:lstStyle/>
          <a:p>
            <a:r>
              <a:rPr lang="es-CO" sz="2200" b="1" dirty="0" smtClean="0">
                <a:solidFill>
                  <a:schemeClr val="bg1"/>
                </a:solidFill>
              </a:rPr>
              <a:t>HUILA</a:t>
            </a:r>
            <a:endParaRPr lang="es-CO" sz="2200" b="1" dirty="0">
              <a:solidFill>
                <a:schemeClr val="bg1"/>
              </a:solidFill>
            </a:endParaRPr>
          </a:p>
        </p:txBody>
      </p:sp>
      <p:sp>
        <p:nvSpPr>
          <p:cNvPr id="107" name="Rectángulo 106"/>
          <p:cNvSpPr/>
          <p:nvPr/>
        </p:nvSpPr>
        <p:spPr>
          <a:xfrm>
            <a:off x="4332261" y="8607711"/>
            <a:ext cx="2133547" cy="230832"/>
          </a:xfrm>
          <a:prstGeom prst="rect">
            <a:avLst/>
          </a:prstGeom>
        </p:spPr>
        <p:txBody>
          <a:bodyPr wrap="square">
            <a:spAutoFit/>
          </a:bodyPr>
          <a:lstStyle/>
          <a:p>
            <a:r>
              <a:rPr lang="es-CO" sz="900" dirty="0">
                <a:solidFill>
                  <a:srgbClr val="A21984"/>
                </a:solidFill>
                <a:latin typeface="Futura Std Book" panose="020B0502020204020303" pitchFamily="34" charset="0"/>
              </a:rPr>
              <a:t>Total Recaudo </a:t>
            </a:r>
            <a:r>
              <a:rPr lang="es-CO" sz="900" dirty="0" smtClean="0">
                <a:solidFill>
                  <a:srgbClr val="A21984"/>
                </a:solidFill>
                <a:latin typeface="Futura Std Book" panose="020B0502020204020303" pitchFamily="34" charset="0"/>
              </a:rPr>
              <a:t>CP $</a:t>
            </a:r>
            <a:r>
              <a:rPr lang="es-CO" sz="900" dirty="0" smtClean="0">
                <a:solidFill>
                  <a:srgbClr val="A21984"/>
                </a:solidFill>
                <a:latin typeface="Futura Std Book" panose="020B0502020204020303" pitchFamily="34" charset="0"/>
              </a:rPr>
              <a:t>55.815.365.766</a:t>
            </a:r>
            <a:endParaRPr lang="es-CO" sz="900" dirty="0">
              <a:solidFill>
                <a:srgbClr val="A21984"/>
              </a:solidFill>
              <a:latin typeface="Futura Std Book" panose="020B0502020204020303" pitchFamily="34" charset="0"/>
            </a:endParaRPr>
          </a:p>
        </p:txBody>
      </p:sp>
      <p:sp>
        <p:nvSpPr>
          <p:cNvPr id="96" name="CuadroTexto 95"/>
          <p:cNvSpPr txBox="1"/>
          <p:nvPr/>
        </p:nvSpPr>
        <p:spPr>
          <a:xfrm>
            <a:off x="1426181" y="762157"/>
            <a:ext cx="4068743"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ENE-SEP</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3023388" y="3521496"/>
            <a:ext cx="1771579"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Huila</a:t>
            </a:r>
            <a:r>
              <a:rPr lang="es-CO" sz="1200" dirty="0" smtClean="0">
                <a:solidFill>
                  <a:schemeClr val="bg1"/>
                </a:solidFill>
                <a:latin typeface="Futura Std Book" panose="020B0502020204020303" pitchFamily="34" charset="0"/>
              </a:rPr>
              <a:t> $209 (1%)</a:t>
            </a:r>
            <a:endParaRPr lang="es-CO" sz="1200" dirty="0">
              <a:solidFill>
                <a:schemeClr val="bg1"/>
              </a:solidFill>
              <a:latin typeface="Futura Std Book" panose="020B0502020204020303" pitchFamily="34" charset="0"/>
            </a:endParaRPr>
          </a:p>
        </p:txBody>
      </p:sp>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8120" y="5410498"/>
            <a:ext cx="6877271" cy="456447"/>
          </a:xfrm>
          <a:prstGeom prst="rect">
            <a:avLst/>
          </a:prstGeom>
          <a:solidFill>
            <a:srgbClr val="660066"/>
          </a:solidFill>
          <a:ln>
            <a:noFill/>
          </a:ln>
          <a:extLst/>
        </p:spPr>
      </p:pic>
      <p:sp>
        <p:nvSpPr>
          <p:cNvPr id="112" name="CuadroTexto 111"/>
          <p:cNvSpPr txBox="1"/>
          <p:nvPr/>
        </p:nvSpPr>
        <p:spPr>
          <a:xfrm>
            <a:off x="45582" y="5444220"/>
            <a:ext cx="3847528" cy="400110"/>
          </a:xfrm>
          <a:prstGeom prst="rect">
            <a:avLst/>
          </a:prstGeom>
          <a:noFill/>
        </p:spPr>
        <p:txBody>
          <a:bodyPr wrap="none" rtlCol="0">
            <a:spAutoFit/>
          </a:bodyPr>
          <a:lstStyle/>
          <a:p>
            <a:r>
              <a:rPr lang="es-CO" sz="2000" dirty="0" smtClean="0">
                <a:solidFill>
                  <a:schemeClr val="bg1"/>
                </a:solidFill>
                <a:latin typeface="Futura Std Book" panose="020B0502020204020303" pitchFamily="34" charset="0"/>
              </a:rPr>
              <a:t>Recaudo </a:t>
            </a:r>
            <a:r>
              <a:rPr lang="es-CO" sz="2000" dirty="0">
                <a:solidFill>
                  <a:schemeClr val="bg1"/>
                </a:solidFill>
                <a:latin typeface="Futura Std Book" panose="020B0502020204020303" pitchFamily="34" charset="0"/>
              </a:rPr>
              <a:t>C</a:t>
            </a:r>
            <a:r>
              <a:rPr lang="es-CO" sz="2000" dirty="0" smtClean="0">
                <a:solidFill>
                  <a:schemeClr val="bg1"/>
                </a:solidFill>
                <a:latin typeface="Futura Std Book" panose="020B0502020204020303" pitchFamily="34" charset="0"/>
              </a:rPr>
              <a:t>ontribución Parafiscal</a:t>
            </a:r>
            <a:endParaRPr lang="es-CO" sz="2000" dirty="0">
              <a:solidFill>
                <a:schemeClr val="bg1"/>
              </a:solidFill>
              <a:latin typeface="Futura Std Book" panose="020B0502020204020303" pitchFamily="34" charset="0"/>
            </a:endParaRPr>
          </a:p>
        </p:txBody>
      </p:sp>
      <p:graphicFrame>
        <p:nvGraphicFramePr>
          <p:cNvPr id="115" name="Gráfico 114"/>
          <p:cNvGraphicFramePr>
            <a:graphicFrameLocks/>
          </p:cNvGraphicFramePr>
          <p:nvPr>
            <p:extLst>
              <p:ext uri="{D42A27DB-BD31-4B8C-83A1-F6EECF244321}">
                <p14:modId xmlns:p14="http://schemas.microsoft.com/office/powerpoint/2010/main" val="238536928"/>
              </p:ext>
            </p:extLst>
          </p:nvPr>
        </p:nvGraphicFramePr>
        <p:xfrm>
          <a:off x="2739326" y="1243773"/>
          <a:ext cx="4073892" cy="20628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9617243"/>
              </p:ext>
            </p:extLst>
          </p:nvPr>
        </p:nvGraphicFramePr>
        <p:xfrm>
          <a:off x="243341" y="6127262"/>
          <a:ext cx="3950859" cy="878469"/>
        </p:xfrm>
        <a:graphic>
          <a:graphicData uri="http://schemas.openxmlformats.org/drawingml/2006/table">
            <a:tbl>
              <a:tblPr/>
              <a:tblGrid>
                <a:gridCol w="1045411"/>
                <a:gridCol w="1062145"/>
                <a:gridCol w="1062145"/>
                <a:gridCol w="781158"/>
              </a:tblGrid>
              <a:tr h="333818">
                <a:tc>
                  <a:txBody>
                    <a:bodyPr/>
                    <a:lstStyle/>
                    <a:p>
                      <a:pPr algn="l" rtl="0" fontAlgn="ctr"/>
                      <a:r>
                        <a:rPr lang="es-CO" sz="900" b="1" i="0" u="none" strike="noStrike">
                          <a:solidFill>
                            <a:srgbClr val="FFFFFF"/>
                          </a:solidFill>
                          <a:effectLst/>
                          <a:latin typeface="Futura Std Book" panose="020B0502020204020303" pitchFamily="34" charset="0"/>
                        </a:rPr>
                        <a:t>Departamento / Municipio</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2017</a:t>
                      </a:r>
                      <a:br>
                        <a:rPr lang="es-CO" sz="900" b="1" i="0" u="none" strike="noStrike">
                          <a:solidFill>
                            <a:srgbClr val="FFFFFF"/>
                          </a:solidFill>
                          <a:effectLst/>
                          <a:latin typeface="Futura Std Book" panose="020B0502020204020303" pitchFamily="34" charset="0"/>
                        </a:rPr>
                      </a:br>
                      <a:r>
                        <a:rPr lang="es-CO" sz="900" b="1" i="0" u="none" strike="noStrike">
                          <a:solidFill>
                            <a:srgbClr val="FFFFFF"/>
                          </a:solidFill>
                          <a:effectLst/>
                          <a:latin typeface="Futura Std Book" panose="020B0502020204020303" pitchFamily="34" charset="0"/>
                        </a:rPr>
                        <a:t>enero- agosto</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2018</a:t>
                      </a:r>
                      <a:br>
                        <a:rPr lang="es-CO" sz="900" b="1" i="0" u="none" strike="noStrike">
                          <a:solidFill>
                            <a:srgbClr val="FFFFFF"/>
                          </a:solidFill>
                          <a:effectLst/>
                          <a:latin typeface="Futura Std Book" panose="020B0502020204020303" pitchFamily="34" charset="0"/>
                        </a:rPr>
                      </a:br>
                      <a:r>
                        <a:rPr lang="es-CO" sz="900" b="1" i="0" u="none" strike="noStrike">
                          <a:solidFill>
                            <a:srgbClr val="FFFFFF"/>
                          </a:solidFill>
                          <a:effectLst/>
                          <a:latin typeface="Futura Std Book" panose="020B0502020204020303" pitchFamily="34" charset="0"/>
                        </a:rPr>
                        <a:t>enero- agosto</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Variación %</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93263">
                <a:tc>
                  <a:txBody>
                    <a:bodyPr/>
                    <a:lstStyle/>
                    <a:p>
                      <a:pPr algn="l" rtl="0" fontAlgn="ctr"/>
                      <a:r>
                        <a:rPr lang="es-CO" sz="900" b="1" i="0" u="none" strike="noStrike">
                          <a:solidFill>
                            <a:srgbClr val="000000"/>
                          </a:solidFill>
                          <a:effectLst/>
                          <a:latin typeface="Futura Std Book" panose="020B0502020204020303" pitchFamily="34" charset="0"/>
                        </a:rPr>
                        <a:t>Huila</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fontAlgn="auto"/>
                      <a:r>
                        <a:rPr lang="es-CO" sz="1000" b="1" i="0" u="none" strike="noStrike">
                          <a:solidFill>
                            <a:srgbClr val="000000"/>
                          </a:solidFill>
                          <a:effectLst/>
                          <a:latin typeface="Futura Std Book" panose="020B0502020204020303" pitchFamily="34" charset="0"/>
                        </a:rPr>
                        <a:t>$ 110.174.000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CO" sz="1000" b="1" i="0" u="none" strike="noStrike">
                          <a:solidFill>
                            <a:srgbClr val="000000"/>
                          </a:solidFill>
                          <a:effectLst/>
                          <a:latin typeface="Futura Std Book" panose="020B0502020204020303" pitchFamily="34" charset="0"/>
                        </a:rPr>
                        <a:t>$ 161.065.000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O" sz="1000" b="1" i="0" u="none" strike="noStrike">
                          <a:solidFill>
                            <a:srgbClr val="000000"/>
                          </a:solidFill>
                          <a:effectLst/>
                          <a:latin typeface="Futura Std Book" panose="020B0502020204020303" pitchFamily="34" charset="0"/>
                        </a:rPr>
                        <a:t>46%</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75694">
                <a:tc>
                  <a:txBody>
                    <a:bodyPr/>
                    <a:lstStyle/>
                    <a:p>
                      <a:pPr algn="l" fontAlgn="ctr"/>
                      <a:r>
                        <a:rPr lang="es-CO" sz="900" b="0" i="0" u="none" strike="noStrike">
                          <a:solidFill>
                            <a:srgbClr val="000000"/>
                          </a:solidFill>
                          <a:effectLst/>
                          <a:latin typeface="Futura Std Book" panose="020B0502020204020303" pitchFamily="34" charset="0"/>
                        </a:rPr>
                        <a:t>Neiva</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1000" b="0" i="0" u="none" strike="noStrike">
                          <a:solidFill>
                            <a:srgbClr val="000000"/>
                          </a:solidFill>
                          <a:effectLst/>
                          <a:latin typeface="Futura Std Book" panose="020B0502020204020303" pitchFamily="34" charset="0"/>
                        </a:rPr>
                        <a:t>$ 75.931.000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1000" b="0" i="0" u="none" strike="noStrike">
                          <a:solidFill>
                            <a:srgbClr val="000000"/>
                          </a:solidFill>
                          <a:effectLst/>
                          <a:latin typeface="Futura Std Book" panose="020B0502020204020303" pitchFamily="34" charset="0"/>
                        </a:rPr>
                        <a:t>$ 89.905.000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Futura Std Book" panose="020B0502020204020303" pitchFamily="34" charset="0"/>
                        </a:rPr>
                        <a:t>18%</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694">
                <a:tc>
                  <a:txBody>
                    <a:bodyPr/>
                    <a:lstStyle/>
                    <a:p>
                      <a:pPr algn="l" fontAlgn="ctr"/>
                      <a:r>
                        <a:rPr lang="es-CO" sz="900" b="0" i="0" u="none" strike="noStrike">
                          <a:solidFill>
                            <a:srgbClr val="000000"/>
                          </a:solidFill>
                          <a:effectLst/>
                          <a:latin typeface="Futura Std Book" panose="020B0502020204020303" pitchFamily="34" charset="0"/>
                        </a:rPr>
                        <a:t>Garzón</a:t>
                      </a:r>
                    </a:p>
                  </a:txBody>
                  <a:tcPr marL="8785" marR="8785" marT="8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1000" b="0" i="0" u="none" strike="noStrike">
                          <a:solidFill>
                            <a:srgbClr val="000000"/>
                          </a:solidFill>
                          <a:effectLst/>
                          <a:latin typeface="Futura Std Book" panose="020B0502020204020303" pitchFamily="34" charset="0"/>
                        </a:rPr>
                        <a:t>$ 2.799.000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1000" b="0" i="0" u="none" strike="noStrike">
                          <a:solidFill>
                            <a:srgbClr val="000000"/>
                          </a:solidFill>
                          <a:effectLst/>
                          <a:latin typeface="Futura Std Book" panose="020B0502020204020303" pitchFamily="34" charset="0"/>
                        </a:rPr>
                        <a:t>$ 7.072.000</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Futura Std Book" panose="020B0502020204020303" pitchFamily="34" charset="0"/>
                        </a:rPr>
                        <a:t>153%</a:t>
                      </a:r>
                    </a:p>
                  </a:txBody>
                  <a:tcPr marL="8785" marR="8785" marT="87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6" name="Gráfico 115"/>
          <p:cNvGraphicFramePr>
            <a:graphicFrameLocks/>
          </p:cNvGraphicFramePr>
          <p:nvPr>
            <p:extLst>
              <p:ext uri="{D42A27DB-BD31-4B8C-83A1-F6EECF244321}">
                <p14:modId xmlns:p14="http://schemas.microsoft.com/office/powerpoint/2010/main" val="4078882995"/>
              </p:ext>
            </p:extLst>
          </p:nvPr>
        </p:nvGraphicFramePr>
        <p:xfrm>
          <a:off x="23876" y="7057731"/>
          <a:ext cx="4607718" cy="1934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7" name="Gráfico 116"/>
          <p:cNvGraphicFramePr>
            <a:graphicFrameLocks/>
          </p:cNvGraphicFramePr>
          <p:nvPr>
            <p:extLst>
              <p:ext uri="{D42A27DB-BD31-4B8C-83A1-F6EECF244321}">
                <p14:modId xmlns:p14="http://schemas.microsoft.com/office/powerpoint/2010/main" val="22178829"/>
              </p:ext>
            </p:extLst>
          </p:nvPr>
        </p:nvGraphicFramePr>
        <p:xfrm>
          <a:off x="4195425" y="6089066"/>
          <a:ext cx="2762626" cy="2369344"/>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Conector angular 3"/>
          <p:cNvCxnSpPr>
            <a:endCxn id="2" idx="1"/>
          </p:cNvCxnSpPr>
          <p:nvPr/>
        </p:nvCxnSpPr>
        <p:spPr>
          <a:xfrm>
            <a:off x="1446968" y="2391996"/>
            <a:ext cx="1576420" cy="1268000"/>
          </a:xfrm>
          <a:prstGeom prst="bentConnector3">
            <a:avLst/>
          </a:prstGeom>
          <a:ln>
            <a:solidFill>
              <a:srgbClr val="A219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9" y="745942"/>
            <a:ext cx="2693847" cy="3205197"/>
          </a:xfrm>
          <a:prstGeom prst="rect">
            <a:avLst/>
          </a:prstGeom>
        </p:spPr>
      </p:pic>
      <p:sp>
        <p:nvSpPr>
          <p:cNvPr id="10" name="Rectángulo 9"/>
          <p:cNvSpPr/>
          <p:nvPr/>
        </p:nvSpPr>
        <p:spPr>
          <a:xfrm>
            <a:off x="3654086" y="625337"/>
            <a:ext cx="2820664" cy="246221"/>
          </a:xfrm>
          <a:prstGeom prst="rect">
            <a:avLst/>
          </a:prstGeom>
        </p:spPr>
        <p:txBody>
          <a:bodyPr wrap="square">
            <a:spAutoFit/>
          </a:bodyPr>
          <a:lstStyle/>
          <a:p>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sp>
        <p:nvSpPr>
          <p:cNvPr id="24" name="CuadroTexto 23"/>
          <p:cNvSpPr txBox="1"/>
          <p:nvPr/>
        </p:nvSpPr>
        <p:spPr>
          <a:xfrm>
            <a:off x="112488" y="4036916"/>
            <a:ext cx="6657007" cy="1015663"/>
          </a:xfrm>
          <a:prstGeom prst="rect">
            <a:avLst/>
          </a:prstGeom>
          <a:noFill/>
          <a:ln>
            <a:solidFill>
              <a:srgbClr val="0093D0"/>
            </a:solidFill>
          </a:ln>
        </p:spPr>
        <p:txBody>
          <a:bodyPr wrap="square" rtlCol="0">
            <a:spAutoFit/>
          </a:bodyPr>
          <a:lstStyle/>
          <a:p>
            <a:pPr lvl="0" algn="just">
              <a:buClr>
                <a:srgbClr val="0093D0"/>
              </a:buClr>
            </a:pPr>
            <a:r>
              <a:rPr lang="es-ES" sz="1000" b="1" dirty="0">
                <a:solidFill>
                  <a:srgbClr val="0093D0"/>
                </a:solidFill>
                <a:latin typeface="Futura Std Book" panose="020B0502020204020303" pitchFamily="34" charset="0"/>
              </a:rPr>
              <a:t>FNTP-241-2017 Plan de capacitación 2018 - 2020 (Fase I):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Huila: </a:t>
            </a:r>
            <a:r>
              <a:rPr lang="es-ES" sz="1000" dirty="0">
                <a:solidFill>
                  <a:srgbClr val="0093D0"/>
                </a:solidFill>
                <a:latin typeface="Futura Std Book" panose="020B0502020204020303" pitchFamily="34" charset="0"/>
              </a:rPr>
              <a:t>$46.734.165 (total proyecto </a:t>
            </a:r>
            <a:r>
              <a:rPr lang="pt-BR" sz="1000" dirty="0">
                <a:solidFill>
                  <a:srgbClr val="0093D0"/>
                </a:solidFill>
                <a:latin typeface="Futura Std Book" panose="020B0502020204020303" pitchFamily="34" charset="0"/>
              </a:rPr>
              <a:t>$1.291.253.621; Fontur $1.028.151.621 y contrapartida $263.372.000)</a:t>
            </a:r>
            <a:r>
              <a:rPr lang="es-ES" sz="1000" dirty="0">
                <a:solidFill>
                  <a:srgbClr val="0093D0"/>
                </a:solidFill>
                <a:latin typeface="Futura Std Book" panose="020B0502020204020303" pitchFamily="34" charset="0"/>
              </a:rPr>
              <a:t>. Proponente: </a:t>
            </a:r>
            <a:r>
              <a:rPr lang="es-ES" sz="1000" dirty="0" err="1">
                <a:solidFill>
                  <a:srgbClr val="0093D0"/>
                </a:solidFill>
                <a:latin typeface="Futura Std Book" panose="020B0502020204020303" pitchFamily="34" charset="0"/>
              </a:rPr>
              <a:t>Cotelco</a:t>
            </a:r>
            <a:r>
              <a:rPr lang="es-ES" sz="1000" dirty="0">
                <a:solidFill>
                  <a:srgbClr val="0093D0"/>
                </a:solidFill>
                <a:latin typeface="Futura Std Book" panose="020B0502020204020303" pitchFamily="34" charset="0"/>
              </a:rPr>
              <a:t>. Se espera desarrollar el Plan de Capacitación </a:t>
            </a:r>
            <a:r>
              <a:rPr lang="es-ES" sz="1000" dirty="0" smtClean="0">
                <a:solidFill>
                  <a:srgbClr val="0093D0"/>
                </a:solidFill>
                <a:latin typeface="Futura Std Book" panose="020B0502020204020303" pitchFamily="34" charset="0"/>
              </a:rPr>
              <a:t>2018-2020 </a:t>
            </a:r>
            <a:r>
              <a:rPr lang="es-ES" sz="1000" dirty="0">
                <a:solidFill>
                  <a:srgbClr val="0093D0"/>
                </a:solidFill>
                <a:latin typeface="Futura Std Book" panose="020B0502020204020303" pitchFamily="34" charset="0"/>
              </a:rPr>
              <a:t>que incluye 407 cursos y talleres que serán impartidos a nivel nacional con el fin de incrementar la competitividad del capital humano vinculado con la cadena turística colombiana. Del  9 al 11 </a:t>
            </a:r>
            <a:r>
              <a:rPr lang="es-ES" sz="1000" dirty="0" smtClean="0">
                <a:solidFill>
                  <a:srgbClr val="0093D0"/>
                </a:solidFill>
                <a:latin typeface="Futura Std Book" panose="020B0502020204020303" pitchFamily="34" charset="0"/>
              </a:rPr>
              <a:t>ago2018 </a:t>
            </a:r>
            <a:r>
              <a:rPr lang="es-ES" sz="1000" dirty="0">
                <a:solidFill>
                  <a:srgbClr val="0093D0"/>
                </a:solidFill>
                <a:latin typeface="Futura Std Book" panose="020B0502020204020303" pitchFamily="34" charset="0"/>
              </a:rPr>
              <a:t>se realizaron capacitaciones en Villavicencio y desde el 06 al 29 sep2018 se continuará con las capacitaciones en Villavicencio. En ejecución (16%). </a:t>
            </a: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993663" y="896509"/>
            <a:ext cx="3752953" cy="1169551"/>
          </a:xfrm>
          <a:prstGeom prst="rect">
            <a:avLst/>
          </a:prstGeom>
          <a:noFill/>
          <a:ln>
            <a:solidFill>
              <a:srgbClr val="0093D0"/>
            </a:solidFill>
          </a:ln>
        </p:spPr>
        <p:txBody>
          <a:bodyPr wrap="square">
            <a:spAutoFit/>
          </a:bodyPr>
          <a:lstStyle/>
          <a:p>
            <a:pPr algn="just">
              <a:buClr>
                <a:srgbClr val="0093D0"/>
              </a:buClr>
            </a:pPr>
            <a:r>
              <a:rPr lang="es-ES" sz="1000" b="1" dirty="0" smtClean="0">
                <a:solidFill>
                  <a:srgbClr val="0093D0"/>
                </a:solidFill>
                <a:latin typeface="Futura Std Book" panose="020B0502020204020303" pitchFamily="34" charset="0"/>
              </a:rPr>
              <a:t>FNTP-088-2018 </a:t>
            </a:r>
            <a:r>
              <a:rPr lang="es-CO" sz="1000" b="1" dirty="0">
                <a:solidFill>
                  <a:srgbClr val="0093D0"/>
                </a:solidFill>
                <a:latin typeface="Futura Std Book" panose="020B0502020204020303" pitchFamily="34" charset="0"/>
              </a:rPr>
              <a:t>Elaboración del Plan de Desarrollo Turístico del municipio de Neiva 2019 </a:t>
            </a:r>
            <a:r>
              <a:rPr lang="es-CO" sz="1000" b="1" dirty="0" smtClean="0">
                <a:solidFill>
                  <a:srgbClr val="0093D0"/>
                </a:solidFill>
                <a:latin typeface="Futura Std Book" panose="020B0502020204020303" pitchFamily="34" charset="0"/>
              </a:rPr>
              <a:t>– 2029: </a:t>
            </a:r>
            <a:r>
              <a:rPr lang="es-CO" sz="1000" dirty="0" smtClean="0">
                <a:solidFill>
                  <a:srgbClr val="0093D0"/>
                </a:solidFill>
                <a:latin typeface="Futura Std Book" panose="020B0502020204020303" pitchFamily="34" charset="0"/>
              </a:rPr>
              <a:t>inversión Huila</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$111.000.000 (</a:t>
            </a:r>
            <a:r>
              <a:rPr lang="es-ES" sz="1000" dirty="0" smtClean="0">
                <a:solidFill>
                  <a:srgbClr val="0093D0"/>
                </a:solidFill>
                <a:latin typeface="Futura Std Book" panose="020B0502020204020303" pitchFamily="34" charset="0"/>
              </a:rPr>
              <a:t>Fontur </a:t>
            </a:r>
            <a:r>
              <a:rPr lang="es-CO" sz="1000" dirty="0" smtClean="0">
                <a:solidFill>
                  <a:srgbClr val="0093D0"/>
                </a:solidFill>
                <a:latin typeface="Futura Std Book" panose="020B0502020204020303" pitchFamily="34" charset="0"/>
              </a:rPr>
              <a:t>$111.000.000; </a:t>
            </a:r>
            <a:r>
              <a:rPr lang="es-CO" sz="1000" dirty="0">
                <a:solidFill>
                  <a:srgbClr val="0093D0"/>
                </a:solidFill>
                <a:latin typeface="Futura Std Book" panose="020B0502020204020303" pitchFamily="34" charset="0"/>
              </a:rPr>
              <a:t>contrapartida $31.500.000). Proponente: </a:t>
            </a:r>
            <a:r>
              <a:rPr lang="es-CO" sz="1000" dirty="0" smtClean="0">
                <a:solidFill>
                  <a:srgbClr val="0093D0"/>
                </a:solidFill>
                <a:latin typeface="Futura Std Book" panose="020B0502020204020303" pitchFamily="34" charset="0"/>
              </a:rPr>
              <a:t>Alcaldía de Neiva. Se espera </a:t>
            </a:r>
            <a:r>
              <a:rPr lang="es-ES" sz="1000" dirty="0" smtClean="0">
                <a:solidFill>
                  <a:srgbClr val="0093D0"/>
                </a:solidFill>
                <a:latin typeface="Futura Std Book" panose="020B0502020204020303" pitchFamily="34" charset="0"/>
              </a:rPr>
              <a:t>realizar la actualización del </a:t>
            </a:r>
            <a:r>
              <a:rPr lang="es-ES" sz="1000" dirty="0">
                <a:solidFill>
                  <a:srgbClr val="0093D0"/>
                </a:solidFill>
                <a:latin typeface="Futura Std Book" panose="020B0502020204020303" pitchFamily="34" charset="0"/>
              </a:rPr>
              <a:t>plan sectorial de turismo 2019 - 2029 con el fin de establecer la hoja de Ruta de la ciudad buscando posicionar a </a:t>
            </a:r>
            <a:r>
              <a:rPr lang="es-ES" sz="1000" dirty="0" smtClean="0">
                <a:solidFill>
                  <a:srgbClr val="0093D0"/>
                </a:solidFill>
                <a:latin typeface="Futura Std Book" panose="020B0502020204020303" pitchFamily="34" charset="0"/>
              </a:rPr>
              <a:t>Neiva. Aprobado (0%).</a:t>
            </a:r>
          </a:p>
        </p:txBody>
      </p:sp>
      <p:sp>
        <p:nvSpPr>
          <p:cNvPr id="34" name="Rectángulo 33"/>
          <p:cNvSpPr/>
          <p:nvPr/>
        </p:nvSpPr>
        <p:spPr>
          <a:xfrm>
            <a:off x="1464078" y="5070669"/>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23" name="CuadroTexto 22"/>
          <p:cNvSpPr txBox="1"/>
          <p:nvPr/>
        </p:nvSpPr>
        <p:spPr>
          <a:xfrm>
            <a:off x="3007118" y="2192415"/>
            <a:ext cx="3762377" cy="1785104"/>
          </a:xfrm>
          <a:prstGeom prst="rect">
            <a:avLst/>
          </a:prstGeom>
          <a:noFill/>
          <a:ln>
            <a:solidFill>
              <a:srgbClr val="0093D0"/>
            </a:solidFill>
          </a:ln>
        </p:spPr>
        <p:txBody>
          <a:bodyPr wrap="square" rtlCol="0">
            <a:spAutoFit/>
          </a:bodyPr>
          <a:lstStyle/>
          <a:p>
            <a:pPr algn="just">
              <a:buClr>
                <a:srgbClr val="0093D0"/>
              </a:buClr>
            </a:pPr>
            <a:r>
              <a:rPr lang="es-ES" sz="1000" b="1" dirty="0">
                <a:solidFill>
                  <a:srgbClr val="0093D0"/>
                </a:solidFill>
                <a:latin typeface="Futura Std Book" panose="020B0502020204020303" pitchFamily="34" charset="0"/>
              </a:rPr>
              <a:t>FNTP-256-2017 Jornadas de capacitación en discapacidad, accesibilidad, inclusión laboral,  turismo accesible y talleres vivenciales para prestadores de servicios turísticos: </a:t>
            </a:r>
            <a:r>
              <a:rPr lang="es-CO" sz="1000" dirty="0">
                <a:solidFill>
                  <a:srgbClr val="0093D0"/>
                </a:solidFill>
                <a:latin typeface="Futura Std Book" panose="020B0502020204020303" pitchFamily="34" charset="0"/>
              </a:rPr>
              <a:t>inversión H</a:t>
            </a:r>
            <a:r>
              <a:rPr lang="es-CO" sz="1000" dirty="0" smtClean="0">
                <a:solidFill>
                  <a:srgbClr val="0093D0"/>
                </a:solidFill>
                <a:latin typeface="Futura Std Book" panose="020B0502020204020303" pitchFamily="34" charset="0"/>
              </a:rPr>
              <a:t>uila: </a:t>
            </a:r>
            <a:r>
              <a:rPr lang="es-CO" sz="1000" dirty="0">
                <a:solidFill>
                  <a:srgbClr val="0093D0"/>
                </a:solidFill>
                <a:latin typeface="Futura Std Book" panose="020B0502020204020303" pitchFamily="34" charset="0"/>
              </a:rPr>
              <a:t>$15.570.344 (</a:t>
            </a:r>
            <a:r>
              <a:rPr lang="es-ES" sz="1000" dirty="0" err="1">
                <a:solidFill>
                  <a:srgbClr val="0093D0"/>
                </a:solidFill>
                <a:latin typeface="Futura Std Book" panose="020B0502020204020303" pitchFamily="34" charset="0"/>
              </a:rPr>
              <a:t>Fontur</a:t>
            </a:r>
            <a:r>
              <a:rPr lang="es-ES" sz="1000" dirty="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$217.984.814). Proponente: </a:t>
            </a:r>
            <a:r>
              <a:rPr lang="es-CO" sz="1000" dirty="0" err="1">
                <a:solidFill>
                  <a:srgbClr val="0093D0"/>
                </a:solidFill>
                <a:latin typeface="Futura Std Book" panose="020B0502020204020303" pitchFamily="34" charset="0"/>
              </a:rPr>
              <a:t>MinCIT</a:t>
            </a:r>
            <a:r>
              <a:rPr lang="es-CO" sz="1000" dirty="0">
                <a:solidFill>
                  <a:srgbClr val="0093D0"/>
                </a:solidFill>
                <a:latin typeface="Futura Std Book" panose="020B0502020204020303" pitchFamily="34" charset="0"/>
              </a:rPr>
              <a:t>.</a:t>
            </a:r>
            <a:r>
              <a:rPr lang="es-ES" sz="1000" dirty="0">
                <a:solidFill>
                  <a:srgbClr val="0093D0"/>
                </a:solidFill>
                <a:latin typeface="Futura Std Book" panose="020B0502020204020303" pitchFamily="34" charset="0"/>
              </a:rPr>
              <a:t> Se espera capacitar y sensibilizar hasta 420 prestadores de servicios turísticos acerca de la discapacidad y la importancia de la accesibilidad en el turismo con el fin de aportar el conocimiento necesario para interiorizar los parámetros generales de un destino accesible y la forma adecuada de atender a los turistas con discapacidad. Contratado (0%). </a:t>
            </a:r>
          </a:p>
        </p:txBody>
      </p:sp>
      <p:sp>
        <p:nvSpPr>
          <p:cNvPr id="3" name="Rectángulo 2"/>
          <p:cNvSpPr/>
          <p:nvPr/>
        </p:nvSpPr>
        <p:spPr>
          <a:xfrm>
            <a:off x="85529" y="5261351"/>
            <a:ext cx="6661087" cy="1477328"/>
          </a:xfrm>
          <a:prstGeom prst="rect">
            <a:avLst/>
          </a:prstGeom>
          <a:ln>
            <a:solidFill>
              <a:srgbClr val="0093D0"/>
            </a:solidFill>
          </a:ln>
        </p:spPr>
        <p:txBody>
          <a:bodyPr wrap="square">
            <a:spAutoFit/>
          </a:bodyPr>
          <a:lstStyle/>
          <a:p>
            <a:pPr lvl="0" algn="just">
              <a:buClr>
                <a:srgbClr val="0093D0"/>
              </a:buClr>
            </a:pPr>
            <a:r>
              <a:rPr lang="es-ES" altLang="es-CO" sz="1000" b="1" dirty="0" smtClean="0">
                <a:solidFill>
                  <a:srgbClr val="0093D0"/>
                </a:solidFill>
                <a:latin typeface="Futura Std Book" panose="020B0502020204020303" pitchFamily="34" charset="0"/>
              </a:rPr>
              <a:t>Impacto nacional</a:t>
            </a:r>
          </a:p>
          <a:p>
            <a:pPr lvl="0" algn="just">
              <a:buClr>
                <a:srgbClr val="0093D0"/>
              </a:buClr>
            </a:pPr>
            <a:r>
              <a:rPr lang="es-ES" altLang="es-CO" sz="1000" b="1" dirty="0" smtClean="0">
                <a:solidFill>
                  <a:srgbClr val="0093D0"/>
                </a:solidFill>
                <a:latin typeface="Futura Std Book" panose="020B0502020204020303" pitchFamily="34" charset="0"/>
              </a:rPr>
              <a:t>FNTP-049-2017 </a:t>
            </a:r>
            <a:r>
              <a:rPr lang="es-ES" altLang="es-CO" sz="1000" b="1" dirty="0">
                <a:solidFill>
                  <a:srgbClr val="0093D0"/>
                </a:solidFill>
                <a:latin typeface="Futura Std Book" panose="020B0502020204020303" pitchFamily="34" charset="0"/>
              </a:rPr>
              <a:t>Asistencia técnica de soporte y mejoramiento a 113 instituciones educativas que forman parte del programa Colegios Amigos del Turismo: </a:t>
            </a:r>
            <a:r>
              <a:rPr lang="es-ES" altLang="es-CO" sz="1000" dirty="0">
                <a:solidFill>
                  <a:srgbClr val="0093D0"/>
                </a:solidFill>
                <a:latin typeface="Futura Std Book" panose="020B0502020204020303" pitchFamily="34" charset="0"/>
              </a:rPr>
              <a:t>inversión </a:t>
            </a:r>
            <a:r>
              <a:rPr lang="es-ES" altLang="es-CO" sz="1000" dirty="0" smtClean="0">
                <a:solidFill>
                  <a:srgbClr val="0093D0"/>
                </a:solidFill>
                <a:latin typeface="Futura Std Book" panose="020B0502020204020303" pitchFamily="34" charset="0"/>
              </a:rPr>
              <a:t>Huila: $49.634.113 </a:t>
            </a:r>
            <a:r>
              <a:rPr lang="es-ES" altLang="es-CO" sz="1000" dirty="0">
                <a:solidFill>
                  <a:srgbClr val="0093D0"/>
                </a:solidFill>
                <a:latin typeface="Futura Std Book" panose="020B0502020204020303" pitchFamily="34" charset="0"/>
              </a:rPr>
              <a:t>(total proyecto $1.121.730.956).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Atlántico(3), Amazonas(3), Antioquia(3), Bolívar(6), Cundinamarca(18), Boyacá(15), Caldas(3), Cesar(6), Cundinamarca(11), Chocó(1), Guainía(1), Huila(5), Magdalena(6</a:t>
            </a:r>
            <a:r>
              <a:rPr lang="es-ES" altLang="es-CO" sz="1000" dirty="0" smtClean="0">
                <a:solidFill>
                  <a:srgbClr val="0093D0"/>
                </a:solidFill>
                <a:latin typeface="Futura Std Book" panose="020B0502020204020303" pitchFamily="34" charset="0"/>
              </a:rPr>
              <a:t>), Meta(7</a:t>
            </a:r>
            <a:r>
              <a:rPr lang="es-ES" altLang="es-CO" sz="1000" dirty="0">
                <a:solidFill>
                  <a:srgbClr val="0093D0"/>
                </a:solidFill>
                <a:latin typeface="Futura Std Book" panose="020B0502020204020303" pitchFamily="34" charset="0"/>
              </a:rPr>
              <a:t>), Nariño(3), Norte de Santander(1), Quindío(2), Santander(9), San Andrés(1), Valle del Cauca(2), Sucre(1), Tolima(5) y Vichada (1). Terminado (100%).</a:t>
            </a:r>
          </a:p>
        </p:txBody>
      </p:sp>
      <p:sp>
        <p:nvSpPr>
          <p:cNvPr id="25" name="CuadroTexto 24"/>
          <p:cNvSpPr txBox="1"/>
          <p:nvPr/>
        </p:nvSpPr>
        <p:spPr>
          <a:xfrm>
            <a:off x="82074" y="6817669"/>
            <a:ext cx="6629112" cy="1169551"/>
          </a:xfrm>
          <a:prstGeom prst="rect">
            <a:avLst/>
          </a:prstGeom>
          <a:noFill/>
          <a:ln>
            <a:solidFill>
              <a:srgbClr val="0093D0"/>
            </a:solidFill>
          </a:ln>
        </p:spPr>
        <p:txBody>
          <a:bodyPr wrap="square" rtlCol="0">
            <a:spAutoFit/>
          </a:bodyPr>
          <a:lstStyle/>
          <a:p>
            <a:pPr algn="just">
              <a:buClr>
                <a:srgbClr val="0093D0"/>
              </a:buClr>
            </a:pPr>
            <a:r>
              <a:rPr lang="es-ES" altLang="es-CO" sz="1000" b="1" dirty="0" smtClean="0">
                <a:solidFill>
                  <a:srgbClr val="0093D0"/>
                </a:solidFill>
                <a:latin typeface="Futura Std Book" panose="020B0502020204020303" pitchFamily="34" charset="0"/>
              </a:rPr>
              <a:t>Impacto nacional</a:t>
            </a:r>
          </a:p>
          <a:p>
            <a:pPr algn="just">
              <a:buClr>
                <a:srgbClr val="0093D0"/>
              </a:buClr>
            </a:pPr>
            <a:r>
              <a:rPr lang="es-ES" altLang="es-CO" sz="1000" b="1" dirty="0" smtClean="0">
                <a:solidFill>
                  <a:srgbClr val="0093D0"/>
                </a:solidFill>
                <a:latin typeface="Futura Std Book" panose="020B0502020204020303" pitchFamily="34" charset="0"/>
              </a:rPr>
              <a:t>FNTP-053-2017 </a:t>
            </a:r>
            <a:r>
              <a:rPr lang="es-ES" altLang="es-CO" sz="1000" b="1" dirty="0">
                <a:solidFill>
                  <a:srgbClr val="0093D0"/>
                </a:solidFill>
                <a:latin typeface="Futura Std Book" panose="020B0502020204020303" pitchFamily="34" charset="0"/>
              </a:rPr>
              <a:t>Programa de formadores extranjeros para la enseñanza del inglés. Fase 2: </a:t>
            </a:r>
            <a:r>
              <a:rPr lang="es-ES" altLang="es-CO" sz="1000" dirty="0">
                <a:solidFill>
                  <a:srgbClr val="0093D0"/>
                </a:solidFill>
                <a:latin typeface="Futura Std Book" panose="020B0502020204020303" pitchFamily="34" charset="0"/>
              </a:rPr>
              <a:t>inversión Huila: $64.353.886 (Fontur:$1.673.201.025). Proponente: MinCIT. Se llevó a cabo el proceso de formación en el idioma inglés en las 26 ciudades definidas en el proyecto (</a:t>
            </a:r>
            <a:r>
              <a:rPr lang="es-ES" altLang="es-CO" sz="1000" dirty="0" err="1">
                <a:solidFill>
                  <a:srgbClr val="0093D0"/>
                </a:solidFill>
                <a:latin typeface="Futura Std Book" panose="020B0502020204020303" pitchFamily="34" charset="0"/>
              </a:rPr>
              <a:t>Salento</a:t>
            </a:r>
            <a:r>
              <a:rPr lang="es-ES" altLang="es-CO" sz="1000" dirty="0">
                <a:solidFill>
                  <a:srgbClr val="0093D0"/>
                </a:solidFill>
                <a:latin typeface="Futura Std Book" panose="020B0502020204020303" pitchFamily="34" charset="0"/>
              </a:rPr>
              <a:t>, Cartagena, Santa Cruz de Mompox  Medellín, Villa de Leyva, Florencia, Yopal, Popayán, Valledupar, Nuquí, Montería, Santa Cruz de Lorica, Zipaquirá, Bogotá, Neiva, Villavicencio, Pasto, Ipiales, Cúcuta, Mocoa, Riohacha, Pereira, San Gil, Ibagué, Guadalajara de Buga, Cali). Fecha de realización: 05dic2016 al 04mar2018. Terminado (100%). </a:t>
            </a:r>
          </a:p>
        </p:txBody>
      </p:sp>
      <p:sp>
        <p:nvSpPr>
          <p:cNvPr id="11" name="Rectángulo 10"/>
          <p:cNvSpPr/>
          <p:nvPr/>
        </p:nvSpPr>
        <p:spPr>
          <a:xfrm>
            <a:off x="119681" y="8072423"/>
            <a:ext cx="6640390" cy="977191"/>
          </a:xfrm>
          <a:prstGeom prst="rect">
            <a:avLst/>
          </a:prstGeom>
          <a:ln>
            <a:solidFill>
              <a:srgbClr val="0093D0"/>
            </a:solidFill>
          </a:ln>
        </p:spPr>
        <p:txBody>
          <a:bodyPr wrap="square">
            <a:spAutoFit/>
          </a:bodyPr>
          <a:lstStyle/>
          <a:p>
            <a:pPr algn="just">
              <a:lnSpc>
                <a:spcPct val="115000"/>
              </a:lnSpc>
              <a:tabLst>
                <a:tab pos="180340" algn="l"/>
              </a:tabLst>
            </a:pPr>
            <a:r>
              <a:rPr lang="es-CO" sz="1000" b="1" dirty="0">
                <a:solidFill>
                  <a:srgbClr val="0093D0"/>
                </a:solidFill>
                <a:latin typeface="Futura Std Book" panose="020B0502020204020303" pitchFamily="34" charset="0"/>
              </a:rPr>
              <a:t>FNTP-060-2017 Implementación de la NTS-TS-001-1 y de los requisitos de la fundación </a:t>
            </a:r>
            <a:r>
              <a:rPr lang="es-CO" sz="1000" b="1" dirty="0" err="1">
                <a:solidFill>
                  <a:srgbClr val="0093D0"/>
                </a:solidFill>
                <a:latin typeface="Futura Std Book" panose="020B0502020204020303" pitchFamily="34" charset="0"/>
              </a:rPr>
              <a:t>Starlight</a:t>
            </a:r>
            <a:r>
              <a:rPr lang="es-CO" sz="1000" b="1" dirty="0">
                <a:solidFill>
                  <a:srgbClr val="0093D0"/>
                </a:solidFill>
                <a:latin typeface="Futura Std Book" panose="020B0502020204020303" pitchFamily="34" charset="0"/>
              </a:rPr>
              <a:t> en el desierto de la </a:t>
            </a:r>
            <a:r>
              <a:rPr lang="es-CO" sz="1000" b="1" dirty="0" err="1">
                <a:solidFill>
                  <a:srgbClr val="0093D0"/>
                </a:solidFill>
                <a:latin typeface="Futura Std Book" panose="020B0502020204020303" pitchFamily="34" charset="0"/>
              </a:rPr>
              <a:t>Tatacoa</a:t>
            </a:r>
            <a:r>
              <a:rPr lang="es-CO" sz="1000" b="1" dirty="0">
                <a:solidFill>
                  <a:srgbClr val="0093D0"/>
                </a:solidFill>
                <a:latin typeface="Futura Std Book" panose="020B0502020204020303" pitchFamily="34" charset="0"/>
              </a:rPr>
              <a:t> </a:t>
            </a:r>
            <a:r>
              <a:rPr lang="es-CO"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Huila</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613.500.000.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Se espera </a:t>
            </a:r>
            <a:r>
              <a:rPr lang="es-ES" sz="1000" dirty="0" smtClean="0">
                <a:solidFill>
                  <a:srgbClr val="0093D0"/>
                </a:solidFill>
                <a:latin typeface="Futura Std Book" panose="020B0502020204020303" pitchFamily="34" charset="0"/>
              </a:rPr>
              <a:t>implementar </a:t>
            </a:r>
            <a:r>
              <a:rPr lang="es-ES" sz="1000" dirty="0">
                <a:solidFill>
                  <a:srgbClr val="0093D0"/>
                </a:solidFill>
                <a:latin typeface="Futura Std Book" panose="020B0502020204020303" pitchFamily="34" charset="0"/>
              </a:rPr>
              <a:t>la norma </a:t>
            </a:r>
            <a:r>
              <a:rPr lang="es-ES" sz="1000" dirty="0" smtClean="0">
                <a:solidFill>
                  <a:srgbClr val="0093D0"/>
                </a:solidFill>
                <a:latin typeface="Futura Std Book" panose="020B0502020204020303" pitchFamily="34" charset="0"/>
              </a:rPr>
              <a:t>NTS</a:t>
            </a:r>
            <a:r>
              <a:rPr lang="es-ES" sz="1000" dirty="0">
                <a:solidFill>
                  <a:srgbClr val="0093D0"/>
                </a:solidFill>
                <a:latin typeface="Futura Std Book" panose="020B0502020204020303" pitchFamily="34" charset="0"/>
              </a:rPr>
              <a:t>-</a:t>
            </a:r>
            <a:r>
              <a:rPr lang="es-ES" sz="1000" dirty="0" smtClean="0">
                <a:solidFill>
                  <a:srgbClr val="0093D0"/>
                </a:solidFill>
                <a:latin typeface="Futura Std Book" panose="020B0502020204020303" pitchFamily="34" charset="0"/>
              </a:rPr>
              <a:t>TS-001-1 </a:t>
            </a:r>
            <a:r>
              <a:rPr lang="es-ES" sz="1000" dirty="0">
                <a:solidFill>
                  <a:srgbClr val="0093D0"/>
                </a:solidFill>
                <a:latin typeface="Futura Std Book" panose="020B0502020204020303" pitchFamily="34" charset="0"/>
              </a:rPr>
              <a:t>y los requisitos de la fundación </a:t>
            </a:r>
            <a:r>
              <a:rPr lang="es-ES" sz="1000" dirty="0" err="1">
                <a:solidFill>
                  <a:srgbClr val="0093D0"/>
                </a:solidFill>
                <a:latin typeface="Futura Std Book" panose="020B0502020204020303" pitchFamily="34" charset="0"/>
              </a:rPr>
              <a:t>Starlight</a:t>
            </a:r>
            <a:r>
              <a:rPr lang="es-ES" sz="1000" dirty="0">
                <a:solidFill>
                  <a:srgbClr val="0093D0"/>
                </a:solidFill>
                <a:latin typeface="Futura Std Book" panose="020B0502020204020303" pitchFamily="34" charset="0"/>
              </a:rPr>
              <a:t> en el </a:t>
            </a:r>
            <a:r>
              <a:rPr lang="es-ES" sz="1000" dirty="0" smtClean="0">
                <a:solidFill>
                  <a:srgbClr val="0093D0"/>
                </a:solidFill>
                <a:latin typeface="Futura Std Book" panose="020B0502020204020303" pitchFamily="34" charset="0"/>
              </a:rPr>
              <a:t>área </a:t>
            </a:r>
            <a:r>
              <a:rPr lang="es-ES" sz="1000" dirty="0">
                <a:solidFill>
                  <a:srgbClr val="0093D0"/>
                </a:solidFill>
                <a:latin typeface="Futura Std Book" panose="020B0502020204020303" pitchFamily="34" charset="0"/>
              </a:rPr>
              <a:t>turística que se establezca dentro del desierto de la </a:t>
            </a:r>
            <a:r>
              <a:rPr lang="es-ES" sz="1000" dirty="0" err="1">
                <a:solidFill>
                  <a:srgbClr val="0093D0"/>
                </a:solidFill>
                <a:latin typeface="Futura Std Book" panose="020B0502020204020303" pitchFamily="34" charset="0"/>
              </a:rPr>
              <a:t>Tatacoa</a:t>
            </a:r>
            <a:r>
              <a:rPr lang="es-ES" sz="1000" dirty="0">
                <a:solidFill>
                  <a:srgbClr val="0093D0"/>
                </a:solidFill>
                <a:latin typeface="Futura Std Book" panose="020B0502020204020303" pitchFamily="34" charset="0"/>
              </a:rPr>
              <a:t> en el Huila, haciendo énfasis en el avistamiento de estrellas para su posterior certificación como destino turístico sostenible y </a:t>
            </a:r>
            <a:r>
              <a:rPr lang="es-ES" sz="1000" dirty="0" err="1" smtClean="0">
                <a:solidFill>
                  <a:srgbClr val="0093D0"/>
                </a:solidFill>
                <a:latin typeface="Futura Std Book" panose="020B0502020204020303" pitchFamily="34" charset="0"/>
              </a:rPr>
              <a:t>Starlight</a:t>
            </a:r>
            <a:r>
              <a:rPr lang="es-ES" sz="1000" dirty="0" smtClean="0">
                <a:solidFill>
                  <a:srgbClr val="0093D0"/>
                </a:solidFill>
                <a:latin typeface="Futura Std Book" panose="020B0502020204020303" pitchFamily="34" charset="0"/>
              </a:rPr>
              <a:t>. En ejecución (56%).</a:t>
            </a:r>
            <a:endParaRPr lang="es-ES" sz="1000" dirty="0">
              <a:solidFill>
                <a:srgbClr val="0093D0"/>
              </a:solidFill>
            </a:endParaRPr>
          </a:p>
        </p:txBody>
      </p:sp>
    </p:spTree>
    <p:extLst>
      <p:ext uri="{BB962C8B-B14F-4D97-AF65-F5344CB8AC3E}">
        <p14:creationId xmlns:p14="http://schemas.microsoft.com/office/powerpoint/2010/main" val="70105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464078" y="710875"/>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28" name="Rectángulo 27"/>
          <p:cNvSpPr/>
          <p:nvPr/>
        </p:nvSpPr>
        <p:spPr>
          <a:xfrm>
            <a:off x="2226611" y="7625961"/>
            <a:ext cx="2701556"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t>
            </a:r>
            <a:r>
              <a:rPr lang="en-US" sz="1000" b="1" dirty="0" smtClean="0">
                <a:solidFill>
                  <a:srgbClr val="0093D0"/>
                </a:solidFill>
                <a:latin typeface="Futura Std Book" panose="020B0502020204020303" pitchFamily="34" charset="0"/>
              </a:rPr>
              <a:t>EN PROCESO 2018</a:t>
            </a:r>
            <a:endParaRPr lang="en-US" sz="1000" b="1" dirty="0">
              <a:solidFill>
                <a:srgbClr val="0093D0"/>
              </a:solidFill>
              <a:latin typeface="Futura Std Book" panose="020B0502020204020303" pitchFamily="34" charset="0"/>
            </a:endParaRPr>
          </a:p>
        </p:txBody>
      </p:sp>
      <p:sp>
        <p:nvSpPr>
          <p:cNvPr id="29" name="Rectángulo 28"/>
          <p:cNvSpPr/>
          <p:nvPr/>
        </p:nvSpPr>
        <p:spPr>
          <a:xfrm>
            <a:off x="184616" y="8018781"/>
            <a:ext cx="6519951" cy="707886"/>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FNTP-204-2018 Certificación </a:t>
            </a:r>
            <a:r>
              <a:rPr lang="es-ES" sz="1000" b="1" dirty="0">
                <a:solidFill>
                  <a:srgbClr val="0093D0"/>
                </a:solidFill>
                <a:latin typeface="Futura Std Book" panose="020B0502020204020303" pitchFamily="34" charset="0"/>
              </a:rPr>
              <a:t>del desierto de la </a:t>
            </a:r>
            <a:r>
              <a:rPr lang="es-ES" sz="1000" b="1" dirty="0" err="1">
                <a:solidFill>
                  <a:srgbClr val="0093D0"/>
                </a:solidFill>
                <a:latin typeface="Futura Std Book" panose="020B0502020204020303" pitchFamily="34" charset="0"/>
              </a:rPr>
              <a:t>Tatacoa</a:t>
            </a:r>
            <a:r>
              <a:rPr lang="es-ES" sz="1000" b="1" dirty="0">
                <a:solidFill>
                  <a:srgbClr val="0093D0"/>
                </a:solidFill>
                <a:latin typeface="Futura Std Book" panose="020B0502020204020303" pitchFamily="34" charset="0"/>
              </a:rPr>
              <a:t> como Destino Turístico Sostenible en la </a:t>
            </a:r>
            <a:r>
              <a:rPr lang="es-ES" sz="1000" b="1" dirty="0" smtClean="0">
                <a:solidFill>
                  <a:srgbClr val="0093D0"/>
                </a:solidFill>
                <a:latin typeface="Futura Std Book" panose="020B0502020204020303" pitchFamily="34" charset="0"/>
              </a:rPr>
              <a:t>norma NTS</a:t>
            </a:r>
            <a:r>
              <a:rPr lang="es-ES" sz="1000" b="1" dirty="0">
                <a:solidFill>
                  <a:srgbClr val="0093D0"/>
                </a:solidFill>
                <a:latin typeface="Futura Std Book" panose="020B0502020204020303" pitchFamily="34" charset="0"/>
              </a:rPr>
              <a:t>-</a:t>
            </a:r>
            <a:r>
              <a:rPr lang="es-ES" sz="1000" b="1" dirty="0" smtClean="0">
                <a:solidFill>
                  <a:srgbClr val="0093D0"/>
                </a:solidFill>
                <a:latin typeface="Futura Std Book" panose="020B0502020204020303" pitchFamily="34" charset="0"/>
              </a:rPr>
              <a:t>TS-001-1 </a:t>
            </a:r>
            <a:r>
              <a:rPr lang="es-ES" sz="1000" b="1" dirty="0">
                <a:solidFill>
                  <a:srgbClr val="0093D0"/>
                </a:solidFill>
                <a:latin typeface="Futura Std Book" panose="020B0502020204020303" pitchFamily="34" charset="0"/>
              </a:rPr>
              <a:t>y Destino Turístico </a:t>
            </a:r>
            <a:r>
              <a:rPr lang="es-ES" sz="1000" b="1" dirty="0" err="1" smtClean="0">
                <a:solidFill>
                  <a:srgbClr val="0093D0"/>
                </a:solidFill>
                <a:latin typeface="Futura Std Book" panose="020B0502020204020303" pitchFamily="34" charset="0"/>
              </a:rPr>
              <a:t>Starlight</a:t>
            </a:r>
            <a:r>
              <a:rPr lang="es-ES"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Huila</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321.400.000 (Fontur: </a:t>
            </a:r>
            <a:r>
              <a:rPr lang="es-CO" sz="1000" dirty="0">
                <a:solidFill>
                  <a:srgbClr val="0093D0"/>
                </a:solidFill>
                <a:latin typeface="Futura Std Book" panose="020B0502020204020303" pitchFamily="34" charset="0"/>
              </a:rPr>
              <a:t>$</a:t>
            </a:r>
            <a:r>
              <a:rPr lang="es-CO" sz="1000" dirty="0" smtClean="0">
                <a:solidFill>
                  <a:srgbClr val="0093D0"/>
                </a:solidFill>
                <a:latin typeface="Futura Std Book" panose="020B0502020204020303" pitchFamily="34" charset="0"/>
              </a:rPr>
              <a:t>321.400.000).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El proyecto </a:t>
            </a:r>
            <a:r>
              <a:rPr lang="es-ES" sz="1000" dirty="0" smtClean="0">
                <a:solidFill>
                  <a:srgbClr val="0093D0"/>
                </a:solidFill>
                <a:latin typeface="Futura Std Book" panose="020B0502020204020303" pitchFamily="34" charset="0"/>
              </a:rPr>
              <a:t>busca certificar al </a:t>
            </a:r>
            <a:r>
              <a:rPr lang="es-ES" sz="1000" dirty="0">
                <a:solidFill>
                  <a:srgbClr val="0093D0"/>
                </a:solidFill>
                <a:latin typeface="Futura Std Book" panose="020B0502020204020303" pitchFamily="34" charset="0"/>
              </a:rPr>
              <a:t>desierto de la </a:t>
            </a:r>
            <a:r>
              <a:rPr lang="es-ES" sz="1000" dirty="0" err="1">
                <a:solidFill>
                  <a:srgbClr val="0093D0"/>
                </a:solidFill>
                <a:latin typeface="Futura Std Book" panose="020B0502020204020303" pitchFamily="34" charset="0"/>
              </a:rPr>
              <a:t>Tatacoa</a:t>
            </a:r>
            <a:r>
              <a:rPr lang="es-ES" sz="1000" dirty="0">
                <a:solidFill>
                  <a:srgbClr val="0093D0"/>
                </a:solidFill>
                <a:latin typeface="Futura Std Book" panose="020B0502020204020303" pitchFamily="34" charset="0"/>
              </a:rPr>
              <a:t> como destino turístico sostenible en la norma </a:t>
            </a:r>
            <a:r>
              <a:rPr lang="es-ES" sz="1000" dirty="0" smtClean="0">
                <a:solidFill>
                  <a:srgbClr val="0093D0"/>
                </a:solidFill>
                <a:latin typeface="Futura Std Book" panose="020B0502020204020303" pitchFamily="34" charset="0"/>
              </a:rPr>
              <a:t>NTS</a:t>
            </a:r>
            <a:r>
              <a:rPr lang="es-ES" sz="1000" dirty="0">
                <a:solidFill>
                  <a:srgbClr val="0093D0"/>
                </a:solidFill>
                <a:latin typeface="Futura Std Book" panose="020B0502020204020303" pitchFamily="34" charset="0"/>
              </a:rPr>
              <a:t>-</a:t>
            </a:r>
            <a:r>
              <a:rPr lang="es-ES" sz="1000" dirty="0" smtClean="0">
                <a:solidFill>
                  <a:srgbClr val="0093D0"/>
                </a:solidFill>
                <a:latin typeface="Futura Std Book" panose="020B0502020204020303" pitchFamily="34" charset="0"/>
              </a:rPr>
              <a:t>TS-001-1 </a:t>
            </a:r>
            <a:r>
              <a:rPr lang="es-ES" sz="1000" dirty="0">
                <a:solidFill>
                  <a:srgbClr val="0093D0"/>
                </a:solidFill>
                <a:latin typeface="Futura Std Book" panose="020B0502020204020303" pitchFamily="34" charset="0"/>
              </a:rPr>
              <a:t>y destino turístico </a:t>
            </a:r>
            <a:r>
              <a:rPr lang="es-ES" sz="1000" dirty="0" err="1">
                <a:solidFill>
                  <a:srgbClr val="0093D0"/>
                </a:solidFill>
                <a:latin typeface="Futura Std Book" panose="020B0502020204020303" pitchFamily="34" charset="0"/>
              </a:rPr>
              <a:t>Starlight</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En formulación.</a:t>
            </a:r>
            <a:endParaRPr lang="es-ES" sz="1000" b="1" dirty="0">
              <a:solidFill>
                <a:srgbClr val="0093D0"/>
              </a:solidFill>
              <a:latin typeface="Futura Std Book" panose="020B0502020204020303" pitchFamily="34" charset="0"/>
            </a:endParaRPr>
          </a:p>
        </p:txBody>
      </p:sp>
      <p:sp>
        <p:nvSpPr>
          <p:cNvPr id="5" name="Rectángulo 4"/>
          <p:cNvSpPr/>
          <p:nvPr/>
        </p:nvSpPr>
        <p:spPr>
          <a:xfrm>
            <a:off x="184616" y="1099043"/>
            <a:ext cx="6519951" cy="977191"/>
          </a:xfrm>
          <a:prstGeom prst="rect">
            <a:avLst/>
          </a:prstGeom>
          <a:ln>
            <a:solidFill>
              <a:srgbClr val="0093D0"/>
            </a:solidFill>
          </a:ln>
        </p:spPr>
        <p:txBody>
          <a:bodyPr wrap="square">
            <a:spAutoFit/>
          </a:bodyPr>
          <a:lstStyle/>
          <a:p>
            <a:pPr lvl="0" algn="just">
              <a:lnSpc>
                <a:spcPct val="115000"/>
              </a:lnSpc>
              <a:spcAft>
                <a:spcPts val="0"/>
              </a:spcAft>
              <a:tabLst>
                <a:tab pos="180340" algn="l"/>
                <a:tab pos="270510" algn="l"/>
              </a:tabLst>
            </a:pPr>
            <a:r>
              <a:rPr lang="es-CO" sz="1000" b="1" dirty="0">
                <a:solidFill>
                  <a:srgbClr val="0093D0"/>
                </a:solidFill>
                <a:latin typeface="Futura Std Book" panose="020B0502020204020303" pitchFamily="34" charset="0"/>
              </a:rPr>
              <a:t>FNTP-070-2017 Diseño de las rutas de </a:t>
            </a:r>
            <a:r>
              <a:rPr lang="es-CO" sz="1000" b="1" dirty="0" err="1">
                <a:solidFill>
                  <a:srgbClr val="0093D0"/>
                </a:solidFill>
                <a:latin typeface="Futura Std Book" panose="020B0502020204020303" pitchFamily="34" charset="0"/>
              </a:rPr>
              <a:t>aviturismo</a:t>
            </a:r>
            <a:r>
              <a:rPr lang="es-CO" sz="1000" b="1" dirty="0">
                <a:solidFill>
                  <a:srgbClr val="0093D0"/>
                </a:solidFill>
                <a:latin typeface="Futura Std Book" panose="020B0502020204020303" pitchFamily="34" charset="0"/>
              </a:rPr>
              <a:t> de los Andes Orientales y del Sur Occidente </a:t>
            </a:r>
            <a:r>
              <a:rPr lang="es-CO" sz="1000" b="1" dirty="0" smtClean="0">
                <a:solidFill>
                  <a:srgbClr val="0093D0"/>
                </a:solidFill>
                <a:latin typeface="Futura Std Book" panose="020B0502020204020303" pitchFamily="34" charset="0"/>
              </a:rPr>
              <a:t>Colombiano: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Huila: $427.535.614 (Fontur $2.992.749.300</a:t>
            </a:r>
            <a:r>
              <a:rPr lang="es-CO" sz="1000" dirty="0" smtClean="0">
                <a:solidFill>
                  <a:srgbClr val="0093D0"/>
                </a:solidFill>
                <a:latin typeface="Futura Std Book" panose="020B0502020204020303" pitchFamily="34" charset="0"/>
              </a:rPr>
              <a:t>).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Con el proyecto se busca </a:t>
            </a:r>
            <a:r>
              <a:rPr lang="es-ES" sz="1000" dirty="0" smtClean="0">
                <a:solidFill>
                  <a:srgbClr val="0093D0"/>
                </a:solidFill>
                <a:latin typeface="Futura Std Book" panose="020B0502020204020303" pitchFamily="34" charset="0"/>
              </a:rPr>
              <a:t>diseñar </a:t>
            </a:r>
            <a:r>
              <a:rPr lang="es-ES" sz="1000" dirty="0">
                <a:solidFill>
                  <a:srgbClr val="0093D0"/>
                </a:solidFill>
                <a:latin typeface="Futura Std Book" panose="020B0502020204020303" pitchFamily="34" charset="0"/>
              </a:rPr>
              <a:t>las rutas de </a:t>
            </a:r>
            <a:r>
              <a:rPr lang="es-ES" sz="1000" dirty="0" err="1">
                <a:solidFill>
                  <a:srgbClr val="0093D0"/>
                </a:solidFill>
                <a:latin typeface="Futura Std Book" panose="020B0502020204020303" pitchFamily="34" charset="0"/>
              </a:rPr>
              <a:t>aviturismo</a:t>
            </a:r>
            <a:r>
              <a:rPr lang="es-ES" sz="1000" dirty="0">
                <a:solidFill>
                  <a:srgbClr val="0093D0"/>
                </a:solidFill>
                <a:latin typeface="Futura Std Book" panose="020B0502020204020303" pitchFamily="34" charset="0"/>
              </a:rPr>
              <a:t> para los Andes Orientales y del Sur Occidente </a:t>
            </a:r>
            <a:r>
              <a:rPr lang="es-ES" sz="1000" dirty="0" smtClean="0">
                <a:solidFill>
                  <a:srgbClr val="0093D0"/>
                </a:solidFill>
                <a:latin typeface="Futura Std Book" panose="020B0502020204020303" pitchFamily="34" charset="0"/>
              </a:rPr>
              <a:t>Colombiano. La </a:t>
            </a:r>
            <a:r>
              <a:rPr lang="es-ES" sz="1000" dirty="0">
                <a:solidFill>
                  <a:srgbClr val="0093D0"/>
                </a:solidFill>
                <a:latin typeface="Futura Std Book" panose="020B0502020204020303" pitchFamily="34" charset="0"/>
              </a:rPr>
              <a:t>ruta abarca andes orientales (Boyacá, Cundinamarca, Huila y Tolima) y el suroccidente (Cauca, Valle del Cauca y Nariño). </a:t>
            </a:r>
            <a:r>
              <a:rPr lang="es-ES" sz="1000" dirty="0" smtClean="0">
                <a:solidFill>
                  <a:srgbClr val="0093D0"/>
                </a:solidFill>
                <a:latin typeface="Futura Std Book" panose="020B0502020204020303" pitchFamily="34" charset="0"/>
              </a:rPr>
              <a:t>En ejecución (25%).</a:t>
            </a:r>
            <a:endParaRPr lang="es-ES" sz="1000" dirty="0">
              <a:solidFill>
                <a:srgbClr val="0093D0"/>
              </a:solidFill>
              <a:latin typeface="Futura Std Book" panose="020B0502020204020303" pitchFamily="34" charset="0"/>
            </a:endParaRPr>
          </a:p>
        </p:txBody>
      </p:sp>
      <p:sp>
        <p:nvSpPr>
          <p:cNvPr id="7" name="Rectángulo 6"/>
          <p:cNvSpPr/>
          <p:nvPr/>
        </p:nvSpPr>
        <p:spPr>
          <a:xfrm>
            <a:off x="184616" y="2187403"/>
            <a:ext cx="6519951" cy="1631216"/>
          </a:xfrm>
          <a:prstGeom prst="rect">
            <a:avLst/>
          </a:prstGeom>
          <a:ln>
            <a:solidFill>
              <a:srgbClr val="0093D0"/>
            </a:solidFill>
          </a:ln>
        </p:spPr>
        <p:txBody>
          <a:bodyPr wrap="square">
            <a:spAutoFit/>
          </a:bodyPr>
          <a:lstStyle/>
          <a:p>
            <a:pPr algn="just"/>
            <a:r>
              <a:rPr lang="es-CO" sz="1000" b="1" dirty="0">
                <a:solidFill>
                  <a:srgbClr val="0093D0"/>
                </a:solidFill>
                <a:latin typeface="Futura Std Book" panose="020B0502020204020303" pitchFamily="34" charset="0"/>
              </a:rPr>
              <a:t>FNTP-172-2016 IX Encuentro Acolap &amp; IV LAAE – </a:t>
            </a:r>
            <a:r>
              <a:rPr lang="es-CO" sz="1000" b="1" dirty="0" err="1">
                <a:solidFill>
                  <a:srgbClr val="0093D0"/>
                </a:solidFill>
                <a:latin typeface="Futura Std Book" panose="020B0502020204020303" pitchFamily="34" charset="0"/>
              </a:rPr>
              <a:t>Latin</a:t>
            </a:r>
            <a:r>
              <a:rPr lang="es-CO" sz="1000" b="1" dirty="0">
                <a:solidFill>
                  <a:srgbClr val="0093D0"/>
                </a:solidFill>
                <a:latin typeface="Futura Std Book" panose="020B0502020204020303" pitchFamily="34" charset="0"/>
              </a:rPr>
              <a:t> American </a:t>
            </a:r>
            <a:r>
              <a:rPr lang="es-CO" sz="1000" b="1" dirty="0" err="1">
                <a:solidFill>
                  <a:srgbClr val="0093D0"/>
                </a:solidFill>
                <a:latin typeface="Futura Std Book" panose="020B0502020204020303" pitchFamily="34" charset="0"/>
              </a:rPr>
              <a:t>Amusement</a:t>
            </a:r>
            <a:r>
              <a:rPr lang="es-CO" sz="1000" b="1" dirty="0">
                <a:solidFill>
                  <a:srgbClr val="0093D0"/>
                </a:solidFill>
                <a:latin typeface="Futura Std Book" panose="020B0502020204020303" pitchFamily="34" charset="0"/>
              </a:rPr>
              <a:t> Expo “Seguridad, servicio &amp; comunicaciones”: cómo enfrentar los desafíos de la cambiante industria del </a:t>
            </a:r>
            <a:r>
              <a:rPr lang="es-CO" sz="1000" b="1" dirty="0" smtClean="0">
                <a:solidFill>
                  <a:srgbClr val="0093D0"/>
                </a:solidFill>
                <a:latin typeface="Futura Std Book" panose="020B0502020204020303" pitchFamily="34" charset="0"/>
              </a:rPr>
              <a:t>entretenimiento: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Huila: $</a:t>
            </a:r>
            <a:r>
              <a:rPr lang="es-CO" sz="1000" dirty="0" smtClean="0">
                <a:solidFill>
                  <a:srgbClr val="0093D0"/>
                </a:solidFill>
                <a:latin typeface="Futura Std Book" panose="020B0502020204020303" pitchFamily="34" charset="0"/>
              </a:rPr>
              <a:t>14.515.687. Valor total $ $388.259.540 </a:t>
            </a:r>
            <a:r>
              <a:rPr lang="es-CO" sz="1000" dirty="0">
                <a:solidFill>
                  <a:srgbClr val="0093D0"/>
                </a:solidFill>
                <a:latin typeface="Futura Std Book" panose="020B0502020204020303" pitchFamily="34" charset="0"/>
              </a:rPr>
              <a:t>(</a:t>
            </a:r>
            <a:r>
              <a:rPr lang="es-CO" sz="1000" dirty="0" err="1">
                <a:solidFill>
                  <a:srgbClr val="0093D0"/>
                </a:solidFill>
                <a:latin typeface="Futura Std Book" panose="020B0502020204020303" pitchFamily="34" charset="0"/>
              </a:rPr>
              <a:t>Fontur</a:t>
            </a:r>
            <a:r>
              <a:rPr lang="es-CO" sz="1000" dirty="0">
                <a:solidFill>
                  <a:srgbClr val="0093D0"/>
                </a:solidFill>
                <a:latin typeface="Futura Std Book" panose="020B0502020204020303" pitchFamily="34" charset="0"/>
              </a:rPr>
              <a:t> $246.766.681; contrapartida $141.492.859</a:t>
            </a:r>
            <a:r>
              <a:rPr lang="es-CO" sz="1000"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Proponente: </a:t>
            </a:r>
            <a:r>
              <a:rPr lang="es-CO" sz="1000" dirty="0" err="1" smtClean="0">
                <a:solidFill>
                  <a:srgbClr val="0093D0"/>
                </a:solidFill>
                <a:latin typeface="Futura Std Book" panose="020B0502020204020303" pitchFamily="34" charset="0"/>
              </a:rPr>
              <a:t>Acolap</a:t>
            </a:r>
            <a:r>
              <a:rPr lang="es-CO" sz="1000" dirty="0" smtClean="0">
                <a:solidFill>
                  <a:srgbClr val="0093D0"/>
                </a:solidFill>
                <a:latin typeface="Futura Std Book" panose="020B0502020204020303" pitchFamily="34" charset="0"/>
              </a:rPr>
              <a:t>. El proyecto se buscaba la </a:t>
            </a:r>
            <a:r>
              <a:rPr lang="es-ES" sz="1000" dirty="0" smtClean="0">
                <a:solidFill>
                  <a:srgbClr val="0093D0"/>
                </a:solidFill>
                <a:latin typeface="Futura Std Book" panose="020B0502020204020303" pitchFamily="34" charset="0"/>
              </a:rPr>
              <a:t>realización del </a:t>
            </a:r>
            <a:r>
              <a:rPr lang="es-ES" sz="1000" dirty="0">
                <a:solidFill>
                  <a:srgbClr val="0093D0"/>
                </a:solidFill>
                <a:latin typeface="Futura Std Book" panose="020B0502020204020303" pitchFamily="34" charset="0"/>
              </a:rPr>
              <a:t>IX Encuentro Acolap, bajo el lema: “Seguridad, Servicio &amp; Comunicaciones: Como enfrentar los desafíos de la cambiante industria del entretenimiento”, el cual se desarrolló del 24 al </a:t>
            </a:r>
            <a:r>
              <a:rPr lang="es-ES" sz="1000" dirty="0" smtClean="0">
                <a:solidFill>
                  <a:srgbClr val="0093D0"/>
                </a:solidFill>
                <a:latin typeface="Futura Std Book" panose="020B0502020204020303" pitchFamily="34" charset="0"/>
              </a:rPr>
              <a:t>26 may2017</a:t>
            </a:r>
            <a:r>
              <a:rPr lang="es-ES" sz="1000" dirty="0">
                <a:solidFill>
                  <a:srgbClr val="0093D0"/>
                </a:solidFill>
                <a:latin typeface="Futura Std Book" panose="020B0502020204020303" pitchFamily="34" charset="0"/>
              </a:rPr>
              <a:t>, en el Centro de Convecciones Cartagena de Indias y que de forma paralela se realizó la IV Versión de LAAE - </a:t>
            </a:r>
            <a:r>
              <a:rPr lang="es-ES" sz="1000" dirty="0" err="1">
                <a:solidFill>
                  <a:srgbClr val="0093D0"/>
                </a:solidFill>
                <a:latin typeface="Futura Std Book" panose="020B0502020204020303" pitchFamily="34" charset="0"/>
              </a:rPr>
              <a:t>Latin</a:t>
            </a:r>
            <a:r>
              <a:rPr lang="es-ES" sz="1000" dirty="0">
                <a:solidFill>
                  <a:srgbClr val="0093D0"/>
                </a:solidFill>
                <a:latin typeface="Futura Std Book" panose="020B0502020204020303" pitchFamily="34" charset="0"/>
              </a:rPr>
              <a:t> American </a:t>
            </a:r>
            <a:r>
              <a:rPr lang="es-ES" sz="1000" dirty="0" err="1">
                <a:solidFill>
                  <a:srgbClr val="0093D0"/>
                </a:solidFill>
                <a:latin typeface="Futura Std Book" panose="020B0502020204020303" pitchFamily="34" charset="0"/>
              </a:rPr>
              <a:t>Amussement</a:t>
            </a:r>
            <a:r>
              <a:rPr lang="es-ES" sz="1000" dirty="0">
                <a:solidFill>
                  <a:srgbClr val="0093D0"/>
                </a:solidFill>
                <a:latin typeface="Futura Std Book" panose="020B0502020204020303" pitchFamily="34" charset="0"/>
              </a:rPr>
              <a:t> Expo-</a:t>
            </a:r>
            <a:r>
              <a:rPr lang="es-ES" sz="1000" dirty="0" smtClean="0">
                <a:solidFill>
                  <a:srgbClr val="0093D0"/>
                </a:solidFill>
                <a:latin typeface="Futura Std Book" panose="020B0502020204020303" pitchFamily="34" charset="0"/>
              </a:rPr>
              <a:t>. Se conto </a:t>
            </a:r>
            <a:r>
              <a:rPr lang="es-ES" sz="1000" dirty="0">
                <a:solidFill>
                  <a:srgbClr val="0093D0"/>
                </a:solidFill>
                <a:latin typeface="Futura Std Book" panose="020B0502020204020303" pitchFamily="34" charset="0"/>
              </a:rPr>
              <a:t>con participantes de Neiva,</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Medellín, Cali, Barranquilla, Cartagena, </a:t>
            </a:r>
            <a:r>
              <a:rPr lang="es-ES" sz="1000" dirty="0" smtClean="0">
                <a:solidFill>
                  <a:srgbClr val="0093D0"/>
                </a:solidFill>
                <a:latin typeface="Futura Std Book" panose="020B0502020204020303" pitchFamily="34" charset="0"/>
              </a:rPr>
              <a:t>Manizales</a:t>
            </a:r>
            <a:r>
              <a:rPr lang="es-ES" sz="1000" dirty="0">
                <a:solidFill>
                  <a:srgbClr val="0093D0"/>
                </a:solidFill>
                <a:latin typeface="Futura Std Book" panose="020B0502020204020303" pitchFamily="34" charset="0"/>
              </a:rPr>
              <a:t>, Pereira, Ibagué, Bucaramanga, Bogotá, Montenegro, Melgar, Girardot, Zipaquirá, </a:t>
            </a:r>
            <a:r>
              <a:rPr lang="es-ES" sz="1000" dirty="0" err="1">
                <a:solidFill>
                  <a:srgbClr val="0093D0"/>
                </a:solidFill>
                <a:latin typeface="Futura Std Book" panose="020B0502020204020303" pitchFamily="34" charset="0"/>
              </a:rPr>
              <a:t>Tocancipa</a:t>
            </a:r>
            <a:r>
              <a:rPr lang="es-ES" sz="1000" dirty="0">
                <a:solidFill>
                  <a:srgbClr val="0093D0"/>
                </a:solidFill>
                <a:latin typeface="Futura Std Book" panose="020B0502020204020303" pitchFamily="34" charset="0"/>
              </a:rPr>
              <a:t>, Riohacha, Pasto, Leticia, Villavicencio, Armenia, Quibdó, Villa de Leyva, Paipa</a:t>
            </a:r>
            <a:r>
              <a:rPr lang="es-ES" sz="1000" dirty="0" smtClean="0">
                <a:solidFill>
                  <a:srgbClr val="0093D0"/>
                </a:solidFill>
                <a:latin typeface="Futura Std Book" panose="020B0502020204020303" pitchFamily="34" charset="0"/>
              </a:rPr>
              <a:t>. Terminado (100%)</a:t>
            </a:r>
            <a:endParaRPr lang="es-ES" sz="1000" dirty="0">
              <a:solidFill>
                <a:srgbClr val="0093D0"/>
              </a:solidFill>
              <a:latin typeface="Futura Std Book" panose="020B0502020204020303" pitchFamily="34" charset="0"/>
            </a:endParaRP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19" name="CuadroTexto 18"/>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37" y="4011004"/>
            <a:ext cx="5069305" cy="3371088"/>
          </a:xfrm>
          <a:prstGeom prst="rect">
            <a:avLst/>
          </a:prstGeom>
        </p:spPr>
      </p:pic>
      <p:sp>
        <p:nvSpPr>
          <p:cNvPr id="4" name="CuadroTexto 3"/>
          <p:cNvSpPr txBox="1"/>
          <p:nvPr/>
        </p:nvSpPr>
        <p:spPr>
          <a:xfrm>
            <a:off x="5324009" y="6942221"/>
            <a:ext cx="478016"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Huila</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215308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385457" y="747525"/>
            <a:ext cx="3370948" cy="2400657"/>
          </a:xfrm>
          <a:prstGeom prst="rect">
            <a:avLst/>
          </a:prstGeom>
          <a:noFill/>
          <a:ln>
            <a:solidFill>
              <a:srgbClr val="6CB33F"/>
            </a:solidFill>
          </a:ln>
        </p:spPr>
        <p:txBody>
          <a:bodyPr wrap="square" rtlCol="0">
            <a:spAutoFit/>
          </a:bodyPr>
          <a:lstStyle/>
          <a:p>
            <a:pPr lvl="0" algn="just">
              <a:spcAft>
                <a:spcPts val="0"/>
              </a:spcAft>
              <a:buClr>
                <a:srgbClr val="6CB33F"/>
              </a:buClr>
              <a:tabLst>
                <a:tab pos="457200" algn="l"/>
              </a:tabLst>
            </a:pPr>
            <a:r>
              <a:rPr lang="es-CO" sz="1000" b="1" dirty="0" smtClean="0">
                <a:solidFill>
                  <a:srgbClr val="6CB33F"/>
                </a:solidFill>
                <a:latin typeface="Futura Std Book" panose="020B0502020204020303" pitchFamily="34" charset="0"/>
              </a:rPr>
              <a:t>FNTP-129-2018 </a:t>
            </a:r>
            <a:r>
              <a:rPr lang="es-CO" sz="1000" b="1" dirty="0">
                <a:solidFill>
                  <a:srgbClr val="6CB33F"/>
                </a:solidFill>
                <a:latin typeface="Futura Std Book" panose="020B0502020204020303" pitchFamily="34" charset="0"/>
              </a:rPr>
              <a:t>Participación en la XXXVIII Vitrina Turística de Anato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ES" sz="1000" dirty="0">
                <a:solidFill>
                  <a:srgbClr val="6CB33F"/>
                </a:solidFill>
                <a:latin typeface="Futura Std Book" panose="020B0502020204020303" pitchFamily="34" charset="0"/>
              </a:rPr>
              <a:t>i</a:t>
            </a:r>
            <a:r>
              <a:rPr lang="es-ES" sz="1000" dirty="0">
                <a:solidFill>
                  <a:srgbClr val="6CB33F"/>
                </a:solidFill>
                <a:latin typeface="Futura Std Book" panose="020B0502020204020303" pitchFamily="34" charset="0"/>
                <a:ea typeface="Calibri" panose="020F0502020204030204" pitchFamily="34" charset="0"/>
              </a:rPr>
              <a:t>nversión en </a:t>
            </a:r>
            <a:r>
              <a:rPr lang="es-ES" sz="1000" dirty="0" smtClean="0">
                <a:solidFill>
                  <a:srgbClr val="6CB33F"/>
                </a:solidFill>
                <a:latin typeface="Futura Std Book" panose="020B0502020204020303" pitchFamily="34" charset="0"/>
                <a:ea typeface="Calibri" panose="020F0502020204030204" pitchFamily="34" charset="0"/>
              </a:rPr>
              <a:t>Huila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$35.741.412 </a:t>
            </a:r>
            <a:r>
              <a:rPr lang="es-ES" sz="1000" dirty="0" smtClean="0">
                <a:solidFill>
                  <a:srgbClr val="6CB33F"/>
                </a:solidFill>
                <a:latin typeface="Futura Std Book" panose="020B0502020204020303" pitchFamily="34" charset="0"/>
                <a:ea typeface="Calibri" panose="020F0502020204030204" pitchFamily="34" charset="0"/>
              </a:rPr>
              <a:t>(</a:t>
            </a:r>
            <a:r>
              <a:rPr lang="es-ES" sz="1000" dirty="0">
                <a:solidFill>
                  <a:srgbClr val="6CB33F"/>
                </a:solidFill>
                <a:latin typeface="Futura Std Book" panose="020B0502020204020303" pitchFamily="34" charset="0"/>
                <a:ea typeface="Calibri" panose="020F0502020204030204" pitchFamily="34" charset="0"/>
              </a:rPr>
              <a:t>total proyecto $</a:t>
            </a:r>
            <a:r>
              <a:rPr lang="es-CO" sz="1000" dirty="0">
                <a:solidFill>
                  <a:srgbClr val="6CB33F"/>
                </a:solidFill>
                <a:latin typeface="Futura Std Book" panose="020B0502020204020303" pitchFamily="34" charset="0"/>
              </a:rPr>
              <a:t>3.194.885.106; Fontur $1.597.442.553 y </a:t>
            </a:r>
            <a:r>
              <a:rPr lang="es-CO" sz="1000" dirty="0" smtClean="0">
                <a:solidFill>
                  <a:srgbClr val="6CB33F"/>
                </a:solidFill>
                <a:latin typeface="Futura Std Book" panose="020B0502020204020303" pitchFamily="34" charset="0"/>
              </a:rPr>
              <a:t>contrapartida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$35.741.412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del departamento</a:t>
            </a:r>
            <a:r>
              <a:rPr lang="es-CO" sz="1000" dirty="0">
                <a:solidFill>
                  <a:srgbClr val="6CB33F"/>
                </a:solidFill>
                <a:latin typeface="Futura Std Book" panose="020B0502020204020303" pitchFamily="34" charset="0"/>
              </a:rPr>
              <a:t>)</a:t>
            </a:r>
            <a:r>
              <a:rPr lang="es-CO" sz="1000" dirty="0">
                <a:solidFill>
                  <a:srgbClr val="6CB33F"/>
                </a:solidFill>
                <a:latin typeface="Futura Std Book" panose="020B0502020204020303" pitchFamily="34" charset="0"/>
                <a:ea typeface="Calibri" panose="020F0502020204030204" pitchFamily="34" charset="0"/>
              </a:rPr>
              <a:t>. </a:t>
            </a:r>
            <a:r>
              <a:rPr lang="es-ES" sz="1000" dirty="0">
                <a:solidFill>
                  <a:srgbClr val="6CB33F"/>
                </a:solidFill>
                <a:latin typeface="Futura Std Book" panose="020B0502020204020303" pitchFamily="34" charset="0"/>
                <a:ea typeface="Calibri" panose="020F0502020204030204" pitchFamily="34" charset="0"/>
              </a:rPr>
              <a:t>Proponente: </a:t>
            </a:r>
            <a:r>
              <a:rPr lang="es-ES" sz="1000" dirty="0" err="1">
                <a:solidFill>
                  <a:srgbClr val="6CB33F"/>
                </a:solidFill>
                <a:latin typeface="Futura Std Book" panose="020B0502020204020303" pitchFamily="34" charset="0"/>
                <a:ea typeface="Calibri" panose="020F0502020204030204" pitchFamily="34" charset="0"/>
              </a:rPr>
              <a:t>MinCIT</a:t>
            </a:r>
            <a:r>
              <a:rPr lang="es-ES" sz="1000" dirty="0">
                <a:solidFill>
                  <a:srgbClr val="6CB33F"/>
                </a:solidFill>
                <a:latin typeface="Futura Std Book" panose="020B0502020204020303" pitchFamily="34" charset="0"/>
                <a:ea typeface="Calibri" panose="020F0502020204030204" pitchFamily="34" charset="0"/>
              </a:rPr>
              <a:t>. Corresponde a arrendamiento de área de </a:t>
            </a:r>
            <a:r>
              <a:rPr lang="es-ES" sz="1000" dirty="0" smtClean="0">
                <a:solidFill>
                  <a:srgbClr val="6CB33F"/>
                </a:solidFill>
                <a:latin typeface="Futura Std Book" panose="020B0502020204020303" pitchFamily="34" charset="0"/>
                <a:ea typeface="Calibri" panose="020F0502020204030204" pitchFamily="34" charset="0"/>
              </a:rPr>
              <a:t>54 </a:t>
            </a:r>
            <a:r>
              <a:rPr lang="es-ES" sz="1000" dirty="0">
                <a:solidFill>
                  <a:srgbClr val="6CB33F"/>
                </a:solidFill>
                <a:latin typeface="Futura Std Book" panose="020B0502020204020303" pitchFamily="34" charset="0"/>
                <a:ea typeface="Calibri" panose="020F0502020204030204" pitchFamily="34" charset="0"/>
              </a:rPr>
              <a:t>metros cuadrados para un stand en </a:t>
            </a:r>
            <a:r>
              <a:rPr lang="es-ES" sz="1000" dirty="0" err="1">
                <a:solidFill>
                  <a:srgbClr val="6CB33F"/>
                </a:solidFill>
                <a:latin typeface="Futura Std Book" panose="020B0502020204020303" pitchFamily="34" charset="0"/>
                <a:ea typeface="Calibri" panose="020F0502020204030204" pitchFamily="34" charset="0"/>
              </a:rPr>
              <a:t>Corferias</a:t>
            </a:r>
            <a:r>
              <a:rPr lang="es-ES" sz="1000" dirty="0">
                <a:solidFill>
                  <a:srgbClr val="6CB33F"/>
                </a:solidFill>
                <a:latin typeface="Futura Std Book" panose="020B0502020204020303" pitchFamily="34" charset="0"/>
                <a:ea typeface="Calibri" panose="020F0502020204030204" pitchFamily="34" charset="0"/>
              </a:rPr>
              <a:t>. Fecha del evento del </a:t>
            </a:r>
            <a:r>
              <a:rPr lang="es-ES" sz="1000" dirty="0" smtClean="0">
                <a:solidFill>
                  <a:srgbClr val="6CB33F"/>
                </a:solidFill>
                <a:latin typeface="Futura Std Book" panose="020B0502020204020303" pitchFamily="34" charset="0"/>
                <a:ea typeface="Calibri" panose="020F0502020204030204" pitchFamily="34" charset="0"/>
              </a:rPr>
              <a:t>27feb </a:t>
            </a:r>
            <a:r>
              <a:rPr lang="es-ES" sz="1000" dirty="0">
                <a:solidFill>
                  <a:srgbClr val="6CB33F"/>
                </a:solidFill>
                <a:latin typeface="Futura Std Book" panose="020B0502020204020303" pitchFamily="34" charset="0"/>
                <a:ea typeface="Calibri" panose="020F0502020204030204" pitchFamily="34" charset="0"/>
              </a:rPr>
              <a:t>al 01mar2019. </a:t>
            </a:r>
            <a:r>
              <a:rPr lang="es-ES" sz="1000" dirty="0" smtClean="0">
                <a:solidFill>
                  <a:srgbClr val="6CB33F"/>
                </a:solidFill>
                <a:latin typeface="Futura Std Book" panose="020B0502020204020303" pitchFamily="34" charset="0"/>
                <a:ea typeface="Calibri" panose="020F0502020204030204" pitchFamily="34" charset="0"/>
              </a:rPr>
              <a:t>Precontractual </a:t>
            </a:r>
            <a:r>
              <a:rPr lang="es-ES" sz="1000" dirty="0">
                <a:solidFill>
                  <a:srgbClr val="6CB33F"/>
                </a:solidFill>
                <a:latin typeface="Futura Std Book" panose="020B0502020204020303" pitchFamily="34" charset="0"/>
                <a:ea typeface="Calibri" panose="020F0502020204030204" pitchFamily="34" charset="0"/>
              </a:rPr>
              <a:t>(0%). </a:t>
            </a:r>
            <a:endParaRPr lang="es-CO" sz="1000" dirty="0">
              <a:solidFill>
                <a:srgbClr val="6CB33F"/>
              </a:solidFill>
              <a:latin typeface="Futura Std Book" panose="020B0502020204020303" pitchFamily="34" charset="0"/>
              <a:ea typeface="Calibri" panose="020F0502020204030204" pitchFamily="34" charset="0"/>
            </a:endParaRPr>
          </a:p>
        </p:txBody>
      </p:sp>
      <p:sp>
        <p:nvSpPr>
          <p:cNvPr id="13" name="Rectángulo 12"/>
          <p:cNvSpPr/>
          <p:nvPr/>
        </p:nvSpPr>
        <p:spPr>
          <a:xfrm>
            <a:off x="3385457" y="480026"/>
            <a:ext cx="2820664"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sp>
        <p:nvSpPr>
          <p:cNvPr id="18" name="Rectángulo 17"/>
          <p:cNvSpPr/>
          <p:nvPr/>
        </p:nvSpPr>
        <p:spPr>
          <a:xfrm>
            <a:off x="109177" y="3091525"/>
            <a:ext cx="3080657" cy="400110"/>
          </a:xfrm>
          <a:prstGeom prst="rect">
            <a:avLst/>
          </a:prstGeom>
        </p:spPr>
        <p:txBody>
          <a:bodyPr wrap="square">
            <a:spAutoFit/>
          </a:bodyPr>
          <a:lstStyle/>
          <a:p>
            <a:r>
              <a:rPr lang="en-US" sz="1000" b="1" dirty="0">
                <a:solidFill>
                  <a:srgbClr val="6CB33F"/>
                </a:solidFill>
                <a:latin typeface="Futura Std Book" panose="020B0502020204020303" pitchFamily="34" charset="0"/>
              </a:rPr>
              <a:t>PROYECTOS APROBADOS VIGENCIAS ANTERIORES</a:t>
            </a:r>
          </a:p>
        </p:txBody>
      </p:sp>
      <p:sp>
        <p:nvSpPr>
          <p:cNvPr id="23" name="CuadroTexto 22"/>
          <p:cNvSpPr txBox="1"/>
          <p:nvPr/>
        </p:nvSpPr>
        <p:spPr>
          <a:xfrm>
            <a:off x="108855" y="3519312"/>
            <a:ext cx="2082322" cy="3477875"/>
          </a:xfrm>
          <a:prstGeom prst="rect">
            <a:avLst/>
          </a:prstGeom>
          <a:noFill/>
          <a:ln>
            <a:solidFill>
              <a:srgbClr val="6CB33F"/>
            </a:solidFill>
          </a:ln>
        </p:spPr>
        <p:txBody>
          <a:bodyPr wrap="square" rtlCol="0">
            <a:spAutoFit/>
          </a:bodyPr>
          <a:lstStyle/>
          <a:p>
            <a:pPr lvl="0" algn="just">
              <a:buClr>
                <a:srgbClr val="6CB33F"/>
              </a:buClr>
            </a:pPr>
            <a:r>
              <a:rPr lang="es-CO"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FNTP-098-2017 Promoción turística de la ciudad de Neiva: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en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Huila $326.938.984 (total proyecto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446.456.484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y $119.517.500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 contrapartida)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Alcaldía de Neiva.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Corresponde a diseño y producción de material POP, plan de medios en aeropuertos,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plan de medios digital</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valla y cuña; y un viaje de familiarización con periodistas</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Está pendiente por finalizar la pauta para dar por terminado el proyecto. En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ejecución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(90%).</a:t>
            </a:r>
          </a:p>
          <a:p>
            <a:pPr lvl="0" algn="just">
              <a:buClr>
                <a:srgbClr val="6CB33F"/>
              </a:buClr>
            </a:pP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a:p>
            <a:pPr lvl="0" algn="just">
              <a:buClr>
                <a:srgbClr val="6CB33F"/>
              </a:buClr>
            </a:pP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p:txBody>
      </p:sp>
      <p:sp>
        <p:nvSpPr>
          <p:cNvPr id="24" name="CuadroTexto 23"/>
          <p:cNvSpPr txBox="1"/>
          <p:nvPr/>
        </p:nvSpPr>
        <p:spPr>
          <a:xfrm>
            <a:off x="2265818" y="3518315"/>
            <a:ext cx="2349723" cy="3477875"/>
          </a:xfrm>
          <a:prstGeom prst="rect">
            <a:avLst/>
          </a:prstGeom>
          <a:noFill/>
          <a:ln>
            <a:solidFill>
              <a:srgbClr val="6CB33F"/>
            </a:solidFill>
          </a:ln>
        </p:spPr>
        <p:txBody>
          <a:bodyPr wrap="square" rtlCol="0">
            <a:spAutoFit/>
          </a:bodyPr>
          <a:lstStyle/>
          <a:p>
            <a:pPr lvl="0" algn="just">
              <a:buClr>
                <a:srgbClr val="6CB33F"/>
              </a:buClr>
            </a:pPr>
            <a:r>
              <a:rPr lang="es-CO" sz="1000" b="1" dirty="0">
                <a:solidFill>
                  <a:srgbClr val="6CB33F"/>
                </a:solidFill>
                <a:latin typeface="Futura Std Book" panose="020B0502020204020303" pitchFamily="34" charset="0"/>
              </a:rPr>
              <a:t>FNTP-186-2017 Participación en la XXXVII Vitrina Turística de Anato 2018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CO" sz="1000" dirty="0" smtClean="0">
                <a:solidFill>
                  <a:srgbClr val="6CB33F"/>
                </a:solidFill>
                <a:latin typeface="Futura Std Book" panose="020B0502020204020303" pitchFamily="34" charset="0"/>
              </a:rPr>
              <a:t>inversión </a:t>
            </a:r>
            <a:r>
              <a:rPr lang="es-CO" sz="1000" dirty="0" smtClean="0">
                <a:solidFill>
                  <a:srgbClr val="6CB33F"/>
                </a:solidFill>
                <a:latin typeface="Futura Std Book" panose="020B0502020204020303" pitchFamily="34" charset="0"/>
                <a:cs typeface="Times New Roman" panose="02020603050405020304" pitchFamily="18" charset="0"/>
              </a:rPr>
              <a:t>Huila</a:t>
            </a:r>
            <a:r>
              <a:rPr lang="es-CO" sz="1000" dirty="0">
                <a:solidFill>
                  <a:srgbClr val="6CB33F"/>
                </a:solidFill>
                <a:latin typeface="Futura Std Book" panose="020B0502020204020303" pitchFamily="34" charset="0"/>
              </a:rPr>
              <a:t> $</a:t>
            </a:r>
            <a:r>
              <a:rPr lang="es-CO" sz="1000" dirty="0" smtClean="0">
                <a:solidFill>
                  <a:srgbClr val="6CB33F"/>
                </a:solidFill>
                <a:latin typeface="Futura Std Book" panose="020B0502020204020303" pitchFamily="34" charset="0"/>
              </a:rPr>
              <a:t>35.741.412 </a:t>
            </a:r>
            <a:r>
              <a:rPr lang="es-CO" sz="1000" dirty="0">
                <a:solidFill>
                  <a:srgbClr val="6CB33F"/>
                </a:solidFill>
                <a:latin typeface="Futura Std Book" panose="020B0502020204020303" pitchFamily="34" charset="0"/>
              </a:rPr>
              <a:t>(total proyecto $3.073.840.857; </a:t>
            </a:r>
            <a:r>
              <a:rPr lang="es-CO" sz="1000" dirty="0" smtClean="0">
                <a:solidFill>
                  <a:srgbClr val="6CB33F"/>
                </a:solidFill>
                <a:latin typeface="Futura Std Book" panose="020B0502020204020303" pitchFamily="34" charset="0"/>
              </a:rPr>
              <a:t>contrapartida $1.536.920.429 </a:t>
            </a:r>
            <a:r>
              <a:rPr lang="es-CO" sz="1000" dirty="0">
                <a:solidFill>
                  <a:srgbClr val="6CB33F"/>
                </a:solidFill>
                <a:latin typeface="Futura Std Book" panose="020B0502020204020303" pitchFamily="34" charset="0"/>
              </a:rPr>
              <a:t>del </a:t>
            </a:r>
            <a:r>
              <a:rPr lang="es-CO" sz="1000" dirty="0" smtClean="0">
                <a:solidFill>
                  <a:srgbClr val="6CB33F"/>
                </a:solidFill>
                <a:latin typeface="Futura Std Book" panose="020B0502020204020303" pitchFamily="34" charset="0"/>
              </a:rPr>
              <a:t>departamento). </a:t>
            </a:r>
            <a:r>
              <a:rPr lang="es-CO" sz="1000" dirty="0">
                <a:solidFill>
                  <a:srgbClr val="6CB33F"/>
                </a:solidFill>
                <a:latin typeface="Futura Std Book" panose="020B0502020204020303" pitchFamily="34" charset="0"/>
              </a:rPr>
              <a:t>Proponente: </a:t>
            </a:r>
            <a:r>
              <a:rPr lang="es-CO" sz="1000" dirty="0" err="1">
                <a:solidFill>
                  <a:srgbClr val="6CB33F"/>
                </a:solidFill>
                <a:latin typeface="Futura Std Book" panose="020B0502020204020303" pitchFamily="34" charset="0"/>
              </a:rPr>
              <a:t>MinCIT</a:t>
            </a:r>
            <a:r>
              <a:rPr lang="es-CO" sz="1000" dirty="0">
                <a:solidFill>
                  <a:srgbClr val="6CB33F"/>
                </a:solidFill>
                <a:latin typeface="Futura Std Book" panose="020B0502020204020303" pitchFamily="34" charset="0"/>
              </a:rPr>
              <a:t>. </a:t>
            </a:r>
            <a:r>
              <a:rPr lang="es-ES" sz="1000" dirty="0">
                <a:solidFill>
                  <a:srgbClr val="6CB33F"/>
                </a:solidFill>
                <a:latin typeface="Futura Std Book" panose="020B0502020204020303" pitchFamily="34" charset="0"/>
                <a:ea typeface="Calibri" panose="020F0502020204030204" pitchFamily="34" charset="0"/>
              </a:rPr>
              <a:t>Corresponde a arrendamiento de área de </a:t>
            </a:r>
            <a:r>
              <a:rPr lang="es-ES" sz="1000" dirty="0" smtClean="0">
                <a:solidFill>
                  <a:srgbClr val="6CB33F"/>
                </a:solidFill>
                <a:latin typeface="Futura Std Book" panose="020B0502020204020303" pitchFamily="34" charset="0"/>
                <a:ea typeface="Calibri" panose="020F0502020204030204" pitchFamily="34" charset="0"/>
              </a:rPr>
              <a:t>54 </a:t>
            </a:r>
            <a:r>
              <a:rPr lang="es-ES" sz="1000" dirty="0">
                <a:solidFill>
                  <a:srgbClr val="6CB33F"/>
                </a:solidFill>
                <a:latin typeface="Futura Std Book" panose="020B0502020204020303" pitchFamily="34" charset="0"/>
                <a:ea typeface="Calibri" panose="020F0502020204030204" pitchFamily="34" charset="0"/>
              </a:rPr>
              <a:t>metros cuadrados para un stand en </a:t>
            </a:r>
            <a:r>
              <a:rPr lang="es-ES" sz="1000" dirty="0" err="1">
                <a:solidFill>
                  <a:srgbClr val="6CB33F"/>
                </a:solidFill>
                <a:latin typeface="Futura Std Book" panose="020B0502020204020303" pitchFamily="34" charset="0"/>
                <a:ea typeface="Calibri" panose="020F0502020204030204" pitchFamily="34" charset="0"/>
              </a:rPr>
              <a:t>Corferias</a:t>
            </a:r>
            <a:r>
              <a:rPr lang="es-ES" sz="1000" dirty="0">
                <a:solidFill>
                  <a:srgbClr val="6CB33F"/>
                </a:solidFill>
                <a:latin typeface="Futura Std Book" panose="020B0502020204020303" pitchFamily="34" charset="0"/>
                <a:ea typeface="Calibri" panose="020F0502020204030204" pitchFamily="34" charset="0"/>
              </a:rPr>
              <a:t>. Fecha del evento del 21 al 23 </a:t>
            </a:r>
            <a:r>
              <a:rPr lang="es-ES" sz="1000" dirty="0" smtClean="0">
                <a:solidFill>
                  <a:srgbClr val="6CB33F"/>
                </a:solidFill>
                <a:latin typeface="Futura Std Book" panose="020B0502020204020303" pitchFamily="34" charset="0"/>
                <a:ea typeface="Calibri" panose="020F0502020204030204" pitchFamily="34" charset="0"/>
              </a:rPr>
              <a:t>feb2018</a:t>
            </a:r>
            <a:r>
              <a:rPr lang="es-CO" sz="1000" dirty="0">
                <a:solidFill>
                  <a:srgbClr val="6CB33F"/>
                </a:solidFill>
                <a:latin typeface="Futura Std Book" panose="020B0502020204020303" pitchFamily="34" charset="0"/>
              </a:rPr>
              <a:t>. Terminado (</a:t>
            </a:r>
            <a:r>
              <a:rPr lang="es-MX" sz="1000" dirty="0">
                <a:solidFill>
                  <a:srgbClr val="6CB33F"/>
                </a:solidFill>
                <a:latin typeface="Futura Std Book" panose="020B0502020204020303" pitchFamily="34" charset="0"/>
              </a:rPr>
              <a:t>100%).</a:t>
            </a:r>
            <a:endParaRPr lang="es-CO" sz="1000" dirty="0">
              <a:solidFill>
                <a:srgbClr val="6CB33F"/>
              </a:solidFill>
              <a:latin typeface="Futura Std Book" panose="020B0502020204020303" pitchFamily="34" charset="0"/>
            </a:endParaRPr>
          </a:p>
        </p:txBody>
      </p:sp>
      <p:sp>
        <p:nvSpPr>
          <p:cNvPr id="25" name="CuadroTexto 24"/>
          <p:cNvSpPr txBox="1"/>
          <p:nvPr/>
        </p:nvSpPr>
        <p:spPr>
          <a:xfrm>
            <a:off x="4690182" y="3508426"/>
            <a:ext cx="2124274" cy="3477875"/>
          </a:xfrm>
          <a:prstGeom prst="rect">
            <a:avLst/>
          </a:prstGeom>
          <a:noFill/>
          <a:ln>
            <a:solidFill>
              <a:srgbClr val="6CB33F"/>
            </a:solidFill>
          </a:ln>
        </p:spPr>
        <p:txBody>
          <a:bodyPr wrap="square" rtlCol="0">
            <a:spAutoFit/>
          </a:bodyPr>
          <a:lstStyle/>
          <a:p>
            <a:pPr lvl="0" algn="just">
              <a:buClr>
                <a:srgbClr val="6CB33F"/>
              </a:buClr>
            </a:pPr>
            <a:r>
              <a:rPr lang="es-CO" sz="1000" b="1" dirty="0" smtClean="0">
                <a:solidFill>
                  <a:srgbClr val="6CB33F"/>
                </a:solidFill>
                <a:latin typeface="Futura Std Book" panose="020B0502020204020303" pitchFamily="34" charset="0"/>
              </a:rPr>
              <a:t>FNTP-128-2016 </a:t>
            </a:r>
            <a:r>
              <a:rPr lang="es-CO" sz="1000" b="1" dirty="0">
                <a:solidFill>
                  <a:srgbClr val="6CB33F"/>
                </a:solidFill>
                <a:latin typeface="Futura Std Book" panose="020B0502020204020303" pitchFamily="34" charset="0"/>
              </a:rPr>
              <a:t>Participación de los departamentos de Antioquia, Atlántico, Bolívar, Bogotá, Boyacá, Caldas, Cauca, Cesar, Córdoba, Cundinamarca, Huila, Magdalena, Meta, Nariño, Quindío, Risaralda, San Andrés, Santander, Sucre, Tolima y Valle del Cauca en la Vitrina Turística de Anato 2017: </a:t>
            </a:r>
            <a:r>
              <a:rPr lang="es-CO" sz="1000" dirty="0" smtClean="0">
                <a:solidFill>
                  <a:srgbClr val="6CB33F"/>
                </a:solidFill>
                <a:latin typeface="Futura Std Book" panose="020B0502020204020303" pitchFamily="34" charset="0"/>
              </a:rPr>
              <a:t>inversión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Huila</a:t>
            </a:r>
            <a:r>
              <a:rPr lang="es-CO" sz="1000" dirty="0" smtClean="0">
                <a:solidFill>
                  <a:srgbClr val="6CB33F"/>
                </a:solidFill>
                <a:latin typeface="Futura Std Book" panose="020B0502020204020303" pitchFamily="34" charset="0"/>
              </a:rPr>
              <a:t> </a:t>
            </a:r>
            <a:r>
              <a:rPr lang="es-CO" sz="1000" dirty="0">
                <a:solidFill>
                  <a:srgbClr val="6CB33F"/>
                </a:solidFill>
                <a:latin typeface="Futura Std Book" panose="020B0502020204020303" pitchFamily="34" charset="0"/>
              </a:rPr>
              <a:t>$</a:t>
            </a:r>
            <a:r>
              <a:rPr lang="es-CO" sz="1000" dirty="0" smtClean="0">
                <a:solidFill>
                  <a:srgbClr val="6CB33F"/>
                </a:solidFill>
                <a:latin typeface="Futura Std Book" panose="020B0502020204020303" pitchFamily="34" charset="0"/>
              </a:rPr>
              <a:t>33.404.181 </a:t>
            </a:r>
            <a:r>
              <a:rPr lang="es-CO" sz="1000" dirty="0">
                <a:solidFill>
                  <a:srgbClr val="6CB33F"/>
                </a:solidFill>
                <a:latin typeface="Futura Std Book" panose="020B0502020204020303" pitchFamily="34" charset="0"/>
              </a:rPr>
              <a:t>(</a:t>
            </a:r>
            <a:r>
              <a:rPr lang="es-CO" sz="1000" dirty="0" smtClean="0">
                <a:solidFill>
                  <a:srgbClr val="6CB33F"/>
                </a:solidFill>
                <a:latin typeface="Futura Std Book" panose="020B0502020204020303" pitchFamily="34" charset="0"/>
              </a:rPr>
              <a:t>total </a:t>
            </a:r>
            <a:r>
              <a:rPr lang="es-CO" sz="1000" dirty="0">
                <a:solidFill>
                  <a:srgbClr val="6CB33F"/>
                </a:solidFill>
                <a:latin typeface="Futura Std Book" panose="020B0502020204020303" pitchFamily="34" charset="0"/>
              </a:rPr>
              <a:t>proyecto $</a:t>
            </a:r>
            <a:r>
              <a:rPr lang="es-CO" sz="1000" dirty="0" smtClean="0">
                <a:solidFill>
                  <a:srgbClr val="6CB33F"/>
                </a:solidFill>
                <a:latin typeface="Futura Std Book" panose="020B0502020204020303" pitchFamily="34" charset="0"/>
              </a:rPr>
              <a:t>2.726.152.308; </a:t>
            </a:r>
            <a:r>
              <a:rPr lang="es-CO" sz="1000" dirty="0">
                <a:solidFill>
                  <a:srgbClr val="6CB33F"/>
                </a:solidFill>
                <a:latin typeface="Futura Std Book" panose="020B0502020204020303" pitchFamily="34" charset="0"/>
              </a:rPr>
              <a:t>contrapartida </a:t>
            </a:r>
            <a:r>
              <a:rPr lang="es-CO" sz="1000" dirty="0" smtClean="0">
                <a:solidFill>
                  <a:srgbClr val="6CB33F"/>
                </a:solidFill>
                <a:latin typeface="Futura Std Book" panose="020B0502020204020303" pitchFamily="34" charset="0"/>
              </a:rPr>
              <a:t>$1.363.076.154 </a:t>
            </a:r>
            <a:r>
              <a:rPr lang="es-CO" sz="1000" dirty="0">
                <a:solidFill>
                  <a:srgbClr val="6CB33F"/>
                </a:solidFill>
                <a:latin typeface="Futura Std Book" panose="020B0502020204020303" pitchFamily="34" charset="0"/>
              </a:rPr>
              <a:t>del </a:t>
            </a:r>
            <a:r>
              <a:rPr lang="es-CO" sz="1000" dirty="0" smtClean="0">
                <a:solidFill>
                  <a:srgbClr val="6CB33F"/>
                </a:solidFill>
                <a:latin typeface="Futura Std Book" panose="020B0502020204020303" pitchFamily="34" charset="0"/>
              </a:rPr>
              <a:t>departamento). Proponente: </a:t>
            </a:r>
            <a:r>
              <a:rPr lang="es-CO" sz="1000" dirty="0" err="1" smtClean="0">
                <a:solidFill>
                  <a:srgbClr val="6CB33F"/>
                </a:solidFill>
                <a:latin typeface="Futura Std Book" panose="020B0502020204020303" pitchFamily="34" charset="0"/>
              </a:rPr>
              <a:t>MinCIT</a:t>
            </a:r>
            <a:r>
              <a:rPr lang="es-CO" sz="1000" dirty="0" smtClean="0">
                <a:solidFill>
                  <a:srgbClr val="6CB33F"/>
                </a:solidFill>
                <a:latin typeface="Futura Std Book" panose="020B0502020204020303" pitchFamily="34" charset="0"/>
              </a:rPr>
              <a:t>. </a:t>
            </a:r>
            <a:r>
              <a:rPr lang="es-ES" sz="1000" dirty="0" smtClean="0">
                <a:solidFill>
                  <a:srgbClr val="6CB33F"/>
                </a:solidFill>
                <a:latin typeface="Futura Std Book" panose="020B0502020204020303" pitchFamily="34" charset="0"/>
                <a:ea typeface="Calibri" panose="020F0502020204030204" pitchFamily="34" charset="0"/>
              </a:rPr>
              <a:t>Corresponde a arrendamiento de área de 54 metros cuadrados para un stand en </a:t>
            </a:r>
            <a:r>
              <a:rPr lang="es-ES" sz="1000" dirty="0" err="1" smtClean="0">
                <a:solidFill>
                  <a:srgbClr val="6CB33F"/>
                </a:solidFill>
                <a:latin typeface="Futura Std Book" panose="020B0502020204020303" pitchFamily="34" charset="0"/>
                <a:ea typeface="Calibri" panose="020F0502020204030204" pitchFamily="34" charset="0"/>
              </a:rPr>
              <a:t>Corferias</a:t>
            </a:r>
            <a:r>
              <a:rPr lang="es-ES" sz="1000" dirty="0" smtClean="0">
                <a:solidFill>
                  <a:srgbClr val="6CB33F"/>
                </a:solidFill>
                <a:latin typeface="Futura Std Book" panose="020B0502020204020303" pitchFamily="34" charset="0"/>
                <a:ea typeface="Calibri" panose="020F0502020204030204" pitchFamily="34" charset="0"/>
              </a:rPr>
              <a:t>. Fecha del evento del 01 al 03 mar2017</a:t>
            </a:r>
            <a:r>
              <a:rPr lang="es-CO" sz="1000" dirty="0" smtClean="0">
                <a:solidFill>
                  <a:srgbClr val="6CB33F"/>
                </a:solidFill>
                <a:latin typeface="Futura Std Book" panose="020B0502020204020303" pitchFamily="34" charset="0"/>
              </a:rPr>
              <a:t>. Terminado (</a:t>
            </a:r>
            <a:r>
              <a:rPr lang="es-MX" sz="1000" dirty="0" smtClean="0">
                <a:solidFill>
                  <a:srgbClr val="6CB33F"/>
                </a:solidFill>
                <a:latin typeface="Futura Std Book" panose="020B0502020204020303" pitchFamily="34" charset="0"/>
              </a:rPr>
              <a:t>100%).</a:t>
            </a:r>
            <a:endParaRPr lang="es-CO" sz="1000" dirty="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0" y="19349"/>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sp>
        <p:nvSpPr>
          <p:cNvPr id="17" name="CuadroTexto 16"/>
          <p:cNvSpPr txBox="1"/>
          <p:nvPr/>
        </p:nvSpPr>
        <p:spPr>
          <a:xfrm>
            <a:off x="109177" y="7324256"/>
            <a:ext cx="6672146" cy="861774"/>
          </a:xfrm>
          <a:prstGeom prst="rect">
            <a:avLst/>
          </a:prstGeom>
          <a:noFill/>
          <a:ln>
            <a:solidFill>
              <a:srgbClr val="6CB33F"/>
            </a:solidFill>
          </a:ln>
        </p:spPr>
        <p:txBody>
          <a:bodyPr wrap="square" rtlCol="0">
            <a:spAutoFit/>
          </a:bodyPr>
          <a:lstStyle/>
          <a:p>
            <a:pPr lvl="0" algn="just">
              <a:spcAft>
                <a:spcPts val="0"/>
              </a:spcAft>
              <a:buClr>
                <a:srgbClr val="6CB33F"/>
              </a:buClr>
              <a:tabLst>
                <a:tab pos="457200" algn="l"/>
              </a:tabLst>
            </a:pPr>
            <a:r>
              <a:rPr lang="es-CO" sz="1000" b="1" dirty="0" smtClean="0">
                <a:solidFill>
                  <a:srgbClr val="6CB33F"/>
                </a:solidFill>
                <a:latin typeface="Futura Std Book" panose="020B0502020204020303" pitchFamily="34" charset="0"/>
              </a:rPr>
              <a:t>FNTP-150-2018 Promoción nacional de </a:t>
            </a:r>
            <a:r>
              <a:rPr lang="es-CO" sz="1000" b="1" dirty="0" err="1" smtClean="0">
                <a:solidFill>
                  <a:srgbClr val="6CB33F"/>
                </a:solidFill>
                <a:latin typeface="Futura Std Book" panose="020B0502020204020303" pitchFamily="34" charset="0"/>
              </a:rPr>
              <a:t>Isnos</a:t>
            </a:r>
            <a:r>
              <a:rPr lang="es-CO" sz="1000" b="1" dirty="0" smtClean="0">
                <a:solidFill>
                  <a:srgbClr val="6CB33F"/>
                </a:solidFill>
                <a:latin typeface="Futura Std Book" panose="020B0502020204020303" pitchFamily="34" charset="0"/>
              </a:rPr>
              <a:t>, Huila: </a:t>
            </a:r>
            <a:r>
              <a:rPr lang="es-ES" sz="1000" dirty="0" smtClean="0">
                <a:solidFill>
                  <a:srgbClr val="6CB33F"/>
                </a:solidFill>
                <a:latin typeface="Futura Std Book" panose="020B0502020204020303" pitchFamily="34" charset="0"/>
              </a:rPr>
              <a:t>i</a:t>
            </a:r>
            <a:r>
              <a:rPr lang="es-ES" sz="1000" dirty="0" smtClean="0">
                <a:solidFill>
                  <a:srgbClr val="6CB33F"/>
                </a:solidFill>
                <a:latin typeface="Futura Std Book" panose="020B0502020204020303" pitchFamily="34" charset="0"/>
                <a:ea typeface="Calibri" panose="020F0502020204030204" pitchFamily="34" charset="0"/>
              </a:rPr>
              <a:t>nversión en Huila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$150.000.000 </a:t>
            </a:r>
            <a:r>
              <a:rPr lang="es-ES" sz="1000" dirty="0" smtClean="0">
                <a:solidFill>
                  <a:srgbClr val="6CB33F"/>
                </a:solidFill>
                <a:latin typeface="Futura Std Book" panose="020B0502020204020303" pitchFamily="34" charset="0"/>
                <a:ea typeface="Calibri" panose="020F0502020204030204" pitchFamily="34" charset="0"/>
              </a:rPr>
              <a:t>(total proyecto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$150.000.000) El destino está exento de aportar contrapartida en la línea Banco de Proyectos.</a:t>
            </a:r>
            <a:r>
              <a:rPr lang="es-CO" sz="1000" dirty="0" smtClean="0">
                <a:solidFill>
                  <a:srgbClr val="6CB33F"/>
                </a:solidFill>
                <a:latin typeface="Futura Std Book" panose="020B0502020204020303" pitchFamily="34" charset="0"/>
              </a:rPr>
              <a:t> </a:t>
            </a:r>
            <a:r>
              <a:rPr lang="es-ES" sz="1000" dirty="0" smtClean="0">
                <a:solidFill>
                  <a:srgbClr val="6CB33F"/>
                </a:solidFill>
                <a:latin typeface="Futura Std Book" panose="020B0502020204020303" pitchFamily="34" charset="0"/>
                <a:ea typeface="Calibri" panose="020F0502020204030204" pitchFamily="34" charset="0"/>
              </a:rPr>
              <a:t>Proponente: Alcaldía de </a:t>
            </a:r>
            <a:r>
              <a:rPr lang="es-ES" sz="1000" dirty="0" err="1" smtClean="0">
                <a:solidFill>
                  <a:srgbClr val="6CB33F"/>
                </a:solidFill>
                <a:latin typeface="Futura Std Book" panose="020B0502020204020303" pitchFamily="34" charset="0"/>
                <a:ea typeface="Calibri" panose="020F0502020204030204" pitchFamily="34" charset="0"/>
              </a:rPr>
              <a:t>Isnos</a:t>
            </a:r>
            <a:r>
              <a:rPr lang="es-ES" sz="1000" dirty="0" smtClean="0">
                <a:solidFill>
                  <a:srgbClr val="6CB33F"/>
                </a:solidFill>
                <a:latin typeface="Futura Std Book" panose="020B0502020204020303" pitchFamily="34" charset="0"/>
                <a:ea typeface="Calibri" panose="020F0502020204030204" pitchFamily="34" charset="0"/>
              </a:rPr>
              <a:t>. Corresponde a </a:t>
            </a:r>
            <a:r>
              <a:rPr lang="es-CO" sz="1000" dirty="0" smtClean="0">
                <a:solidFill>
                  <a:srgbClr val="6CB33F"/>
                </a:solidFill>
                <a:latin typeface="Futura Std Book" panose="020B0502020204020303" pitchFamily="34" charset="0"/>
                <a:ea typeface="Calibri" panose="020F0502020204030204" pitchFamily="34" charset="0"/>
              </a:rPr>
              <a:t>diseño </a:t>
            </a:r>
            <a:r>
              <a:rPr lang="es-CO" sz="1000" dirty="0">
                <a:solidFill>
                  <a:srgbClr val="6CB33F"/>
                </a:solidFill>
                <a:latin typeface="Futura Std Book" panose="020B0502020204020303" pitchFamily="34" charset="0"/>
                <a:ea typeface="Calibri" panose="020F0502020204030204" pitchFamily="34" charset="0"/>
              </a:rPr>
              <a:t>y producción de piezas promocionales para </a:t>
            </a:r>
            <a:r>
              <a:rPr lang="es-CO" sz="1000" dirty="0" smtClean="0">
                <a:solidFill>
                  <a:srgbClr val="6CB33F"/>
                </a:solidFill>
                <a:latin typeface="Futura Std Book" panose="020B0502020204020303" pitchFamily="34" charset="0"/>
                <a:ea typeface="Calibri" panose="020F0502020204030204" pitchFamily="34" charset="0"/>
              </a:rPr>
              <a:t>digital; ejecutar </a:t>
            </a:r>
            <a:r>
              <a:rPr lang="es-CO" sz="1000" dirty="0">
                <a:solidFill>
                  <a:srgbClr val="6CB33F"/>
                </a:solidFill>
                <a:latin typeface="Futura Std Book" panose="020B0502020204020303" pitchFamily="34" charset="0"/>
                <a:ea typeface="Calibri" panose="020F0502020204030204" pitchFamily="34" charset="0"/>
              </a:rPr>
              <a:t>un plan de medios </a:t>
            </a:r>
            <a:r>
              <a:rPr lang="es-CO" sz="1000" dirty="0" smtClean="0">
                <a:solidFill>
                  <a:srgbClr val="6CB33F"/>
                </a:solidFill>
                <a:latin typeface="Futura Std Book" panose="020B0502020204020303" pitchFamily="34" charset="0"/>
                <a:ea typeface="Calibri" panose="020F0502020204030204" pitchFamily="34" charset="0"/>
              </a:rPr>
              <a:t>digital; </a:t>
            </a:r>
            <a:r>
              <a:rPr lang="es-CO" sz="1000" dirty="0">
                <a:solidFill>
                  <a:srgbClr val="6CB33F"/>
                </a:solidFill>
                <a:latin typeface="Futura Std Book" panose="020B0502020204020303" pitchFamily="34" charset="0"/>
                <a:ea typeface="Calibri" panose="020F0502020204030204" pitchFamily="34" charset="0"/>
              </a:rPr>
              <a:t>r</a:t>
            </a:r>
            <a:r>
              <a:rPr lang="es-CO" sz="1000" dirty="0" smtClean="0">
                <a:solidFill>
                  <a:srgbClr val="6CB33F"/>
                </a:solidFill>
                <a:latin typeface="Futura Std Book" panose="020B0502020204020303" pitchFamily="34" charset="0"/>
                <a:ea typeface="Calibri" panose="020F0502020204030204" pitchFamily="34" charset="0"/>
              </a:rPr>
              <a:t>ealizar </a:t>
            </a:r>
            <a:r>
              <a:rPr lang="es-CO" sz="1000" dirty="0">
                <a:solidFill>
                  <a:srgbClr val="6CB33F"/>
                </a:solidFill>
                <a:latin typeface="Futura Std Book" panose="020B0502020204020303" pitchFamily="34" charset="0"/>
                <a:ea typeface="Calibri" panose="020F0502020204030204" pitchFamily="34" charset="0"/>
              </a:rPr>
              <a:t>un viaje de familiarización con agencias </a:t>
            </a:r>
            <a:r>
              <a:rPr lang="es-CO" sz="1000" dirty="0" smtClean="0">
                <a:solidFill>
                  <a:srgbClr val="6CB33F"/>
                </a:solidFill>
                <a:latin typeface="Futura Std Book" panose="020B0502020204020303" pitchFamily="34" charset="0"/>
                <a:ea typeface="Calibri" panose="020F0502020204030204" pitchFamily="34" charset="0"/>
              </a:rPr>
              <a:t>comerciales; realizar </a:t>
            </a:r>
            <a:r>
              <a:rPr lang="es-CO" sz="1000" dirty="0">
                <a:solidFill>
                  <a:srgbClr val="6CB33F"/>
                </a:solidFill>
                <a:latin typeface="Futura Std Book" panose="020B0502020204020303" pitchFamily="34" charset="0"/>
                <a:ea typeface="Calibri" panose="020F0502020204030204" pitchFamily="34" charset="0"/>
              </a:rPr>
              <a:t>un </a:t>
            </a:r>
            <a:r>
              <a:rPr lang="es-CO" sz="1000" dirty="0" err="1">
                <a:solidFill>
                  <a:srgbClr val="6CB33F"/>
                </a:solidFill>
                <a:latin typeface="Futura Std Book" panose="020B0502020204020303" pitchFamily="34" charset="0"/>
                <a:ea typeface="Calibri" panose="020F0502020204030204" pitchFamily="34" charset="0"/>
              </a:rPr>
              <a:t>press</a:t>
            </a:r>
            <a:r>
              <a:rPr lang="es-CO" sz="1000" dirty="0">
                <a:solidFill>
                  <a:srgbClr val="6CB33F"/>
                </a:solidFill>
                <a:latin typeface="Futura Std Book" panose="020B0502020204020303" pitchFamily="34" charset="0"/>
                <a:ea typeface="Calibri" panose="020F0502020204030204" pitchFamily="34" charset="0"/>
              </a:rPr>
              <a:t> </a:t>
            </a:r>
            <a:r>
              <a:rPr lang="es-CO" sz="1000" dirty="0" err="1">
                <a:solidFill>
                  <a:srgbClr val="6CB33F"/>
                </a:solidFill>
                <a:latin typeface="Futura Std Book" panose="020B0502020204020303" pitchFamily="34" charset="0"/>
                <a:ea typeface="Calibri" panose="020F0502020204030204" pitchFamily="34" charset="0"/>
              </a:rPr>
              <a:t>trip</a:t>
            </a:r>
            <a:r>
              <a:rPr lang="es-CO" sz="1000" dirty="0">
                <a:solidFill>
                  <a:srgbClr val="6CB33F"/>
                </a:solidFill>
                <a:latin typeface="Futura Std Book" panose="020B0502020204020303" pitchFamily="34" charset="0"/>
                <a:ea typeface="Calibri" panose="020F0502020204030204" pitchFamily="34" charset="0"/>
              </a:rPr>
              <a:t> con periodistas nacionales</a:t>
            </a:r>
            <a:r>
              <a:rPr lang="es-CO" sz="1000" dirty="0" smtClean="0">
                <a:solidFill>
                  <a:srgbClr val="6CB33F"/>
                </a:solidFill>
                <a:latin typeface="Futura Std Book" panose="020B0502020204020303" pitchFamily="34" charset="0"/>
                <a:ea typeface="Calibri" panose="020F0502020204030204" pitchFamily="34" charset="0"/>
              </a:rPr>
              <a:t>.</a:t>
            </a:r>
            <a:r>
              <a:rPr lang="es-ES" sz="1000" dirty="0" smtClean="0">
                <a:solidFill>
                  <a:srgbClr val="6CB33F"/>
                </a:solidFill>
                <a:latin typeface="Futura Std Book" panose="020B0502020204020303" pitchFamily="34" charset="0"/>
                <a:ea typeface="Calibri" panose="020F0502020204030204" pitchFamily="34" charset="0"/>
              </a:rPr>
              <a:t> Se solicitarán pre-viabilidades a mediados de octubre de 2018. En formulación. </a:t>
            </a:r>
            <a:endParaRPr lang="es-CO" sz="1000" dirty="0">
              <a:solidFill>
                <a:srgbClr val="6CB33F"/>
              </a:solidFill>
              <a:latin typeface="Futura Std Book" panose="020B0502020204020303" pitchFamily="34" charset="0"/>
              <a:ea typeface="Calibri" panose="020F0502020204030204" pitchFamily="34" charset="0"/>
            </a:endParaRPr>
          </a:p>
        </p:txBody>
      </p:sp>
      <p:sp>
        <p:nvSpPr>
          <p:cNvPr id="30" name="Rectángulo 29"/>
          <p:cNvSpPr/>
          <p:nvPr/>
        </p:nvSpPr>
        <p:spPr>
          <a:xfrm>
            <a:off x="55678" y="7056108"/>
            <a:ext cx="3930491" cy="246221"/>
          </a:xfrm>
          <a:prstGeom prst="rect">
            <a:avLst/>
          </a:prstGeom>
        </p:spPr>
        <p:txBody>
          <a:bodyPr wrap="square">
            <a:spAutoFit/>
          </a:bodyPr>
          <a:lstStyle/>
          <a:p>
            <a:r>
              <a:rPr lang="es-CO" sz="1000" b="1" dirty="0" smtClean="0">
                <a:solidFill>
                  <a:srgbClr val="6CB33F"/>
                </a:solidFill>
                <a:latin typeface="Futura Std Book" panose="020B0502020204020303" pitchFamily="34" charset="0"/>
              </a:rPr>
              <a:t>PROYECTOS EN FORMULACIÓN Y EVALUACIÓN</a:t>
            </a:r>
            <a:endParaRPr lang="es-CO" sz="1000" b="1" dirty="0">
              <a:solidFill>
                <a:srgbClr val="6CB33F"/>
              </a:solidFill>
              <a:latin typeface="Futura Std Book" panose="020B0502020204020303" pitchFamily="34" charset="0"/>
            </a:endParaRPr>
          </a:p>
        </p:txBody>
      </p:sp>
      <p:sp>
        <p:nvSpPr>
          <p:cNvPr id="31" name="CuadroTexto 30"/>
          <p:cNvSpPr txBox="1"/>
          <p:nvPr/>
        </p:nvSpPr>
        <p:spPr>
          <a:xfrm>
            <a:off x="100949" y="8220074"/>
            <a:ext cx="6680374" cy="861774"/>
          </a:xfrm>
          <a:prstGeom prst="rect">
            <a:avLst/>
          </a:prstGeom>
          <a:noFill/>
          <a:ln>
            <a:solidFill>
              <a:srgbClr val="6CB33F"/>
            </a:solidFill>
          </a:ln>
        </p:spPr>
        <p:txBody>
          <a:bodyPr wrap="square" rtlCol="0">
            <a:spAutoFit/>
          </a:bodyPr>
          <a:lstStyle/>
          <a:p>
            <a:pPr lvl="0" algn="just">
              <a:spcAft>
                <a:spcPts val="0"/>
              </a:spcAft>
              <a:buClr>
                <a:srgbClr val="6CB33F"/>
              </a:buClr>
              <a:tabLst>
                <a:tab pos="457200" algn="l"/>
              </a:tabLst>
            </a:pPr>
            <a:r>
              <a:rPr lang="es-CO" sz="1000" b="1" dirty="0" smtClean="0">
                <a:solidFill>
                  <a:srgbClr val="6CB33F"/>
                </a:solidFill>
                <a:latin typeface="Futura Std Book" panose="020B0502020204020303" pitchFamily="34" charset="0"/>
              </a:rPr>
              <a:t>FNTP-126-2018 </a:t>
            </a:r>
            <a:r>
              <a:rPr lang="es-CO" sz="1000" b="1" dirty="0">
                <a:solidFill>
                  <a:srgbClr val="6CB33F"/>
                </a:solidFill>
                <a:latin typeface="Futura Std Book" panose="020B0502020204020303" pitchFamily="34" charset="0"/>
              </a:rPr>
              <a:t>Promoción nacional de San Agustín, Huila: </a:t>
            </a:r>
            <a:r>
              <a:rPr lang="es-CO" sz="1000" dirty="0">
                <a:solidFill>
                  <a:srgbClr val="6CB33F"/>
                </a:solidFill>
                <a:latin typeface="Futura Std Book" panose="020B0502020204020303" pitchFamily="34" charset="0"/>
              </a:rPr>
              <a:t>inversión en Huila $394.250.000 (total proyecto $394.250.000) El destino está exento de aportar contrapartida en la línea Banco de Proyectos. Proponente: Alcaldía de </a:t>
            </a:r>
            <a:r>
              <a:rPr lang="es-CO" sz="1000" dirty="0" smtClean="0">
                <a:solidFill>
                  <a:srgbClr val="6CB33F"/>
                </a:solidFill>
                <a:latin typeface="Futura Std Book" panose="020B0502020204020303" pitchFamily="34" charset="0"/>
              </a:rPr>
              <a:t>San Agustín. </a:t>
            </a:r>
            <a:r>
              <a:rPr lang="es-CO" sz="1000" dirty="0">
                <a:solidFill>
                  <a:srgbClr val="6CB33F"/>
                </a:solidFill>
                <a:latin typeface="Futura Std Book" panose="020B0502020204020303" pitchFamily="34" charset="0"/>
              </a:rPr>
              <a:t>Corresponde diseño y producción de piezas promocionales para digital; ejecutar un plan de medios digital; realizar un viaje de familiarización con agencias comerciales; realizar un </a:t>
            </a:r>
            <a:r>
              <a:rPr lang="es-CO" sz="1000" dirty="0" err="1">
                <a:solidFill>
                  <a:srgbClr val="6CB33F"/>
                </a:solidFill>
                <a:latin typeface="Futura Std Book" panose="020B0502020204020303" pitchFamily="34" charset="0"/>
              </a:rPr>
              <a:t>press</a:t>
            </a:r>
            <a:r>
              <a:rPr lang="es-CO" sz="1000" dirty="0">
                <a:solidFill>
                  <a:srgbClr val="6CB33F"/>
                </a:solidFill>
                <a:latin typeface="Futura Std Book" panose="020B0502020204020303" pitchFamily="34" charset="0"/>
              </a:rPr>
              <a:t> </a:t>
            </a:r>
            <a:r>
              <a:rPr lang="es-CO" sz="1000" dirty="0" err="1">
                <a:solidFill>
                  <a:srgbClr val="6CB33F"/>
                </a:solidFill>
                <a:latin typeface="Futura Std Book" panose="020B0502020204020303" pitchFamily="34" charset="0"/>
              </a:rPr>
              <a:t>trip</a:t>
            </a:r>
            <a:r>
              <a:rPr lang="es-CO" sz="1000" dirty="0">
                <a:solidFill>
                  <a:srgbClr val="6CB33F"/>
                </a:solidFill>
                <a:latin typeface="Futura Std Book" panose="020B0502020204020303" pitchFamily="34" charset="0"/>
              </a:rPr>
              <a:t> con periodistas nacionales. Se solicitarán pre-viabilidades a mediados de octubre de 2018. En </a:t>
            </a:r>
            <a:r>
              <a:rPr lang="es-CO" sz="1000" dirty="0" smtClean="0">
                <a:solidFill>
                  <a:srgbClr val="6CB33F"/>
                </a:solidFill>
                <a:latin typeface="Futura Std Book" panose="020B0502020204020303" pitchFamily="34" charset="0"/>
              </a:rPr>
              <a:t>formulación. </a:t>
            </a:r>
            <a:endParaRPr lang="es-CO" sz="1000" dirty="0">
              <a:solidFill>
                <a:srgbClr val="6CB33F"/>
              </a:solidFill>
              <a:latin typeface="Futura Std Book" panose="020B0502020204020303" pitchFamily="34" charset="0"/>
            </a:endParaRPr>
          </a:p>
        </p:txBody>
      </p:sp>
      <p:sp>
        <p:nvSpPr>
          <p:cNvPr id="33" name="CuadroTexto 32"/>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89" y="849005"/>
            <a:ext cx="2884592" cy="1918254"/>
          </a:xfrm>
          <a:prstGeom prst="rect">
            <a:avLst/>
          </a:prstGeom>
        </p:spPr>
      </p:pic>
      <p:sp>
        <p:nvSpPr>
          <p:cNvPr id="35" name="CuadroTexto 34"/>
          <p:cNvSpPr txBox="1"/>
          <p:nvPr/>
        </p:nvSpPr>
        <p:spPr>
          <a:xfrm>
            <a:off x="252117" y="877186"/>
            <a:ext cx="925253"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Pitalito, Huila</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68855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2605398"/>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47" name="Rectángulo 46"/>
          <p:cNvSpPr/>
          <p:nvPr/>
        </p:nvSpPr>
        <p:spPr>
          <a:xfrm>
            <a:off x="103938" y="628361"/>
            <a:ext cx="6642677" cy="1508105"/>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San Agustín</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nSpc>
                <a:spcPct val="115000"/>
              </a:lnSpc>
              <a:buFont typeface="Arial" panose="020B0604020202020204" pitchFamily="34" charset="0"/>
              <a:buChar char="•"/>
              <a:tabLst>
                <a:tab pos="180340" algn="l"/>
              </a:tabLst>
            </a:pPr>
            <a:r>
              <a:rPr lang="es-CO" sz="1000" b="1" dirty="0" smtClean="0">
                <a:latin typeface="Futura Std Book" panose="020B0502020204020303" pitchFamily="34" charset="0"/>
              </a:rPr>
              <a:t>FNTP-263-2017 Primera Fase Parque Arqueológico de </a:t>
            </a:r>
            <a:r>
              <a:rPr lang="es-CO" sz="1000" b="1" dirty="0">
                <a:latin typeface="Futura Std Book" panose="020B0502020204020303" pitchFamily="34" charset="0"/>
              </a:rPr>
              <a:t>S</a:t>
            </a:r>
            <a:r>
              <a:rPr lang="es-CO" sz="1000" b="1" dirty="0" smtClean="0">
                <a:latin typeface="Futura Std Book" panose="020B0502020204020303" pitchFamily="34" charset="0"/>
              </a:rPr>
              <a:t>an Agustín – Alto de Los </a:t>
            </a:r>
            <a:r>
              <a:rPr lang="es-CO" sz="1000" b="1" dirty="0" err="1" smtClean="0">
                <a:latin typeface="Futura Std Book" panose="020B0502020204020303" pitchFamily="34" charset="0"/>
              </a:rPr>
              <a:t>Idolos</a:t>
            </a:r>
            <a:r>
              <a:rPr lang="es-ES" sz="1000" dirty="0" smtClean="0">
                <a:latin typeface="Futura Std Book" panose="020B0502020204020303" pitchFamily="34" charset="0"/>
              </a:rPr>
              <a:t> </a:t>
            </a:r>
            <a:r>
              <a:rPr lang="es-CO" sz="1000" dirty="0" smtClean="0">
                <a:latin typeface="Futura Std Book" panose="020B0502020204020303" pitchFamily="34" charset="0"/>
              </a:rPr>
              <a:t>$7.699 millones. En ejecución (0,7%).</a:t>
            </a:r>
          </a:p>
          <a:p>
            <a:pPr marL="171450" lvl="0" indent="-171450">
              <a:lnSpc>
                <a:spcPct val="115000"/>
              </a:lnSpc>
              <a:buFont typeface="Arial" panose="020B0604020202020204" pitchFamily="34" charset="0"/>
              <a:buChar char="•"/>
              <a:tabLst>
                <a:tab pos="180340" algn="l"/>
              </a:tabLst>
            </a:pPr>
            <a:r>
              <a:rPr lang="es-CO" sz="1000" b="1" dirty="0" smtClean="0">
                <a:latin typeface="Futura Std Book" panose="020B0502020204020303" pitchFamily="34" charset="0"/>
              </a:rPr>
              <a:t>DVT-807G-2012 </a:t>
            </a:r>
            <a:r>
              <a:rPr lang="es-CO" sz="1000" b="1" dirty="0">
                <a:latin typeface="Futura Std Book" panose="020B0502020204020303" pitchFamily="34" charset="0"/>
              </a:rPr>
              <a:t>Diseños arquitectónicos, técnicos, museógrafos y paisajísticos del Parque Arqueológico de San Agustín, Alto de Los Ídolos y Alto de Las </a:t>
            </a:r>
            <a:r>
              <a:rPr lang="es-CO" sz="1000" b="1" dirty="0" smtClean="0">
                <a:latin typeface="Futura Std Book" panose="020B0502020204020303" pitchFamily="34" charset="0"/>
              </a:rPr>
              <a:t>Piedras</a:t>
            </a:r>
            <a:r>
              <a:rPr lang="es-CO" sz="1000" dirty="0" smtClean="0">
                <a:latin typeface="Futura Std Book" panose="020B0502020204020303" pitchFamily="34" charset="0"/>
              </a:rPr>
              <a:t> $937 millones. En liquidación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marL="171450" indent="-171450">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DVT-807F-2012 Construcción etapa I Chaquira de San </a:t>
            </a:r>
            <a:r>
              <a:rPr lang="es-CO" sz="1000" b="1" dirty="0" smtClean="0">
                <a:latin typeface="Futura Std Book" panose="020B0502020204020303" pitchFamily="34" charset="0"/>
              </a:rPr>
              <a:t>Agustín</a:t>
            </a:r>
            <a:r>
              <a:rPr lang="es-CO" sz="1000" dirty="0" smtClean="0">
                <a:latin typeface="Futura Std Book" panose="020B0502020204020303" pitchFamily="34" charset="0"/>
              </a:rPr>
              <a:t> $288 millones. Liquidado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marL="171450" indent="-171450">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DVT-807F-2012 Construcción etapa II Chaquira de San </a:t>
            </a:r>
            <a:r>
              <a:rPr lang="es-CO" sz="1000" b="1" dirty="0" smtClean="0">
                <a:latin typeface="Futura Std Book" panose="020B0502020204020303" pitchFamily="34" charset="0"/>
              </a:rPr>
              <a:t>Agustín </a:t>
            </a:r>
            <a:r>
              <a:rPr lang="es-CO" sz="1000" dirty="0" smtClean="0">
                <a:latin typeface="Futura Std Book" panose="020B0502020204020303" pitchFamily="34" charset="0"/>
              </a:rPr>
              <a:t>$34 millones. Liquidado </a:t>
            </a:r>
            <a:r>
              <a:rPr lang="es-CO" sz="1000" dirty="0">
                <a:latin typeface="Futura Std Book" panose="020B0502020204020303" pitchFamily="34" charset="0"/>
              </a:rPr>
              <a:t>(100</a:t>
            </a:r>
            <a:r>
              <a:rPr lang="es-CO" sz="1000" dirty="0" smtClean="0">
                <a:latin typeface="Futura Std Book" panose="020B0502020204020303" pitchFamily="34" charset="0"/>
              </a:rPr>
              <a:t>%).</a:t>
            </a:r>
            <a:endParaRPr lang="es-CO" sz="1000" dirty="0">
              <a:latin typeface="Futura Std Book" panose="020B0502020204020303" pitchFamily="34" charset="0"/>
            </a:endParaRPr>
          </a:p>
        </p:txBody>
      </p:sp>
      <p:sp>
        <p:nvSpPr>
          <p:cNvPr id="31" name="Rectángulo 30"/>
          <p:cNvSpPr/>
          <p:nvPr/>
        </p:nvSpPr>
        <p:spPr>
          <a:xfrm>
            <a:off x="146283" y="5311561"/>
            <a:ext cx="1393780" cy="1862048"/>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Pitalito</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FNTP-035-2017 Estudio de Factibilidad para el Centro de Eventos de Pitalito, </a:t>
            </a:r>
            <a:r>
              <a:rPr lang="es-CO" sz="1000" b="1" dirty="0" smtClean="0">
                <a:latin typeface="Futura Std Book" panose="020B0502020204020303" pitchFamily="34" charset="0"/>
              </a:rPr>
              <a:t>Huila</a:t>
            </a:r>
            <a:r>
              <a:rPr lang="es-CO" sz="1000" dirty="0" smtClean="0">
                <a:latin typeface="Futura Std Book" panose="020B0502020204020303" pitchFamily="34" charset="0"/>
              </a:rPr>
              <a:t> </a:t>
            </a:r>
            <a:r>
              <a:rPr lang="es-CO" sz="1000" dirty="0">
                <a:latin typeface="Futura Std Book" panose="020B0502020204020303" pitchFamily="34" charset="0"/>
              </a:rPr>
              <a:t>$164 </a:t>
            </a:r>
            <a:r>
              <a:rPr lang="es-CO" sz="1000" dirty="0" smtClean="0">
                <a:latin typeface="Futura Std Book" panose="020B0502020204020303" pitchFamily="34" charset="0"/>
              </a:rPr>
              <a:t>millones. Terminado (100%).</a:t>
            </a:r>
            <a:endParaRPr lang="es-CO" sz="1000" dirty="0">
              <a:latin typeface="Futura Std Book" panose="020B0502020204020303" pitchFamily="34" charset="0"/>
            </a:endParaRPr>
          </a:p>
        </p:txBody>
      </p:sp>
      <p:sp>
        <p:nvSpPr>
          <p:cNvPr id="12" name="Rectángulo 11"/>
          <p:cNvSpPr/>
          <p:nvPr/>
        </p:nvSpPr>
        <p:spPr>
          <a:xfrm>
            <a:off x="103938" y="7836254"/>
            <a:ext cx="6664447" cy="977191"/>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Departamental</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lvl="1" indent="-171450" algn="just">
              <a:lnSpc>
                <a:spcPct val="115000"/>
              </a:lnSpc>
              <a:buFont typeface="Arial" panose="020B0604020202020204" pitchFamily="34" charset="0"/>
              <a:buChar char="•"/>
              <a:tabLst>
                <a:tab pos="180340" algn="l"/>
              </a:tabLst>
            </a:pPr>
            <a:r>
              <a:rPr lang="es-ES_tradnl" sz="1000" b="1" dirty="0">
                <a:latin typeface="Futura Std Book" panose="020B0502020204020303" pitchFamily="34" charset="0"/>
              </a:rPr>
              <a:t>DVT-1129-2012 </a:t>
            </a:r>
            <a:r>
              <a:rPr lang="es-CO" sz="1000" b="1" dirty="0">
                <a:latin typeface="Futura Std Book" panose="020B0502020204020303" pitchFamily="34" charset="0"/>
              </a:rPr>
              <a:t>Producto turístico fluvial y ribereño para los municipios del Alto </a:t>
            </a:r>
            <a:r>
              <a:rPr lang="es-CO" sz="1000" b="1" dirty="0" smtClean="0">
                <a:latin typeface="Futura Std Book" panose="020B0502020204020303" pitchFamily="34" charset="0"/>
              </a:rPr>
              <a:t>Magdalena</a:t>
            </a:r>
            <a:r>
              <a:rPr lang="es-CO" sz="1000" dirty="0" smtClean="0">
                <a:latin typeface="Futura Std Book" panose="020B0502020204020303" pitchFamily="34" charset="0"/>
              </a:rPr>
              <a:t> </a:t>
            </a:r>
            <a:r>
              <a:rPr lang="es-ES" sz="1000" dirty="0">
                <a:latin typeface="Futura Std Book" panose="020B0502020204020303" pitchFamily="34" charset="0"/>
              </a:rPr>
              <a:t>$</a:t>
            </a:r>
            <a:r>
              <a:rPr lang="es-ES" sz="1000" dirty="0" smtClean="0">
                <a:latin typeface="Futura Std Book" panose="020B0502020204020303" pitchFamily="34" charset="0"/>
              </a:rPr>
              <a:t>380 millones </a:t>
            </a:r>
            <a:r>
              <a:rPr lang="es-ES" sz="1000" dirty="0">
                <a:latin typeface="Futura Std Book" panose="020B0502020204020303" pitchFamily="34" charset="0"/>
              </a:rPr>
              <a:t>(Fontur $</a:t>
            </a:r>
            <a:r>
              <a:rPr lang="es-ES" sz="1000" dirty="0" smtClean="0">
                <a:latin typeface="Futura Std Book" panose="020B0502020204020303" pitchFamily="34" charset="0"/>
              </a:rPr>
              <a:t>190 millones </a:t>
            </a:r>
            <a:r>
              <a:rPr lang="es-ES" sz="1000" dirty="0">
                <a:latin typeface="Futura Std Book" panose="020B0502020204020303" pitchFamily="34" charset="0"/>
              </a:rPr>
              <a:t>vigencia 2012; </a:t>
            </a:r>
            <a:r>
              <a:rPr lang="es-ES" sz="1000" dirty="0" err="1">
                <a:latin typeface="Futura Std Book" panose="020B0502020204020303" pitchFamily="34" charset="0"/>
              </a:rPr>
              <a:t>Cormagdalena</a:t>
            </a:r>
            <a:r>
              <a:rPr lang="es-ES" sz="1000" dirty="0">
                <a:latin typeface="Futura Std Book" panose="020B0502020204020303" pitchFamily="34" charset="0"/>
              </a:rPr>
              <a:t> $</a:t>
            </a:r>
            <a:r>
              <a:rPr lang="es-ES" sz="1000" dirty="0" smtClean="0">
                <a:latin typeface="Futura Std Book" panose="020B0502020204020303" pitchFamily="34" charset="0"/>
              </a:rPr>
              <a:t>190 millones, </a:t>
            </a:r>
            <a:r>
              <a:rPr lang="es-ES" sz="1000" dirty="0">
                <a:latin typeface="Futura Std Book" panose="020B0502020204020303" pitchFamily="34" charset="0"/>
              </a:rPr>
              <a:t>valor estimado para Huila $</a:t>
            </a:r>
            <a:r>
              <a:rPr lang="es-ES" sz="1000" dirty="0" smtClean="0">
                <a:latin typeface="Futura Std Book" panose="020B0502020204020303" pitchFamily="34" charset="0"/>
              </a:rPr>
              <a:t>63 millones). </a:t>
            </a:r>
            <a:r>
              <a:rPr lang="es-CO" sz="1000" dirty="0" smtClean="0">
                <a:latin typeface="Futura Std Book" panose="020B0502020204020303" pitchFamily="34" charset="0"/>
              </a:rPr>
              <a:t>Liquidado (100%).</a:t>
            </a:r>
          </a:p>
          <a:p>
            <a:pPr marL="171450" lvl="1"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DVT-1227-2011 Señalización </a:t>
            </a:r>
            <a:r>
              <a:rPr lang="es-CO" sz="1000" b="1" dirty="0" smtClean="0">
                <a:latin typeface="Futura Std Book" panose="020B0502020204020303" pitchFamily="34" charset="0"/>
              </a:rPr>
              <a:t>departamental</a:t>
            </a:r>
            <a:r>
              <a:rPr lang="es-CO" sz="1000" dirty="0" smtClean="0">
                <a:latin typeface="Futura Std Book" panose="020B0502020204020303" pitchFamily="34" charset="0"/>
              </a:rPr>
              <a:t> $129 millones. Liquidado (100%).</a:t>
            </a:r>
            <a:endParaRPr lang="es-CO" sz="1000" dirty="0">
              <a:latin typeface="Futura Std Book" panose="020B0502020204020303" pitchFamily="34" charset="0"/>
            </a:endParaRPr>
          </a:p>
        </p:txBody>
      </p:sp>
      <p:sp>
        <p:nvSpPr>
          <p:cNvPr id="13" name="CuadroTexto 12"/>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Resultado de imagen para mapa hui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989" y="2345450"/>
            <a:ext cx="5236466" cy="5346742"/>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angular 35"/>
          <p:cNvCxnSpPr/>
          <p:nvPr/>
        </p:nvCxnSpPr>
        <p:spPr>
          <a:xfrm rot="5400000">
            <a:off x="1101152" y="3801099"/>
            <a:ext cx="3987610" cy="655387"/>
          </a:xfrm>
          <a:prstGeom prst="bentConnector3">
            <a:avLst>
              <a:gd name="adj1" fmla="val 50000"/>
            </a:avLst>
          </a:prstGeom>
          <a:ln/>
        </p:spPr>
        <p:style>
          <a:lnRef idx="3">
            <a:schemeClr val="accent4"/>
          </a:lnRef>
          <a:fillRef idx="0">
            <a:schemeClr val="accent4"/>
          </a:fillRef>
          <a:effectRef idx="2">
            <a:schemeClr val="accent4"/>
          </a:effectRef>
          <a:fontRef idx="minor">
            <a:schemeClr val="tx1"/>
          </a:fontRef>
        </p:style>
      </p:cxnSp>
      <p:cxnSp>
        <p:nvCxnSpPr>
          <p:cNvPr id="38" name="Conector angular 37"/>
          <p:cNvCxnSpPr>
            <a:endCxn id="31" idx="0"/>
          </p:cNvCxnSpPr>
          <p:nvPr/>
        </p:nvCxnSpPr>
        <p:spPr>
          <a:xfrm rot="10800000">
            <a:off x="843173" y="5311562"/>
            <a:ext cx="2251784" cy="1020021"/>
          </a:xfrm>
          <a:prstGeom prst="bentConnector4">
            <a:avLst>
              <a:gd name="adj1" fmla="val 34526"/>
              <a:gd name="adj2" fmla="val 122411"/>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9380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632" y="452336"/>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913" y="748281"/>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44493" y="829247"/>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63606" y="763380"/>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117105"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369502"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621899"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35887" y="1487001"/>
            <a:ext cx="1133644" cy="215444"/>
          </a:xfrm>
          <a:prstGeom prst="rect">
            <a:avLst/>
          </a:prstGeom>
          <a:noFill/>
        </p:spPr>
        <p:txBody>
          <a:bodyPr wrap="none" rtlCol="0">
            <a:spAutoFit/>
          </a:bodyPr>
          <a:lstStyle/>
          <a:p>
            <a:r>
              <a:rPr lang="en-US" sz="800" b="1" dirty="0" smtClean="0">
                <a:solidFill>
                  <a:srgbClr val="660066"/>
                </a:solidFill>
                <a:latin typeface="Futura Std Book" panose="020B0502020204020303" pitchFamily="34" charset="0"/>
              </a:rPr>
              <a:t>Nacional: </a:t>
            </a:r>
            <a:r>
              <a:rPr lang="en-US" sz="800" b="1" dirty="0">
                <a:solidFill>
                  <a:srgbClr val="660066"/>
                </a:solidFill>
                <a:latin typeface="Futura Std Book" panose="020B0502020204020303" pitchFamily="34" charset="0"/>
              </a:rPr>
              <a:t>109 PIT</a:t>
            </a:r>
          </a:p>
        </p:txBody>
      </p:sp>
      <p:sp>
        <p:nvSpPr>
          <p:cNvPr id="19" name="CuadroTexto 18"/>
          <p:cNvSpPr txBox="1"/>
          <p:nvPr/>
        </p:nvSpPr>
        <p:spPr>
          <a:xfrm>
            <a:off x="2468486" y="1770754"/>
            <a:ext cx="1976611" cy="461665"/>
          </a:xfrm>
          <a:prstGeom prst="rect">
            <a:avLst/>
          </a:prstGeom>
          <a:noFill/>
        </p:spPr>
        <p:txBody>
          <a:bodyPr wrap="square" rtlCol="0">
            <a:spAutoFit/>
          </a:bodyPr>
          <a:lstStyle/>
          <a:p>
            <a:pPr algn="ctr"/>
            <a:r>
              <a:rPr lang="en-US" sz="800" b="1" dirty="0">
                <a:solidFill>
                  <a:srgbClr val="660066"/>
                </a:solidFill>
                <a:latin typeface="Futura Std Book" panose="020B0502020204020303" pitchFamily="34" charset="0"/>
              </a:rPr>
              <a:t>Nacional: inversion de </a:t>
            </a:r>
            <a:r>
              <a:rPr lang="en-US" sz="800" b="1" dirty="0" err="1">
                <a:solidFill>
                  <a:srgbClr val="660066"/>
                </a:solidFill>
                <a:latin typeface="Futura Std Book" panose="020B0502020204020303" pitchFamily="34" charset="0"/>
              </a:rPr>
              <a:t>jun</a:t>
            </a:r>
            <a:r>
              <a:rPr lang="en-US" sz="800" b="1" dirty="0">
                <a:solidFill>
                  <a:srgbClr val="660066"/>
                </a:solidFill>
                <a:latin typeface="Futura Std Book" panose="020B0502020204020303" pitchFamily="34" charset="0"/>
              </a:rPr>
              <a:t> de 2010 – </a:t>
            </a:r>
            <a:r>
              <a:rPr lang="en-US" sz="800" b="1" dirty="0" err="1">
                <a:solidFill>
                  <a:srgbClr val="660066"/>
                </a:solidFill>
                <a:latin typeface="Futura Std Book" panose="020B0502020204020303" pitchFamily="34" charset="0"/>
              </a:rPr>
              <a:t>sep</a:t>
            </a:r>
            <a:r>
              <a:rPr lang="en-US" sz="800" b="1" dirty="0">
                <a:solidFill>
                  <a:srgbClr val="660066"/>
                </a:solidFill>
                <a:latin typeface="Futura Std Book" panose="020B0502020204020303" pitchFamily="34" charset="0"/>
              </a:rPr>
              <a:t> 2018</a:t>
            </a:r>
          </a:p>
          <a:p>
            <a:pPr algn="ctr"/>
            <a:r>
              <a:rPr lang="en-US" sz="800" b="1" dirty="0">
                <a:solidFill>
                  <a:srgbClr val="660066"/>
                </a:solidFill>
                <a:latin typeface="Futura Std Book" panose="020B0502020204020303" pitchFamily="34" charset="0"/>
              </a:rPr>
              <a:t> $75.589.650.619</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678097" y="1178374"/>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smtClean="0">
                <a:solidFill>
                  <a:srgbClr val="660066"/>
                </a:solidFill>
                <a:latin typeface="Futura Std Book" panose="020B0502020204020303" pitchFamily="34" charset="0"/>
              </a:rPr>
              <a:t>252.461 </a:t>
            </a:r>
            <a:r>
              <a:rPr lang="es-ES" sz="800" b="1" dirty="0">
                <a:solidFill>
                  <a:srgbClr val="660066"/>
                </a:solidFill>
                <a:latin typeface="Futura Std Book" panose="020B0502020204020303" pitchFamily="34" charset="0"/>
              </a:rPr>
              <a:t>jóvenes</a:t>
            </a:r>
          </a:p>
          <a:p>
            <a:r>
              <a:rPr lang="es-ES" sz="800" b="1" dirty="0">
                <a:solidFill>
                  <a:srgbClr val="660066"/>
                </a:solidFill>
                <a:latin typeface="Futura Std Book" panose="020B0502020204020303" pitchFamily="34" charset="0"/>
              </a:rPr>
              <a:t>982 aliados</a:t>
            </a:r>
            <a:endParaRPr lang="en-US" sz="800" b="1" dirty="0">
              <a:solidFill>
                <a:srgbClr val="660066"/>
              </a:solidFill>
              <a:latin typeface="Futura Std Book" panose="020B0502020204020303" pitchFamily="34" charset="0"/>
            </a:endParaRPr>
          </a:p>
        </p:txBody>
      </p:sp>
      <p:sp>
        <p:nvSpPr>
          <p:cNvPr id="21" name="CuadroTexto 20"/>
          <p:cNvSpPr txBox="1"/>
          <p:nvPr/>
        </p:nvSpPr>
        <p:spPr>
          <a:xfrm>
            <a:off x="165233" y="3460769"/>
            <a:ext cx="2093580" cy="338554"/>
          </a:xfrm>
          <a:prstGeom prst="rect">
            <a:avLst/>
          </a:prstGeom>
          <a:noFill/>
        </p:spPr>
        <p:txBody>
          <a:bodyPr wrap="square" rtlCol="0">
            <a:spAutoFit/>
          </a:bodyPr>
          <a:lstStyle/>
          <a:p>
            <a:pPr algn="just"/>
            <a:r>
              <a:rPr lang="fr-FR" sz="800" b="1" dirty="0" smtClean="0">
                <a:solidFill>
                  <a:srgbClr val="660066"/>
                </a:solidFill>
                <a:latin typeface="Futura Std Book" panose="020B0502020204020303" pitchFamily="34" charset="0"/>
              </a:rPr>
              <a:t>(2) </a:t>
            </a:r>
            <a:r>
              <a:rPr lang="fr-FR" sz="800" b="1" dirty="0" smtClean="0">
                <a:solidFill>
                  <a:srgbClr val="660066"/>
                </a:solidFill>
                <a:latin typeface="Futura Std Book" panose="020B0502020204020303" pitchFamily="34" charset="0"/>
              </a:rPr>
              <a:t>PIT en </a:t>
            </a:r>
            <a:r>
              <a:rPr lang="fr-FR" sz="800" b="1" dirty="0" err="1" smtClean="0">
                <a:solidFill>
                  <a:srgbClr val="660066"/>
                </a:solidFill>
                <a:latin typeface="Futura Std Book" panose="020B0502020204020303" pitchFamily="34" charset="0"/>
              </a:rPr>
              <a:t>funcionamiento</a:t>
            </a:r>
            <a:endParaRPr lang="fr-FR" sz="800" b="1" dirty="0" smtClean="0">
              <a:solidFill>
                <a:srgbClr val="660066"/>
              </a:solidFill>
              <a:latin typeface="Futura Std Book" panose="020B0502020204020303" pitchFamily="34" charset="0"/>
            </a:endParaRPr>
          </a:p>
          <a:p>
            <a:pPr algn="just"/>
            <a:r>
              <a:rPr lang="fr-FR" sz="800" b="1" dirty="0" smtClean="0">
                <a:solidFill>
                  <a:srgbClr val="660066"/>
                </a:solidFill>
                <a:latin typeface="Futura Std Book" panose="020B0502020204020303" pitchFamily="34" charset="0"/>
              </a:rPr>
              <a:t>Neiva</a:t>
            </a:r>
            <a:r>
              <a:rPr lang="fr-FR" sz="800" b="1" dirty="0">
                <a:solidFill>
                  <a:srgbClr val="660066"/>
                </a:solidFill>
                <a:latin typeface="Futura Std Book" panose="020B0502020204020303" pitchFamily="34" charset="0"/>
              </a:rPr>
              <a:t> </a:t>
            </a:r>
            <a:r>
              <a:rPr lang="fr-FR" sz="800" b="1" dirty="0" smtClean="0">
                <a:solidFill>
                  <a:srgbClr val="660066"/>
                </a:solidFill>
                <a:latin typeface="Futura Std Book" panose="020B0502020204020303" pitchFamily="34" charset="0"/>
              </a:rPr>
              <a:t>y</a:t>
            </a:r>
            <a:r>
              <a:rPr lang="fr-FR" sz="800" b="1" dirty="0" smtClean="0">
                <a:solidFill>
                  <a:srgbClr val="660066"/>
                </a:solidFill>
                <a:latin typeface="Futura Std Book" panose="020B0502020204020303" pitchFamily="34" charset="0"/>
              </a:rPr>
              <a:t> </a:t>
            </a:r>
            <a:r>
              <a:rPr lang="fr-FR" sz="800" b="1" dirty="0" smtClean="0">
                <a:solidFill>
                  <a:srgbClr val="660066"/>
                </a:solidFill>
                <a:latin typeface="Futura Std Book" panose="020B0502020204020303" pitchFamily="34" charset="0"/>
              </a:rPr>
              <a:t>San </a:t>
            </a:r>
            <a:r>
              <a:rPr lang="fr-FR" sz="800" b="1" dirty="0" smtClean="0">
                <a:solidFill>
                  <a:srgbClr val="660066"/>
                </a:solidFill>
                <a:latin typeface="Futura Std Book" panose="020B0502020204020303" pitchFamily="34" charset="0"/>
              </a:rPr>
              <a:t>Agustín</a:t>
            </a:r>
            <a:endParaRPr lang="es-ES" sz="800" b="1" dirty="0">
              <a:solidFill>
                <a:srgbClr val="660066"/>
              </a:solidFill>
              <a:latin typeface="Futura Std Book" panose="020B0502020204020303" pitchFamily="34" charset="0"/>
            </a:endParaRPr>
          </a:p>
        </p:txBody>
      </p:sp>
      <p:sp>
        <p:nvSpPr>
          <p:cNvPr id="28" name="CuadroTexto 27"/>
          <p:cNvSpPr txBox="1"/>
          <p:nvPr/>
        </p:nvSpPr>
        <p:spPr>
          <a:xfrm>
            <a:off x="2505446" y="2366674"/>
            <a:ext cx="1866216" cy="584775"/>
          </a:xfrm>
          <a:prstGeom prst="rect">
            <a:avLst/>
          </a:prstGeom>
          <a:noFill/>
        </p:spPr>
        <p:txBody>
          <a:bodyPr wrap="none" rtlCol="0">
            <a:spAutoFit/>
          </a:bodyPr>
          <a:lstStyle/>
          <a:p>
            <a:pPr algn="ctr"/>
            <a:r>
              <a:rPr lang="es-ES" sz="800" b="1" dirty="0">
                <a:solidFill>
                  <a:srgbClr val="660066"/>
                </a:solidFill>
                <a:latin typeface="Futura Std Book" panose="020B0502020204020303" pitchFamily="34" charset="0"/>
              </a:rPr>
              <a:t>El departamento no cuenta </a:t>
            </a:r>
            <a:r>
              <a:rPr lang="es-ES" sz="800" b="1" dirty="0" smtClean="0">
                <a:solidFill>
                  <a:srgbClr val="660066"/>
                </a:solidFill>
                <a:latin typeface="Futura Std Book" panose="020B0502020204020303" pitchFamily="34" charset="0"/>
              </a:rPr>
              <a:t>con</a:t>
            </a:r>
          </a:p>
          <a:p>
            <a:pPr algn="ctr"/>
            <a:r>
              <a:rPr lang="es-ES" sz="800" b="1" dirty="0" smtClean="0">
                <a:solidFill>
                  <a:srgbClr val="660066"/>
                </a:solidFill>
                <a:latin typeface="Futura Std Book" panose="020B0502020204020303" pitchFamily="34" charset="0"/>
              </a:rPr>
              <a:t>Municipios dentro </a:t>
            </a:r>
            <a:r>
              <a:rPr lang="es-ES" sz="800" b="1" dirty="0">
                <a:solidFill>
                  <a:srgbClr val="660066"/>
                </a:solidFill>
                <a:latin typeface="Futura Std Book" panose="020B0502020204020303" pitchFamily="34" charset="0"/>
              </a:rPr>
              <a:t>de la </a:t>
            </a:r>
            <a:r>
              <a:rPr lang="es-ES" sz="800" b="1" dirty="0" smtClean="0">
                <a:solidFill>
                  <a:srgbClr val="660066"/>
                </a:solidFill>
                <a:latin typeface="Futura Std Book" panose="020B0502020204020303" pitchFamily="34" charset="0"/>
              </a:rPr>
              <a:t>Red</a:t>
            </a:r>
          </a:p>
          <a:p>
            <a:pPr algn="ctr"/>
            <a:r>
              <a:rPr lang="es-ES" sz="800" b="1" dirty="0" smtClean="0">
                <a:solidFill>
                  <a:srgbClr val="660066"/>
                </a:solidFill>
                <a:latin typeface="Futura Std Book" panose="020B0502020204020303" pitchFamily="34" charset="0"/>
              </a:rPr>
              <a:t>Turística </a:t>
            </a:r>
            <a:r>
              <a:rPr lang="es-ES" sz="800" b="1" dirty="0">
                <a:solidFill>
                  <a:srgbClr val="660066"/>
                </a:solidFill>
                <a:latin typeface="Futura Std Book" panose="020B0502020204020303" pitchFamily="34" charset="0"/>
              </a:rPr>
              <a:t>de </a:t>
            </a:r>
            <a:r>
              <a:rPr lang="es-ES" sz="800" b="1" dirty="0" smtClean="0">
                <a:solidFill>
                  <a:srgbClr val="660066"/>
                </a:solidFill>
                <a:latin typeface="Futura Std Book" panose="020B0502020204020303" pitchFamily="34" charset="0"/>
              </a:rPr>
              <a:t>Pueblos Patrimonio</a:t>
            </a:r>
          </a:p>
          <a:p>
            <a:pPr algn="ctr"/>
            <a:r>
              <a:rPr lang="es-ES" sz="800" b="1" dirty="0" smtClean="0">
                <a:solidFill>
                  <a:srgbClr val="660066"/>
                </a:solidFill>
                <a:latin typeface="Futura Std Book" panose="020B0502020204020303" pitchFamily="34" charset="0"/>
              </a:rPr>
              <a:t>de </a:t>
            </a:r>
            <a:r>
              <a:rPr lang="es-ES" sz="800" b="1" dirty="0">
                <a:solidFill>
                  <a:srgbClr val="660066"/>
                </a:solidFill>
                <a:latin typeface="Futura Std Book" panose="020B0502020204020303" pitchFamily="34" charset="0"/>
              </a:rPr>
              <a:t>Colombia </a:t>
            </a:r>
            <a:endParaRPr lang="es-ES" sz="800" dirty="0">
              <a:solidFill>
                <a:srgbClr val="660066"/>
              </a:solidFill>
              <a:latin typeface="Futura Std Book" panose="020B0502020204020303" pitchFamily="34" charset="0"/>
            </a:endParaRPr>
          </a:p>
        </p:txBody>
      </p:sp>
      <p:sp>
        <p:nvSpPr>
          <p:cNvPr id="34" name="CuadroTexto 33"/>
          <p:cNvSpPr txBox="1"/>
          <p:nvPr/>
        </p:nvSpPr>
        <p:spPr>
          <a:xfrm>
            <a:off x="4685106" y="3668907"/>
            <a:ext cx="1252488"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Huila</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4.434 </a:t>
            </a:r>
            <a:r>
              <a:rPr lang="es-ES" sz="800" b="1" dirty="0">
                <a:solidFill>
                  <a:srgbClr val="660066"/>
                </a:solidFill>
                <a:latin typeface="Futura Std Book" panose="020B0502020204020303" pitchFamily="34" charset="0"/>
              </a:rPr>
              <a:t>jóvenes </a:t>
            </a:r>
            <a:endParaRPr lang="es-ES" sz="800" b="1" dirty="0" smtClean="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40 aliados</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2527" b="56468"/>
          <a:stretch/>
        </p:blipFill>
        <p:spPr bwMode="auto">
          <a:xfrm>
            <a:off x="-27605" y="-29639"/>
            <a:ext cx="6883842" cy="45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955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sp>
        <p:nvSpPr>
          <p:cNvPr id="35" name="CuadroTexto 34"/>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 name="Gráfico 42"/>
          <p:cNvGraphicFramePr>
            <a:graphicFrameLocks/>
          </p:cNvGraphicFramePr>
          <p:nvPr>
            <p:extLst>
              <p:ext uri="{D42A27DB-BD31-4B8C-83A1-F6EECF244321}">
                <p14:modId xmlns:p14="http://schemas.microsoft.com/office/powerpoint/2010/main" val="3459679484"/>
              </p:ext>
            </p:extLst>
          </p:nvPr>
        </p:nvGraphicFramePr>
        <p:xfrm>
          <a:off x="-8707" y="1727613"/>
          <a:ext cx="2244856" cy="17735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Gráfico 43"/>
          <p:cNvGraphicFramePr>
            <a:graphicFrameLocks/>
          </p:cNvGraphicFramePr>
          <p:nvPr>
            <p:extLst>
              <p:ext uri="{D42A27DB-BD31-4B8C-83A1-F6EECF244321}">
                <p14:modId xmlns:p14="http://schemas.microsoft.com/office/powerpoint/2010/main" val="1545147932"/>
              </p:ext>
            </p:extLst>
          </p:nvPr>
        </p:nvGraphicFramePr>
        <p:xfrm>
          <a:off x="4198631" y="1762200"/>
          <a:ext cx="3092506" cy="1696258"/>
        </p:xfrm>
        <a:graphic>
          <a:graphicData uri="http://schemas.openxmlformats.org/drawingml/2006/chart">
            <c:chart xmlns:c="http://schemas.openxmlformats.org/drawingml/2006/chart" xmlns:r="http://schemas.openxmlformats.org/officeDocument/2006/relationships" r:id="rId9"/>
          </a:graphicData>
        </a:graphic>
      </p:graphicFrame>
      <p:pic>
        <p:nvPicPr>
          <p:cNvPr id="3" name="Imagen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606" y="4795681"/>
            <a:ext cx="5370828" cy="3585028"/>
          </a:xfrm>
          <a:prstGeom prst="rect">
            <a:avLst/>
          </a:prstGeom>
        </p:spPr>
      </p:pic>
      <p:sp>
        <p:nvSpPr>
          <p:cNvPr id="45" name="CuadroTexto 44"/>
          <p:cNvSpPr txBox="1"/>
          <p:nvPr/>
        </p:nvSpPr>
        <p:spPr>
          <a:xfrm>
            <a:off x="856388" y="8050335"/>
            <a:ext cx="1651414" cy="230832"/>
          </a:xfrm>
          <a:prstGeom prst="rect">
            <a:avLst/>
          </a:prstGeom>
          <a:noFill/>
        </p:spPr>
        <p:txBody>
          <a:bodyPr wrap="none" rtlCol="0">
            <a:spAutoFit/>
          </a:bodyPr>
          <a:lstStyle/>
          <a:p>
            <a:r>
              <a:rPr lang="es-CO" sz="900" dirty="0" smtClean="0">
                <a:solidFill>
                  <a:schemeClr val="bg1"/>
                </a:solidFill>
                <a:latin typeface="Futura Std Book" panose="020B0502020204020303" pitchFamily="34" charset="0"/>
              </a:rPr>
              <a:t>Desierto de la </a:t>
            </a:r>
            <a:r>
              <a:rPr lang="es-CO" sz="900" dirty="0" err="1" smtClean="0">
                <a:solidFill>
                  <a:schemeClr val="bg1"/>
                </a:solidFill>
                <a:latin typeface="Futura Std Book" panose="020B0502020204020303" pitchFamily="34" charset="0"/>
              </a:rPr>
              <a:t>Tatacoa</a:t>
            </a:r>
            <a:r>
              <a:rPr lang="es-CO" sz="900" dirty="0" smtClean="0">
                <a:solidFill>
                  <a:schemeClr val="bg1"/>
                </a:solidFill>
                <a:latin typeface="Futura Std Book" panose="020B0502020204020303" pitchFamily="34" charset="0"/>
              </a:rPr>
              <a:t>, Huila</a:t>
            </a:r>
            <a:endParaRPr lang="es-CO" sz="9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24677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990</TotalTime>
  <Words>1920</Words>
  <Application>Microsoft Office PowerPoint</Application>
  <PresentationFormat>Carta (216 x 279 mm)</PresentationFormat>
  <Paragraphs>117</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Futura Md BT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Sandra Milena Quintero Castro</cp:lastModifiedBy>
  <cp:revision>99</cp:revision>
  <dcterms:created xsi:type="dcterms:W3CDTF">2018-09-11T21:55:46Z</dcterms:created>
  <dcterms:modified xsi:type="dcterms:W3CDTF">2018-10-04T17:04:54Z</dcterms:modified>
</cp:coreProperties>
</file>