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84" r:id="rId3"/>
    <p:sldId id="288" r:id="rId4"/>
    <p:sldId id="287" r:id="rId5"/>
    <p:sldId id="289" r:id="rId6"/>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Andrés Martínez" initials="JAM" lastIdx="11" clrIdx="0">
    <p:extLst>
      <p:ext uri="{19B8F6BF-5375-455C-9EA6-DF929625EA0E}">
        <p15:presenceInfo xmlns:p15="http://schemas.microsoft.com/office/powerpoint/2012/main" userId="S-1-5-21-3664270191-1609655554-19292517-1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33F"/>
    <a:srgbClr val="E1134F"/>
    <a:srgbClr val="0093D0"/>
    <a:srgbClr val="A21984"/>
    <a:srgbClr val="660066"/>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4660"/>
  </p:normalViewPr>
  <p:slideViewPr>
    <p:cSldViewPr snapToGrid="0">
      <p:cViewPr varScale="1">
        <p:scale>
          <a:sx n="53" d="100"/>
          <a:sy n="53" d="100"/>
        </p:scale>
        <p:origin x="25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26053927460591"/>
          <c:y val="7.1174842588709347E-2"/>
          <c:w val="0.50024407905506751"/>
          <c:h val="0.7971619732057541"/>
        </c:manualLayout>
      </c:layout>
      <c:barChart>
        <c:barDir val="col"/>
        <c:grouping val="clustered"/>
        <c:varyColors val="0"/>
        <c:ser>
          <c:idx val="0"/>
          <c:order val="0"/>
          <c:spPr>
            <a:solidFill>
              <a:srgbClr val="0093D0"/>
            </a:solidFill>
            <a:ln>
              <a:noFill/>
            </a:ln>
            <a:effectLst>
              <a:outerShdw blurRad="63500" sx="102000" sy="102000" algn="ctr" rotWithShape="0">
                <a:prstClr val="black">
                  <a:alpha val="20000"/>
                </a:prstClr>
              </a:outerShdw>
            </a:effectLst>
          </c:spPr>
          <c:invertIfNegative val="0"/>
          <c:dPt>
            <c:idx val="0"/>
            <c:invertIfNegative val="0"/>
            <c:bubble3D val="0"/>
            <c:spPr>
              <a:solidFill>
                <a:srgbClr val="0093D0"/>
              </a:solidFill>
              <a:ln>
                <a:noFill/>
              </a:ln>
              <a:effectLst>
                <a:outerShdw blurRad="63500" sx="102000" sy="102000" algn="ctr" rotWithShape="0">
                  <a:prstClr val="black">
                    <a:alpha val="20000"/>
                  </a:prstClr>
                </a:outerShdw>
              </a:effectLst>
            </c:spPr>
          </c:dPt>
          <c:dPt>
            <c:idx val="1"/>
            <c:invertIfNegative val="0"/>
            <c:bubble3D val="0"/>
            <c:spPr>
              <a:solidFill>
                <a:srgbClr val="6CB33F"/>
              </a:solidFill>
              <a:ln>
                <a:noFill/>
              </a:ln>
              <a:effectLst>
                <a:outerShdw blurRad="63500" sx="102000" sy="102000" algn="ctr" rotWithShape="0">
                  <a:prstClr val="black">
                    <a:alpha val="20000"/>
                  </a:prstClr>
                </a:outerShdw>
              </a:effectLst>
            </c:spPr>
          </c:dPt>
          <c:dLbls>
            <c:dLbl>
              <c:idx val="0"/>
              <c:layout>
                <c:manualLayout>
                  <c:x val="-0.10961398639351443"/>
                  <c:y val="-3.1502975365050083E-2"/>
                </c:manualLayout>
              </c:layout>
              <c:tx>
                <c:rich>
                  <a:bodyPr/>
                  <a:lstStyle/>
                  <a:p>
                    <a:fld id="{9C25F94F-6701-4AFA-8337-2EFFE89AFE11}" type="VALUE">
                      <a:rPr lang="en-US" baseline="0" smtClean="0">
                        <a:solidFill>
                          <a:schemeClr val="tx1"/>
                        </a:solidFill>
                      </a:rPr>
                      <a:pPr/>
                      <a:t>[VALOR]</a:t>
                    </a:fld>
                    <a:r>
                      <a:rPr lang="en-US" baseline="0" dirty="0">
                        <a:solidFill>
                          <a:schemeClr val="tx1"/>
                        </a:solidFill>
                      </a:rPr>
                      <a:t>; </a:t>
                    </a:r>
                    <a:r>
                      <a:rPr lang="en-US" baseline="0" dirty="0" smtClean="0">
                        <a:solidFill>
                          <a:schemeClr val="tx1"/>
                        </a:solidFill>
                      </a:rPr>
                      <a:t>2%</a:t>
                    </a:r>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
                  <c:y val="6.9862974136488593E-2"/>
                </c:manualLayout>
              </c:layout>
              <c:tx>
                <c:rich>
                  <a:bodyPr/>
                  <a:lstStyle/>
                  <a:p>
                    <a:r>
                      <a:rPr lang="en-US" baseline="0" dirty="0" smtClean="0">
                        <a:solidFill>
                          <a:schemeClr val="tx1"/>
                        </a:solidFill>
                      </a:rPr>
                      <a:t>$1,605; 98</a:t>
                    </a:r>
                    <a:r>
                      <a:rPr lang="en-US" baseline="0" dirty="0">
                        <a:solidFill>
                          <a:schemeClr val="tx1"/>
                        </a:solidFill>
                      </a:rPr>
                      <a:t>%</a:t>
                    </a:r>
                  </a:p>
                </c:rich>
              </c:tx>
              <c:dLblPos val="outEnd"/>
              <c:showLegendKey val="0"/>
              <c:showVal val="1"/>
              <c:showCatName val="1"/>
              <c:showSerName val="0"/>
              <c:showPercent val="0"/>
              <c:showBubbleSize val="0"/>
              <c:extLst>
                <c:ext xmlns:c15="http://schemas.microsoft.com/office/drawing/2012/chart" uri="{CE6537A1-D6FC-4f65-9D91-7224C49458BB}">
                  <c15:layout/>
                </c:ext>
              </c:extLst>
            </c:dLbl>
            <c:spPr>
              <a:solidFill>
                <a:sysClr val="window" lastClr="FFFFFF"/>
              </a:solidFill>
              <a:ln>
                <a:solidFill>
                  <a:sysClr val="windowText" lastClr="000000"/>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Futura Std Book" panose="020B0502020204020303" pitchFamily="34" charset="0"/>
                    <a:ea typeface="+mn-ea"/>
                    <a:cs typeface="+mn-cs"/>
                  </a:defRPr>
                </a:pPr>
                <a:endParaRPr lang="es-E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Guaviare!$A$3:$A$5</c:f>
              <c:strCache>
                <c:ptCount val="2"/>
                <c:pt idx="0">
                  <c:v>Competitividad</c:v>
                </c:pt>
                <c:pt idx="1">
                  <c:v>Promoción</c:v>
                </c:pt>
              </c:strCache>
            </c:strRef>
          </c:cat>
          <c:val>
            <c:numRef>
              <c:f>Guaviare!$B$3:$B$5</c:f>
              <c:numCache>
                <c:formatCode>_-"$"* #,##0_-;\-"$"* #,##0_-;_-"$"* "-"_-;_-@_-</c:formatCode>
                <c:ptCount val="2"/>
                <c:pt idx="0">
                  <c:v>25.832999999999998</c:v>
                </c:pt>
                <c:pt idx="1">
                  <c:v>1605.53134798</c:v>
                </c:pt>
              </c:numCache>
            </c:numRef>
          </c:val>
          <c:extLst/>
        </c:ser>
        <c:dLbls>
          <c:showLegendKey val="0"/>
          <c:showVal val="0"/>
          <c:showCatName val="0"/>
          <c:showSerName val="0"/>
          <c:showPercent val="0"/>
          <c:showBubbleSize val="0"/>
        </c:dLbls>
        <c:gapWidth val="100"/>
        <c:axId val="-519473856"/>
        <c:axId val="-519470592"/>
      </c:barChart>
      <c:catAx>
        <c:axId val="-51947385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19470592"/>
        <c:crosses val="autoZero"/>
        <c:auto val="1"/>
        <c:lblAlgn val="ctr"/>
        <c:lblOffset val="100"/>
        <c:noMultiLvlLbl val="0"/>
      </c:catAx>
      <c:valAx>
        <c:axId val="-519470592"/>
        <c:scaling>
          <c:orientation val="minMax"/>
        </c:scaling>
        <c:delete val="1"/>
        <c:axPos val="l"/>
        <c:numFmt formatCode="_-&quot;$&quot;* #,##0_-;\-&quot;$&quot;* #,##0_-;_-&quot;$&quot;* &quot;-&quot;_-;_-@_-" sourceLinked="1"/>
        <c:majorTickMark val="out"/>
        <c:minorTickMark val="none"/>
        <c:tickLblPos val="nextTo"/>
        <c:crossAx val="-519473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Futura Std Book" panose="020B0502020204020303"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propuesta!$B$39:$L$39</c:f>
              <c:numCache>
                <c:formatCode>mmm\-yy</c:formatCode>
                <c:ptCount val="11"/>
                <c:pt idx="0">
                  <c:v>43101</c:v>
                </c:pt>
                <c:pt idx="1">
                  <c:v>43132</c:v>
                </c:pt>
                <c:pt idx="2">
                  <c:v>43160</c:v>
                </c:pt>
                <c:pt idx="3">
                  <c:v>43191</c:v>
                </c:pt>
                <c:pt idx="4">
                  <c:v>43221</c:v>
                </c:pt>
                <c:pt idx="5">
                  <c:v>43252</c:v>
                </c:pt>
                <c:pt idx="6">
                  <c:v>43282</c:v>
                </c:pt>
                <c:pt idx="7">
                  <c:v>43313</c:v>
                </c:pt>
                <c:pt idx="8">
                  <c:v>43344</c:v>
                </c:pt>
                <c:pt idx="9">
                  <c:v>43374</c:v>
                </c:pt>
                <c:pt idx="10">
                  <c:v>43405</c:v>
                </c:pt>
              </c:numCache>
            </c:numRef>
          </c:cat>
          <c:val>
            <c:numRef>
              <c:f>propuesta!$B$40:$L$40</c:f>
              <c:numCache>
                <c:formatCode>_-"$"* #,##0.0_-;\-"$"* #,##0.0_-;_-"$"* "-"_-;_-@_-</c:formatCode>
                <c:ptCount val="11"/>
                <c:pt idx="0">
                  <c:v>1.5740000000000001</c:v>
                </c:pt>
                <c:pt idx="1">
                  <c:v>0.278505</c:v>
                </c:pt>
                <c:pt idx="2">
                  <c:v>2.0416080000000001</c:v>
                </c:pt>
                <c:pt idx="3">
                  <c:v>0.53200000000000003</c:v>
                </c:pt>
                <c:pt idx="4">
                  <c:v>2E-3</c:v>
                </c:pt>
                <c:pt idx="5">
                  <c:v>0</c:v>
                </c:pt>
                <c:pt idx="6">
                  <c:v>0.51</c:v>
                </c:pt>
                <c:pt idx="7">
                  <c:v>0.112</c:v>
                </c:pt>
                <c:pt idx="8">
                  <c:v>5.5E-2</c:v>
                </c:pt>
                <c:pt idx="9">
                  <c:v>0.20899999999999999</c:v>
                </c:pt>
                <c:pt idx="10">
                  <c:v>0.39</c:v>
                </c:pt>
              </c:numCache>
            </c:numRef>
          </c:val>
          <c:shape val="cylinder"/>
        </c:ser>
        <c:dLbls>
          <c:showLegendKey val="0"/>
          <c:showVal val="0"/>
          <c:showCatName val="0"/>
          <c:showSerName val="0"/>
          <c:showPercent val="0"/>
          <c:showBubbleSize val="0"/>
        </c:dLbls>
        <c:gapWidth val="150"/>
        <c:shape val="box"/>
        <c:axId val="-519479296"/>
        <c:axId val="-519466784"/>
        <c:axId val="0"/>
      </c:bar3DChart>
      <c:dateAx>
        <c:axId val="-51947929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utura Std Book" panose="020B0502020204020303" pitchFamily="34" charset="0"/>
                <a:ea typeface="+mn-ea"/>
                <a:cs typeface="+mn-cs"/>
              </a:defRPr>
            </a:pPr>
            <a:endParaRPr lang="es-ES"/>
          </a:p>
        </c:txPr>
        <c:crossAx val="-519466784"/>
        <c:crosses val="autoZero"/>
        <c:auto val="1"/>
        <c:lblOffset val="100"/>
        <c:baseTimeUnit val="months"/>
      </c:dateAx>
      <c:valAx>
        <c:axId val="-519466784"/>
        <c:scaling>
          <c:orientation val="minMax"/>
        </c:scaling>
        <c:delete val="1"/>
        <c:axPos val="l"/>
        <c:numFmt formatCode="_-&quot;$&quot;* #,##0.0_-;\-&quot;$&quot;* #,##0.0_-;_-&quot;$&quot;* &quot;-&quot;_-;_-@_-" sourceLinked="1"/>
        <c:majorTickMark val="none"/>
        <c:minorTickMark val="none"/>
        <c:tickLblPos val="nextTo"/>
        <c:crossAx val="-5194792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04391-9F28-4539-8220-3E784F1E0A6D}" type="datetimeFigureOut">
              <a:rPr lang="en-US" smtClean="0"/>
              <a:t>12/13/2018</a:t>
            </a:fld>
            <a:endParaRPr lang="en-U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EA273-DD61-4869-9C07-051C82C754D8}" type="slidenum">
              <a:rPr lang="en-US" smtClean="0"/>
              <a:t>‹Nº›</a:t>
            </a:fld>
            <a:endParaRPr lang="en-US"/>
          </a:p>
        </p:txBody>
      </p:sp>
    </p:spTree>
    <p:extLst>
      <p:ext uri="{BB962C8B-B14F-4D97-AF65-F5344CB8AC3E}">
        <p14:creationId xmlns:p14="http://schemas.microsoft.com/office/powerpoint/2010/main" val="81528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4145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9461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8245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538802-8B9F-4A8A-B166-6A775020B679}"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532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B538802-8B9F-4A8A-B166-6A775020B679}"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151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538802-8B9F-4A8A-B166-6A775020B679}"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603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538802-8B9F-4A8A-B166-6A775020B679}" type="datetimeFigureOut">
              <a:rPr lang="en-US" smtClean="0"/>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7426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538802-8B9F-4A8A-B166-6A775020B679}"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887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38802-8B9F-4A8A-B166-6A775020B679}" type="datetimeFigureOut">
              <a:rPr lang="en-US" smtClean="0"/>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3233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754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B538802-8B9F-4A8A-B166-6A775020B679}"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7964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B538802-8B9F-4A8A-B166-6A775020B679}" type="datetimeFigureOut">
              <a:rPr lang="en-US" smtClean="0"/>
              <a:t>12/13/2018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592631-BB0D-4440-8A6C-1E72DCE6E35C}" type="slidenum">
              <a:rPr lang="en-US" smtClean="0"/>
              <a:t>‹Nº›</a:t>
            </a:fld>
            <a:endParaRPr lang="en-US"/>
          </a:p>
        </p:txBody>
      </p:sp>
    </p:spTree>
    <p:extLst>
      <p:ext uri="{BB962C8B-B14F-4D97-AF65-F5344CB8AC3E}">
        <p14:creationId xmlns:p14="http://schemas.microsoft.com/office/powerpoint/2010/main" val="348404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p:cNvSpPr>
            <a:spLocks noChangeArrowheads="1"/>
          </p:cNvSpPr>
          <p:nvPr/>
        </p:nvSpPr>
        <p:spPr bwMode="auto">
          <a:xfrm>
            <a:off x="554753" y="2334289"/>
            <a:ext cx="1518961" cy="387351"/>
          </a:xfrm>
          <a:prstGeom prst="rect">
            <a:avLst/>
          </a:prstGeom>
          <a:ln>
            <a:solidFill>
              <a:srgbClr val="E1134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Caribe e Insular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9%</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$8.991</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1" name="Rectangle 78"/>
          <p:cNvSpPr>
            <a:spLocks noChangeArrowheads="1"/>
          </p:cNvSpPr>
          <p:nvPr/>
        </p:nvSpPr>
        <p:spPr bwMode="auto">
          <a:xfrm>
            <a:off x="554753" y="2854145"/>
            <a:ext cx="1031176" cy="387351"/>
          </a:xfrm>
          <a:prstGeom prst="rect">
            <a:avLst/>
          </a:prstGeom>
          <a:ln>
            <a:solidFill>
              <a:srgbClr val="FFC425"/>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Pacífica </a:t>
            </a:r>
            <a:r>
              <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9%</a:t>
            </a:r>
          </a:p>
          <a:p>
            <a:pPr eaLnBrk="0" fontAlgn="base" hangingPunct="0">
              <a:spcBef>
                <a:spcPct val="0"/>
              </a:spcBef>
              <a:spcAft>
                <a:spcPct val="0"/>
              </a:spcAft>
            </a:pPr>
            <a:r>
              <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$9.303</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2" name="Rectangle 77"/>
          <p:cNvSpPr>
            <a:spLocks noChangeArrowheads="1"/>
          </p:cNvSpPr>
          <p:nvPr/>
        </p:nvSpPr>
        <p:spPr bwMode="auto">
          <a:xfrm>
            <a:off x="554753" y="1798536"/>
            <a:ext cx="1102185" cy="389731"/>
          </a:xfrm>
          <a:prstGeom prst="rect">
            <a:avLst/>
          </a:prstGeom>
          <a:ln>
            <a:solidFill>
              <a:srgbClr val="A21984"/>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Andina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18%</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$18.664</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3" name="Rectangle 1"/>
          <p:cNvSpPr>
            <a:spLocks noChangeArrowheads="1"/>
          </p:cNvSpPr>
          <p:nvPr/>
        </p:nvSpPr>
        <p:spPr bwMode="auto">
          <a:xfrm>
            <a:off x="553094" y="3977104"/>
            <a:ext cx="1109955" cy="403225"/>
          </a:xfrm>
          <a:prstGeom prst="rect">
            <a:avLst/>
          </a:prstGeom>
          <a:ln>
            <a:solidFill>
              <a:srgbClr val="0093D0"/>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Orinoquia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4%</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3.784</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4" name="Rectangle 76"/>
          <p:cNvSpPr>
            <a:spLocks noChangeArrowheads="1"/>
          </p:cNvSpPr>
          <p:nvPr/>
        </p:nvSpPr>
        <p:spPr bwMode="auto">
          <a:xfrm>
            <a:off x="559808" y="3416367"/>
            <a:ext cx="1092074" cy="387350"/>
          </a:xfrm>
          <a:prstGeom prst="rect">
            <a:avLst/>
          </a:prstGeom>
          <a:ln>
            <a:solidFill>
              <a:srgbClr val="6CB33F"/>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Amazonia </a:t>
            </a:r>
            <a:r>
              <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7</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$7.020</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5" name="Rectangle 2"/>
          <p:cNvSpPr>
            <a:spLocks noChangeArrowheads="1"/>
          </p:cNvSpPr>
          <p:nvPr/>
        </p:nvSpPr>
        <p:spPr bwMode="auto">
          <a:xfrm>
            <a:off x="553094" y="4552746"/>
            <a:ext cx="1259505" cy="389977"/>
          </a:xfrm>
          <a:prstGeom prst="rect">
            <a:avLst/>
          </a:prstGeom>
          <a:ln>
            <a:solidFill>
              <a:schemeClr val="bg1">
                <a:lumMod val="50000"/>
              </a:schemeClr>
            </a:solidFill>
            <a:headEnd/>
            <a:tailEn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es-MX" altLang="es-CO" sz="1000" b="1"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*Nacional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54%</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$56.372</a:t>
            </a:r>
            <a:endParaRPr lang="es-MX" altLang="es-CO" sz="1000" dirty="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endParaRPr>
          </a:p>
        </p:txBody>
      </p:sp>
      <p:sp>
        <p:nvSpPr>
          <p:cNvPr id="16" name="Rectangle 75"/>
          <p:cNvSpPr>
            <a:spLocks noChangeArrowheads="1"/>
          </p:cNvSpPr>
          <p:nvPr/>
        </p:nvSpPr>
        <p:spPr bwMode="auto">
          <a:xfrm>
            <a:off x="5154643" y="4552746"/>
            <a:ext cx="1160602" cy="391797"/>
          </a:xfrm>
          <a:prstGeom prst="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1"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Total</a:t>
            </a:r>
            <a:endParaRPr kumimoji="0" lang="es-MX" altLang="es-CO" sz="1200" b="0" i="0" u="none" strike="noStrike" cap="none" normalizeH="0" baseline="0" dirty="0" smtClean="0">
              <a:ln>
                <a:noFill/>
              </a:ln>
              <a:solidFill>
                <a:schemeClr val="tx1"/>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CO" sz="10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Valor: $</a:t>
            </a:r>
            <a:r>
              <a:rPr lang="es-MX" altLang="es-CO" sz="1000" dirty="0" smtClean="0">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104.133</a:t>
            </a:r>
            <a:endParaRPr kumimoji="0" lang="es-MX" altLang="es-CO" sz="1800" b="0" i="0" u="none" strike="noStrike" cap="none" normalizeH="0" baseline="0" dirty="0" smtClean="0">
              <a:ln>
                <a:noFill/>
              </a:ln>
              <a:solidFill>
                <a:schemeClr val="tx1"/>
              </a:solidFill>
              <a:latin typeface="Arial" panose="020B0604020202020204" pitchFamily="34" charset="0"/>
            </a:endParaRPr>
          </a:p>
        </p:txBody>
      </p:sp>
      <p:sp>
        <p:nvSpPr>
          <p:cNvPr id="89" name="Rectangle 93"/>
          <p:cNvSpPr>
            <a:spLocks noChangeArrowheads="1"/>
          </p:cNvSpPr>
          <p:nvPr/>
        </p:nvSpPr>
        <p:spPr bwMode="auto">
          <a:xfrm>
            <a:off x="437288" y="5058366"/>
            <a:ext cx="2297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a:t>
            </a:r>
            <a:r>
              <a:rPr kumimoji="0" lang="es-CO" altLang="es-CO" sz="900" b="1"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Nacional:</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proyectos de impacto</a:t>
            </a:r>
            <a:r>
              <a:rPr kumimoji="0" lang="es-CO" altLang="es-CO" sz="900" b="0" i="0" u="none" strike="noStrike" cap="none" normalizeH="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pa</a:t>
            </a:r>
            <a:r>
              <a:rPr kumimoji="0" lang="es-CO" altLang="es-CO" sz="900" b="0" i="0" u="none" strike="noStrike" cap="none" normalizeH="0" baseline="0" dirty="0" smtClean="0">
                <a:ln>
                  <a:noFill/>
                </a:ln>
                <a:solidFill>
                  <a:schemeClr val="tx1"/>
                </a:solidFill>
                <a:latin typeface="Calibri" panose="020F0502020204030204" pitchFamily="34" charset="0"/>
                <a:ea typeface="Times New Roman" panose="02020603050405020304" pitchFamily="18" charset="0"/>
                <a:cs typeface="Times New Roman" panose="02020603050405020304" pitchFamily="18" charset="0"/>
              </a:rPr>
              <a:t>í</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s.</a:t>
            </a:r>
          </a:p>
          <a:p>
            <a:pPr marL="0" marR="0" lvl="0" indent="0" defTabSz="914400" rtl="0" eaLnBrk="0" fontAlgn="base" latinLnBrk="0" hangingPunct="0">
              <a:lnSpc>
                <a:spcPct val="100000"/>
              </a:lnSpc>
              <a:spcBef>
                <a:spcPct val="0"/>
              </a:spcBef>
              <a:spcAft>
                <a:spcPct val="0"/>
              </a:spcAft>
              <a:buClrTx/>
              <a:buSzTx/>
              <a:buFontTx/>
              <a:buNone/>
              <a:tabLst/>
            </a:pPr>
            <a:r>
              <a:rPr lang="es-CO" altLang="es-CO" sz="900" dirty="0" smtClean="0">
                <a:latin typeface="Futura Std Book" panose="020B0502020204020303" pitchFamily="34" charset="0"/>
                <a:ea typeface="Times New Roman" panose="02020603050405020304" pitchFamily="18" charset="0"/>
                <a:cs typeface="Times New Roman" panose="02020603050405020304" pitchFamily="18" charset="0"/>
              </a:rPr>
              <a:t>* Cifras en millones COP.</a:t>
            </a:r>
            <a:r>
              <a:rPr kumimoji="0" lang="es-CO" altLang="es-CO" sz="900" b="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 </a:t>
            </a:r>
            <a:endParaRPr kumimoji="0" lang="es-CO" altLang="es-CO" sz="900" b="0" i="0" u="none" strike="noStrike" cap="none" normalizeH="0" baseline="0" dirty="0" smtClean="0">
              <a:ln>
                <a:noFill/>
              </a:ln>
              <a:solidFill>
                <a:schemeClr val="tx1"/>
              </a:solidFill>
            </a:endParaRPr>
          </a:p>
        </p:txBody>
      </p:sp>
      <p:sp>
        <p:nvSpPr>
          <p:cNvPr id="99" name="Rectángulo 98"/>
          <p:cNvSpPr/>
          <p:nvPr/>
        </p:nvSpPr>
        <p:spPr>
          <a:xfrm>
            <a:off x="6135196" y="427054"/>
            <a:ext cx="787395" cy="246221"/>
          </a:xfrm>
          <a:prstGeom prst="rect">
            <a:avLst/>
          </a:prstGeom>
        </p:spPr>
        <p:txBody>
          <a:bodyPr wrap="none">
            <a:spAutoFit/>
          </a:bodyPr>
          <a:lstStyle/>
          <a:p>
            <a:r>
              <a:rPr lang="es-ES_tradnl" sz="1000" b="1" dirty="0" smtClean="0">
                <a:solidFill>
                  <a:schemeClr val="bg1"/>
                </a:solidFill>
                <a:latin typeface="Futura Std Book" panose="020B0502020204020303" pitchFamily="34" charset="0"/>
              </a:rPr>
              <a:t>21nov18</a:t>
            </a:r>
            <a:endParaRPr lang="es-CO" sz="1000" dirty="0">
              <a:solidFill>
                <a:schemeClr val="bg1"/>
              </a:solidFill>
            </a:endParaRPr>
          </a:p>
        </p:txBody>
      </p:sp>
      <p:pic>
        <p:nvPicPr>
          <p:cNvPr id="1026" name="Group 106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917" y="1704640"/>
            <a:ext cx="2785709" cy="3423455"/>
          </a:xfrm>
          <a:prstGeom prst="rect">
            <a:avLst/>
          </a:prstGeom>
          <a:noFill/>
          <a:extLst>
            <a:ext uri="{909E8E84-426E-40DD-AFC4-6F175D3DCCD1}">
              <a14:hiddenFill xmlns:a14="http://schemas.microsoft.com/office/drawing/2010/main">
                <a:solidFill>
                  <a:srgbClr val="FFFFFF"/>
                </a:solidFill>
              </a14:hiddenFill>
            </a:ext>
          </a:extLst>
        </p:spPr>
      </p:pic>
      <p:sp>
        <p:nvSpPr>
          <p:cNvPr id="25" name="24 CuadroTexto"/>
          <p:cNvSpPr txBox="1"/>
          <p:nvPr/>
        </p:nvSpPr>
        <p:spPr>
          <a:xfrm>
            <a:off x="222356" y="229041"/>
            <a:ext cx="3702715" cy="507831"/>
          </a:xfrm>
          <a:prstGeom prst="rect">
            <a:avLst/>
          </a:prstGeom>
          <a:noFill/>
          <a:ln w="38100">
            <a:solidFill>
              <a:srgbClr val="800080"/>
            </a:solidFill>
          </a:ln>
        </p:spPr>
        <p:txBody>
          <a:bodyPr wrap="square" rtlCol="0">
            <a:spAutoFit/>
          </a:bodyPr>
          <a:lstStyle/>
          <a:p>
            <a:pPr algn="ctr"/>
            <a:r>
              <a:rPr lang="es-CO" sz="2700" b="1" dirty="0" smtClean="0">
                <a:effectLst>
                  <a:outerShdw blurRad="38100" dist="38100" dir="2700000" algn="tl">
                    <a:srgbClr val="000000">
                      <a:alpha val="43137"/>
                    </a:srgbClr>
                  </a:outerShdw>
                </a:effectLst>
                <a:latin typeface="Futura Std Book" panose="020B0502020204020303" pitchFamily="34" charset="0"/>
              </a:rPr>
              <a:t>Guaviare</a:t>
            </a:r>
            <a:endParaRPr lang="es-CO" sz="2700" b="1" dirty="0">
              <a:effectLst>
                <a:outerShdw blurRad="38100" dist="38100" dir="2700000" algn="tl">
                  <a:srgbClr val="000000">
                    <a:alpha val="43137"/>
                  </a:srgbClr>
                </a:outerShdw>
              </a:effectLst>
              <a:latin typeface="Futura Std Book" panose="020B0502020204020303" pitchFamily="34" charset="0"/>
            </a:endParaRPr>
          </a:p>
        </p:txBody>
      </p:sp>
      <p:pic>
        <p:nvPicPr>
          <p:cNvPr id="26" name="Picture 2" descr="G:\Ministerio CIT\Trabajo MinCIT 2017 - 2018\PNG\Logos\Font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383" y="111072"/>
            <a:ext cx="1796472" cy="379882"/>
          </a:xfrm>
          <a:prstGeom prst="rect">
            <a:avLst/>
          </a:prstGeom>
          <a:noFill/>
          <a:extLst>
            <a:ext uri="{909E8E84-426E-40DD-AFC4-6F175D3DCCD1}">
              <a14:hiddenFill xmlns:a14="http://schemas.microsoft.com/office/drawing/2010/main">
                <a:solidFill>
                  <a:srgbClr val="FFFFFF"/>
                </a:solidFill>
              </a14:hiddenFill>
            </a:ext>
          </a:extLst>
        </p:spPr>
      </p:pic>
      <p:sp>
        <p:nvSpPr>
          <p:cNvPr id="27" name="28 CuadroTexto"/>
          <p:cNvSpPr txBox="1"/>
          <p:nvPr/>
        </p:nvSpPr>
        <p:spPr>
          <a:xfrm>
            <a:off x="1187420" y="988955"/>
            <a:ext cx="3984505" cy="353943"/>
          </a:xfrm>
          <a:prstGeom prst="rect">
            <a:avLst/>
          </a:prstGeom>
          <a:noFill/>
          <a:ln>
            <a:noFill/>
          </a:ln>
        </p:spPr>
        <p:txBody>
          <a:bodyPr wrap="square" rtlCol="0">
            <a:spAutoFit/>
          </a:bodyPr>
          <a:lstStyle/>
          <a:p>
            <a:r>
              <a:rPr lang="es-CO" sz="1700" b="1" dirty="0" smtClean="0">
                <a:solidFill>
                  <a:schemeClr val="accent4"/>
                </a:solidFill>
                <a:latin typeface="Futura Std Book" panose="020B0502020204020303" pitchFamily="34" charset="0"/>
              </a:rPr>
              <a:t> </a:t>
            </a:r>
            <a:r>
              <a:rPr lang="es-CO" sz="1700" b="1" dirty="0">
                <a:effectLst>
                  <a:outerShdw blurRad="38100" dist="38100" dir="2700000" algn="tl">
                    <a:srgbClr val="000000">
                      <a:alpha val="43137"/>
                    </a:srgbClr>
                  </a:outerShdw>
                </a:effectLst>
                <a:latin typeface="Futura Std Book" panose="020B0502020204020303" pitchFamily="34" charset="0"/>
              </a:rPr>
              <a:t>Inversión</a:t>
            </a:r>
            <a:r>
              <a:rPr lang="en-US" sz="1700" b="1" dirty="0">
                <a:effectLst>
                  <a:outerShdw blurRad="38100" dist="38100" dir="2700000" algn="tl">
                    <a:srgbClr val="000000">
                      <a:alpha val="43137"/>
                    </a:srgbClr>
                  </a:outerShdw>
                </a:effectLst>
                <a:latin typeface="Futura Std Book" panose="020B0502020204020303" pitchFamily="34" charset="0"/>
              </a:rPr>
              <a:t> </a:t>
            </a:r>
            <a:r>
              <a:rPr lang="en-US" sz="1700" b="1" dirty="0" err="1">
                <a:effectLst>
                  <a:outerShdw blurRad="38100" dist="38100" dir="2700000" algn="tl">
                    <a:srgbClr val="000000">
                      <a:alpha val="43137"/>
                    </a:srgbClr>
                  </a:outerShdw>
                </a:effectLst>
                <a:latin typeface="Futura Std Book" panose="020B0502020204020303" pitchFamily="34" charset="0"/>
              </a:rPr>
              <a:t>Fontur</a:t>
            </a:r>
            <a:r>
              <a:rPr lang="en-US" sz="1700" b="1" dirty="0">
                <a:effectLst>
                  <a:outerShdw blurRad="38100" dist="38100" dir="2700000" algn="tl">
                    <a:srgbClr val="000000">
                      <a:alpha val="43137"/>
                    </a:srgbClr>
                  </a:outerShdw>
                </a:effectLst>
                <a:latin typeface="Futura Std Book" panose="020B0502020204020303" pitchFamily="34" charset="0"/>
              </a:rPr>
              <a:t> 2018 (</a:t>
            </a:r>
            <a:r>
              <a:rPr lang="en-US" sz="1700" b="1" dirty="0" err="1" smtClean="0">
                <a:effectLst>
                  <a:outerShdw blurRad="38100" dist="38100" dir="2700000" algn="tl">
                    <a:srgbClr val="000000">
                      <a:alpha val="43137"/>
                    </a:srgbClr>
                  </a:outerShdw>
                </a:effectLst>
                <a:latin typeface="Futura Std Book" panose="020B0502020204020303" pitchFamily="34" charset="0"/>
              </a:rPr>
              <a:t>ene-nov</a:t>
            </a:r>
            <a:r>
              <a:rPr lang="en-US" sz="1700" b="1" dirty="0" smtClean="0">
                <a:effectLst>
                  <a:outerShdw blurRad="38100" dist="38100" dir="2700000" algn="tl">
                    <a:srgbClr val="000000">
                      <a:alpha val="43137"/>
                    </a:srgbClr>
                  </a:outerShdw>
                </a:effectLst>
                <a:latin typeface="Futura Std Book" panose="020B0502020204020303" pitchFamily="34" charset="0"/>
              </a:rPr>
              <a:t>)</a:t>
            </a:r>
            <a:endParaRPr lang="en-US" sz="1700" b="1" dirty="0">
              <a:effectLst>
                <a:outerShdw blurRad="38100" dist="38100" dir="2700000" algn="tl">
                  <a:srgbClr val="000000">
                    <a:alpha val="43137"/>
                  </a:srgbClr>
                </a:outerShdw>
              </a:effectLst>
              <a:latin typeface="Futura Std Book" panose="020B0502020204020303" pitchFamily="34" charset="0"/>
            </a:endParaRPr>
          </a:p>
        </p:txBody>
      </p:sp>
      <p:sp>
        <p:nvSpPr>
          <p:cNvPr id="17" name="Rectángulo 16"/>
          <p:cNvSpPr/>
          <p:nvPr/>
        </p:nvSpPr>
        <p:spPr>
          <a:xfrm>
            <a:off x="3777789" y="1993401"/>
            <a:ext cx="1451835" cy="230832"/>
          </a:xfrm>
          <a:prstGeom prst="rect">
            <a:avLst/>
          </a:prstGeom>
        </p:spPr>
        <p:txBody>
          <a:bodyPr wrap="square">
            <a:spAutoFit/>
          </a:bodyPr>
          <a:lstStyle/>
          <a:p>
            <a:pPr>
              <a:defRPr/>
            </a:pPr>
            <a:r>
              <a:rPr lang="es-CO" sz="900" b="1" dirty="0">
                <a:solidFill>
                  <a:srgbClr val="C00000"/>
                </a:solidFill>
                <a:latin typeface="Futura Std Book" panose="020B0502020204020303" pitchFamily="34" charset="0"/>
              </a:rPr>
              <a:t>CARIBE E INSULAR</a:t>
            </a:r>
            <a:endParaRPr lang="es-ES" sz="900" b="1" dirty="0">
              <a:solidFill>
                <a:srgbClr val="C00000"/>
              </a:solidFill>
              <a:latin typeface="Futura Std Book" panose="020B0502020204020303" pitchFamily="34" charset="0"/>
            </a:endParaRPr>
          </a:p>
        </p:txBody>
      </p:sp>
      <p:sp>
        <p:nvSpPr>
          <p:cNvPr id="18" name="Rectángulo 17"/>
          <p:cNvSpPr/>
          <p:nvPr/>
        </p:nvSpPr>
        <p:spPr>
          <a:xfrm>
            <a:off x="3814094" y="2527964"/>
            <a:ext cx="689612" cy="230832"/>
          </a:xfrm>
          <a:prstGeom prst="rect">
            <a:avLst/>
          </a:prstGeom>
        </p:spPr>
        <p:txBody>
          <a:bodyPr wrap="none">
            <a:spAutoFit/>
          </a:bodyPr>
          <a:lstStyle/>
          <a:p>
            <a:r>
              <a:rPr lang="es-CO" sz="900" b="1" dirty="0">
                <a:solidFill>
                  <a:srgbClr val="772347"/>
                </a:solidFill>
                <a:latin typeface="Futura Std Book" panose="020B0502020204020303" pitchFamily="34" charset="0"/>
              </a:rPr>
              <a:t>ANDINA</a:t>
            </a:r>
            <a:endParaRPr lang="es-ES" sz="900" b="1" dirty="0">
              <a:solidFill>
                <a:srgbClr val="772347"/>
              </a:solidFill>
              <a:latin typeface="Futura Std Book" panose="020B0502020204020303" pitchFamily="34" charset="0"/>
            </a:endParaRPr>
          </a:p>
        </p:txBody>
      </p:sp>
      <p:sp>
        <p:nvSpPr>
          <p:cNvPr id="20" name="CuadroTexto 19"/>
          <p:cNvSpPr txBox="1"/>
          <p:nvPr/>
        </p:nvSpPr>
        <p:spPr bwMode="auto">
          <a:xfrm>
            <a:off x="4952383" y="3029494"/>
            <a:ext cx="925253" cy="230832"/>
          </a:xfrm>
          <a:prstGeom prst="rect">
            <a:avLst/>
          </a:prstGeom>
        </p:spPr>
        <p:txBody>
          <a:bodyPr wrap="none">
            <a:spAutoFit/>
          </a:bodyPr>
          <a:lstStyle>
            <a:defPPr>
              <a:defRPr lang="es-CO"/>
            </a:defPPr>
            <a:lvl1pPr>
              <a:defRPr sz="1401" b="1">
                <a:solidFill>
                  <a:schemeClr val="accent5">
                    <a:lumMod val="50000"/>
                  </a:schemeClr>
                </a:solidFill>
                <a:latin typeface="Century Gothic" pitchFamily="34" charset="0"/>
              </a:defRPr>
            </a:lvl1pPr>
          </a:lstStyle>
          <a:p>
            <a:r>
              <a:rPr lang="es-CO" sz="900" dirty="0">
                <a:latin typeface="Futura Std Book" panose="020B0502020204020303" pitchFamily="34" charset="0"/>
              </a:rPr>
              <a:t>ORINOQUIA</a:t>
            </a:r>
            <a:endParaRPr lang="es-ES" sz="900" dirty="0">
              <a:latin typeface="Futura Std Book" panose="020B0502020204020303" pitchFamily="34" charset="0"/>
            </a:endParaRPr>
          </a:p>
        </p:txBody>
      </p:sp>
      <p:sp>
        <p:nvSpPr>
          <p:cNvPr id="21" name="Rectángulo 20"/>
          <p:cNvSpPr/>
          <p:nvPr/>
        </p:nvSpPr>
        <p:spPr>
          <a:xfrm>
            <a:off x="4405955" y="4112079"/>
            <a:ext cx="889987" cy="230832"/>
          </a:xfrm>
          <a:prstGeom prst="rect">
            <a:avLst/>
          </a:prstGeom>
        </p:spPr>
        <p:txBody>
          <a:bodyPr wrap="none">
            <a:spAutoFit/>
          </a:bodyPr>
          <a:lstStyle/>
          <a:p>
            <a:r>
              <a:rPr lang="es-CO" sz="900" b="1" dirty="0">
                <a:solidFill>
                  <a:schemeClr val="accent6">
                    <a:lumMod val="50000"/>
                  </a:schemeClr>
                </a:solidFill>
                <a:latin typeface="Futura Std Book" panose="020B0502020204020303" pitchFamily="34" charset="0"/>
              </a:rPr>
              <a:t>AMAZONIA</a:t>
            </a:r>
            <a:endParaRPr lang="es-ES" sz="900" b="1" dirty="0">
              <a:solidFill>
                <a:schemeClr val="accent6">
                  <a:lumMod val="50000"/>
                </a:schemeClr>
              </a:solidFill>
              <a:latin typeface="Futura Std Book" panose="020B0502020204020303" pitchFamily="34" charset="0"/>
            </a:endParaRPr>
          </a:p>
        </p:txBody>
      </p:sp>
      <p:sp>
        <p:nvSpPr>
          <p:cNvPr id="22" name="Rectángulo 21"/>
          <p:cNvSpPr/>
          <p:nvPr/>
        </p:nvSpPr>
        <p:spPr>
          <a:xfrm>
            <a:off x="2015272" y="3182221"/>
            <a:ext cx="731290" cy="230832"/>
          </a:xfrm>
          <a:prstGeom prst="rect">
            <a:avLst/>
          </a:prstGeom>
        </p:spPr>
        <p:txBody>
          <a:bodyPr wrap="none">
            <a:spAutoFit/>
          </a:bodyPr>
          <a:lstStyle/>
          <a:p>
            <a:r>
              <a:rPr lang="es-CO" sz="900" b="1" dirty="0">
                <a:solidFill>
                  <a:schemeClr val="accent4">
                    <a:lumMod val="75000"/>
                  </a:schemeClr>
                </a:solidFill>
                <a:latin typeface="Futura Std Book" panose="020B0502020204020303" pitchFamily="34" charset="0"/>
              </a:rPr>
              <a:t>PACÍFICA</a:t>
            </a:r>
            <a:endParaRPr lang="es-ES" sz="900" b="1" dirty="0">
              <a:solidFill>
                <a:schemeClr val="accent4">
                  <a:lumMod val="75000"/>
                </a:schemeClr>
              </a:solidFill>
              <a:latin typeface="Futura Std Book" panose="020B0502020204020303" pitchFamily="34" charset="0"/>
            </a:endParaRPr>
          </a:p>
        </p:txBody>
      </p:sp>
      <p:sp>
        <p:nvSpPr>
          <p:cNvPr id="24" name="Rectángulo 23"/>
          <p:cNvSpPr/>
          <p:nvPr/>
        </p:nvSpPr>
        <p:spPr>
          <a:xfrm>
            <a:off x="147887" y="8877485"/>
            <a:ext cx="1489517" cy="222048"/>
          </a:xfrm>
          <a:prstGeom prst="rect">
            <a:avLst/>
          </a:prstGeom>
        </p:spPr>
        <p:txBody>
          <a:bodyPr wrap="square">
            <a:spAutoFit/>
          </a:bodyPr>
          <a:lstStyle/>
          <a:p>
            <a:pPr>
              <a:lnSpc>
                <a:spcPct val="107000"/>
              </a:lnSpc>
            </a:pPr>
            <a:r>
              <a:rPr lang="es-CO" sz="788" dirty="0">
                <a:latin typeface="Futura Std Book" panose="020B0502020204020303" pitchFamily="34" charset="0"/>
              </a:rPr>
              <a:t>Cifras en millones - COP</a:t>
            </a:r>
          </a:p>
        </p:txBody>
      </p:sp>
      <p:cxnSp>
        <p:nvCxnSpPr>
          <p:cNvPr id="4" name="Conector angular 3"/>
          <p:cNvCxnSpPr/>
          <p:nvPr/>
        </p:nvCxnSpPr>
        <p:spPr>
          <a:xfrm>
            <a:off x="1437880" y="7296538"/>
            <a:ext cx="1667445" cy="498819"/>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Gráfico 27"/>
          <p:cNvGraphicFramePr>
            <a:graphicFrameLocks/>
          </p:cNvGraphicFramePr>
          <p:nvPr>
            <p:extLst>
              <p:ext uri="{D42A27DB-BD31-4B8C-83A1-F6EECF244321}">
                <p14:modId xmlns:p14="http://schemas.microsoft.com/office/powerpoint/2010/main" val="3094191482"/>
              </p:ext>
            </p:extLst>
          </p:nvPr>
        </p:nvGraphicFramePr>
        <p:xfrm>
          <a:off x="4799668" y="5696194"/>
          <a:ext cx="2938098" cy="2355874"/>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75"/>
          <p:cNvSpPr>
            <a:spLocks noChangeArrowheads="1"/>
          </p:cNvSpPr>
          <p:nvPr/>
        </p:nvSpPr>
        <p:spPr bwMode="auto">
          <a:xfrm>
            <a:off x="5140707" y="8043158"/>
            <a:ext cx="1717293" cy="337966"/>
          </a:xfrm>
          <a:prstGeom prst="rect">
            <a:avLst/>
          </a:prstGeom>
          <a:ln>
            <a:solidFill>
              <a:schemeClr val="bg1"/>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MX" altLang="es-CO" sz="900" i="0" u="none" strike="noStrike" cap="none" normalizeH="0" baseline="0" dirty="0" smtClean="0">
                <a:ln>
                  <a:noFill/>
                </a:ln>
                <a:solidFill>
                  <a:schemeClr val="tx1"/>
                </a:solidFill>
                <a:latin typeface="Futura Std Book" panose="020B0502020204020303" pitchFamily="34" charset="0"/>
                <a:ea typeface="Times New Roman" panose="02020603050405020304" pitchFamily="18" charset="0"/>
                <a:cs typeface="Times New Roman" panose="02020603050405020304" pitchFamily="18" charset="0"/>
              </a:rPr>
              <a:t>Infraestructura no cuenta con inversión en el Departamento.</a:t>
            </a:r>
            <a:endParaRPr kumimoji="0" lang="es-MX" altLang="es-CO" sz="900" i="0" u="none" strike="noStrike" cap="none" normalizeH="0" baseline="0" dirty="0" smtClean="0">
              <a:ln>
                <a:noFill/>
              </a:ln>
              <a:solidFill>
                <a:schemeClr val="tx1"/>
              </a:solidFill>
              <a:latin typeface="Arial" panose="020B0604020202020204" pitchFamily="34" charset="0"/>
            </a:endParaRPr>
          </a:p>
        </p:txBody>
      </p:sp>
      <p:sp>
        <p:nvSpPr>
          <p:cNvPr id="44" name="CuadroTexto 43"/>
          <p:cNvSpPr txBox="1"/>
          <p:nvPr/>
        </p:nvSpPr>
        <p:spPr>
          <a:xfrm>
            <a:off x="802851" y="8230976"/>
            <a:ext cx="820892" cy="553998"/>
          </a:xfrm>
          <a:prstGeom prst="rect">
            <a:avLst/>
          </a:prstGeom>
          <a:noFill/>
          <a:ln>
            <a:solidFill>
              <a:srgbClr val="6CB33F"/>
            </a:solidFill>
          </a:ln>
        </p:spPr>
        <p:txBody>
          <a:bodyPr wrap="square" rtlCol="0">
            <a:spAutoFit/>
          </a:bodyPr>
          <a:lstStyle/>
          <a:p>
            <a:r>
              <a:rPr lang="es-CO" sz="1000" dirty="0" smtClean="0">
                <a:latin typeface="Futura Std Book" panose="020B0502020204020303" pitchFamily="34" charset="0"/>
              </a:rPr>
              <a:t>Amazonas</a:t>
            </a:r>
          </a:p>
          <a:p>
            <a:r>
              <a:rPr lang="es-CO" sz="1000" dirty="0" smtClean="0">
                <a:latin typeface="Futura Std Book" panose="020B0502020204020303" pitchFamily="34" charset="0"/>
              </a:rPr>
              <a:t>Valor: $2.210</a:t>
            </a:r>
            <a:endParaRPr lang="es-CO" sz="1000" dirty="0">
              <a:latin typeface="Futura Std Book" panose="020B0502020204020303" pitchFamily="34" charset="0"/>
            </a:endParaRPr>
          </a:p>
        </p:txBody>
      </p:sp>
      <p:pic>
        <p:nvPicPr>
          <p:cNvPr id="45" name="Imagen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784" y="6268728"/>
            <a:ext cx="3698785" cy="2489739"/>
          </a:xfrm>
          <a:prstGeom prst="rect">
            <a:avLst/>
          </a:prstGeom>
        </p:spPr>
      </p:pic>
      <p:sp>
        <p:nvSpPr>
          <p:cNvPr id="46" name="CuadroTexto 45"/>
          <p:cNvSpPr txBox="1"/>
          <p:nvPr/>
        </p:nvSpPr>
        <p:spPr>
          <a:xfrm>
            <a:off x="243642" y="7268948"/>
            <a:ext cx="716755" cy="553998"/>
          </a:xfrm>
          <a:prstGeom prst="rect">
            <a:avLst/>
          </a:prstGeom>
          <a:noFill/>
          <a:ln>
            <a:solidFill>
              <a:srgbClr val="6CB33F"/>
            </a:solidFill>
          </a:ln>
        </p:spPr>
        <p:txBody>
          <a:bodyPr wrap="square" rtlCol="0">
            <a:spAutoFit/>
          </a:bodyPr>
          <a:lstStyle/>
          <a:p>
            <a:r>
              <a:rPr lang="es-CO" sz="1000" dirty="0" smtClean="0">
                <a:latin typeface="Futura Std Book" panose="020B0502020204020303" pitchFamily="34" charset="0"/>
              </a:rPr>
              <a:t>Putumayo</a:t>
            </a:r>
          </a:p>
          <a:p>
            <a:r>
              <a:rPr lang="es-CO" sz="1000" dirty="0" smtClean="0">
                <a:latin typeface="Futura Std Book" panose="020B0502020204020303" pitchFamily="34" charset="0"/>
              </a:rPr>
              <a:t>Valor: $1.162</a:t>
            </a:r>
            <a:endParaRPr lang="es-CO" sz="1000" dirty="0">
              <a:latin typeface="Futura Std Book" panose="020B0502020204020303" pitchFamily="34" charset="0"/>
            </a:endParaRPr>
          </a:p>
        </p:txBody>
      </p:sp>
      <p:sp>
        <p:nvSpPr>
          <p:cNvPr id="47" name="CuadroTexto 46"/>
          <p:cNvSpPr txBox="1"/>
          <p:nvPr/>
        </p:nvSpPr>
        <p:spPr>
          <a:xfrm>
            <a:off x="437288" y="6253589"/>
            <a:ext cx="656766" cy="553998"/>
          </a:xfrm>
          <a:prstGeom prst="rect">
            <a:avLst/>
          </a:prstGeom>
          <a:noFill/>
          <a:ln>
            <a:solidFill>
              <a:srgbClr val="6CB33F"/>
            </a:solidFill>
          </a:ln>
        </p:spPr>
        <p:txBody>
          <a:bodyPr wrap="square" rtlCol="0">
            <a:spAutoFit/>
          </a:bodyPr>
          <a:lstStyle/>
          <a:p>
            <a:r>
              <a:rPr lang="es-CO" sz="1000" dirty="0" smtClean="0">
                <a:latin typeface="Futura Std Book" panose="020B0502020204020303" pitchFamily="34" charset="0"/>
              </a:rPr>
              <a:t>Caquetá</a:t>
            </a:r>
          </a:p>
          <a:p>
            <a:r>
              <a:rPr lang="es-CO" sz="1000" dirty="0" smtClean="0">
                <a:latin typeface="Futura Std Book" panose="020B0502020204020303" pitchFamily="34" charset="0"/>
              </a:rPr>
              <a:t>Valor: $475</a:t>
            </a:r>
            <a:endParaRPr lang="es-CO" sz="1000" dirty="0">
              <a:latin typeface="Futura Std Book" panose="020B0502020204020303" pitchFamily="34" charset="0"/>
            </a:endParaRPr>
          </a:p>
        </p:txBody>
      </p:sp>
      <p:sp>
        <p:nvSpPr>
          <p:cNvPr id="48" name="CuadroTexto 47"/>
          <p:cNvSpPr txBox="1"/>
          <p:nvPr/>
        </p:nvSpPr>
        <p:spPr>
          <a:xfrm>
            <a:off x="3822080" y="7908483"/>
            <a:ext cx="764339" cy="553998"/>
          </a:xfrm>
          <a:prstGeom prst="rect">
            <a:avLst/>
          </a:prstGeom>
          <a:noFill/>
          <a:ln>
            <a:solidFill>
              <a:srgbClr val="6CB33F"/>
            </a:solidFill>
          </a:ln>
        </p:spPr>
        <p:txBody>
          <a:bodyPr wrap="square" rtlCol="0">
            <a:spAutoFit/>
          </a:bodyPr>
          <a:lstStyle/>
          <a:p>
            <a:r>
              <a:rPr lang="es-CO" sz="1000" dirty="0" smtClean="0">
                <a:latin typeface="Futura Std Book" panose="020B0502020204020303" pitchFamily="34" charset="0"/>
              </a:rPr>
              <a:t>Vaupés</a:t>
            </a:r>
          </a:p>
          <a:p>
            <a:r>
              <a:rPr lang="es-CO" sz="1000" dirty="0" smtClean="0">
                <a:latin typeface="Futura Std Book" panose="020B0502020204020303" pitchFamily="34" charset="0"/>
              </a:rPr>
              <a:t>Valor: $771</a:t>
            </a:r>
            <a:endParaRPr lang="es-CO" sz="1000" dirty="0">
              <a:latin typeface="Futura Std Book" panose="020B0502020204020303" pitchFamily="34" charset="0"/>
            </a:endParaRPr>
          </a:p>
        </p:txBody>
      </p:sp>
      <p:sp>
        <p:nvSpPr>
          <p:cNvPr id="49" name="CuadroTexto 48"/>
          <p:cNvSpPr txBox="1"/>
          <p:nvPr/>
        </p:nvSpPr>
        <p:spPr>
          <a:xfrm>
            <a:off x="3693979" y="7074012"/>
            <a:ext cx="696330" cy="553998"/>
          </a:xfrm>
          <a:prstGeom prst="rect">
            <a:avLst/>
          </a:prstGeom>
          <a:noFill/>
          <a:ln>
            <a:solidFill>
              <a:srgbClr val="6CB33F"/>
            </a:solidFill>
          </a:ln>
        </p:spPr>
        <p:txBody>
          <a:bodyPr wrap="square" rtlCol="0">
            <a:spAutoFit/>
          </a:bodyPr>
          <a:lstStyle/>
          <a:p>
            <a:r>
              <a:rPr lang="es-CO" sz="1000" dirty="0" smtClean="0">
                <a:latin typeface="Futura Std Book" panose="020B0502020204020303" pitchFamily="34" charset="0"/>
              </a:rPr>
              <a:t>Guainía</a:t>
            </a:r>
          </a:p>
          <a:p>
            <a:r>
              <a:rPr lang="es-CO" sz="1000" dirty="0" smtClean="0">
                <a:latin typeface="Futura Std Book" panose="020B0502020204020303" pitchFamily="34" charset="0"/>
              </a:rPr>
              <a:t>Valor: $771</a:t>
            </a:r>
            <a:endParaRPr lang="es-CO" sz="1000" dirty="0">
              <a:latin typeface="Futura Std Book" panose="020B0502020204020303" pitchFamily="34" charset="0"/>
            </a:endParaRPr>
          </a:p>
        </p:txBody>
      </p:sp>
      <p:sp>
        <p:nvSpPr>
          <p:cNvPr id="50" name="CuadroTexto 49"/>
          <p:cNvSpPr txBox="1"/>
          <p:nvPr/>
        </p:nvSpPr>
        <p:spPr>
          <a:xfrm>
            <a:off x="3262386" y="5991729"/>
            <a:ext cx="772852" cy="553998"/>
          </a:xfrm>
          <a:prstGeom prst="rect">
            <a:avLst/>
          </a:prstGeom>
          <a:noFill/>
          <a:ln>
            <a:solidFill>
              <a:srgbClr val="6CB33F"/>
            </a:solidFill>
          </a:ln>
        </p:spPr>
        <p:txBody>
          <a:bodyPr wrap="square" rtlCol="0">
            <a:spAutoFit/>
          </a:bodyPr>
          <a:lstStyle/>
          <a:p>
            <a:r>
              <a:rPr lang="es-CO" sz="1000" dirty="0" smtClean="0">
                <a:latin typeface="Futura Std Book" panose="020B0502020204020303" pitchFamily="34" charset="0"/>
              </a:rPr>
              <a:t>Guaviare</a:t>
            </a:r>
          </a:p>
          <a:p>
            <a:r>
              <a:rPr lang="es-CO" sz="1000" dirty="0" smtClean="0">
                <a:latin typeface="Futura Std Book" panose="020B0502020204020303" pitchFamily="34" charset="0"/>
              </a:rPr>
              <a:t>Valor: $1.631</a:t>
            </a:r>
            <a:endParaRPr lang="es-CO" sz="1000" dirty="0">
              <a:latin typeface="Futura Std Book" panose="020B0502020204020303" pitchFamily="34" charset="0"/>
            </a:endParaRPr>
          </a:p>
        </p:txBody>
      </p:sp>
      <p:cxnSp>
        <p:nvCxnSpPr>
          <p:cNvPr id="51" name="Conector angular 50"/>
          <p:cNvCxnSpPr/>
          <p:nvPr/>
        </p:nvCxnSpPr>
        <p:spPr>
          <a:xfrm flipV="1">
            <a:off x="1623743" y="7959249"/>
            <a:ext cx="1211808" cy="426488"/>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52" name="Conector angular 51"/>
          <p:cNvCxnSpPr/>
          <p:nvPr/>
        </p:nvCxnSpPr>
        <p:spPr>
          <a:xfrm flipV="1">
            <a:off x="952308" y="7392398"/>
            <a:ext cx="330889" cy="188670"/>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53" name="Conector angular 52"/>
          <p:cNvCxnSpPr/>
          <p:nvPr/>
        </p:nvCxnSpPr>
        <p:spPr>
          <a:xfrm>
            <a:off x="1094055" y="6600755"/>
            <a:ext cx="752668" cy="621166"/>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54" name="Conector angular 53"/>
          <p:cNvCxnSpPr/>
          <p:nvPr/>
        </p:nvCxnSpPr>
        <p:spPr>
          <a:xfrm rot="16200000" flipV="1">
            <a:off x="3011188" y="7344001"/>
            <a:ext cx="904507" cy="660351"/>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55" name="Conector angular 54"/>
          <p:cNvCxnSpPr/>
          <p:nvPr/>
        </p:nvCxnSpPr>
        <p:spPr>
          <a:xfrm rot="10800000">
            <a:off x="3468586" y="6793866"/>
            <a:ext cx="344553" cy="280146"/>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56" name="Conector angular 55"/>
          <p:cNvCxnSpPr/>
          <p:nvPr/>
        </p:nvCxnSpPr>
        <p:spPr>
          <a:xfrm rot="10800000" flipV="1">
            <a:off x="2619575" y="6372554"/>
            <a:ext cx="642810" cy="444866"/>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sp>
        <p:nvSpPr>
          <p:cNvPr id="71" name="Rectángulo 70"/>
          <p:cNvSpPr/>
          <p:nvPr/>
        </p:nvSpPr>
        <p:spPr>
          <a:xfrm>
            <a:off x="147887" y="5863702"/>
            <a:ext cx="4500462" cy="3013783"/>
          </a:xfrm>
          <a:prstGeom prst="rect">
            <a:avLst/>
          </a:prstGeom>
          <a:noFill/>
          <a:ln w="3175">
            <a:solidFill>
              <a:srgbClr val="6C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5" name="Conector angular 64"/>
          <p:cNvCxnSpPr>
            <a:stCxn id="50" idx="3"/>
          </p:cNvCxnSpPr>
          <p:nvPr/>
        </p:nvCxnSpPr>
        <p:spPr>
          <a:xfrm>
            <a:off x="4035238" y="6268728"/>
            <a:ext cx="1101427" cy="90002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5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adroTexto 30"/>
          <p:cNvSpPr txBox="1"/>
          <p:nvPr/>
        </p:nvSpPr>
        <p:spPr>
          <a:xfrm>
            <a:off x="0" y="-22098"/>
            <a:ext cx="3374963" cy="400110"/>
          </a:xfrm>
          <a:prstGeom prst="rect">
            <a:avLst/>
          </a:prstGeom>
          <a:noFill/>
        </p:spPr>
        <p:txBody>
          <a:bodyPr wrap="none" rtlCol="0">
            <a:spAutoFit/>
          </a:bodyPr>
          <a:lstStyle/>
          <a:p>
            <a:r>
              <a:rPr lang="es-CO" sz="2000" b="1" dirty="0" smtClean="0">
                <a:solidFill>
                  <a:schemeClr val="bg1"/>
                </a:solidFill>
                <a:latin typeface="Futura Std Book" panose="020B0502020204020303" pitchFamily="34" charset="0"/>
              </a:rPr>
              <a:t>Competitividad Turística</a:t>
            </a:r>
            <a:endParaRPr lang="es-CO" sz="2000" b="1" dirty="0">
              <a:solidFill>
                <a:schemeClr val="bg1"/>
              </a:solidFill>
              <a:latin typeface="Futura Std Book" panose="020B0502020204020303" pitchFamily="34" charset="0"/>
            </a:endParaRPr>
          </a:p>
        </p:txBody>
      </p:sp>
      <p:sp>
        <p:nvSpPr>
          <p:cNvPr id="32" name="CuadroTexto 31"/>
          <p:cNvSpPr txBox="1"/>
          <p:nvPr/>
        </p:nvSpPr>
        <p:spPr>
          <a:xfrm>
            <a:off x="4234263" y="216181"/>
            <a:ext cx="1278407" cy="246221"/>
          </a:xfrm>
          <a:prstGeom prst="rect">
            <a:avLst/>
          </a:prstGeom>
          <a:noFill/>
        </p:spPr>
        <p:txBody>
          <a:bodyPr wrap="square" rtlCol="0">
            <a:spAutoFit/>
          </a:bodyPr>
          <a:lstStyle/>
          <a:p>
            <a:r>
              <a:rPr lang="es-ES" sz="1000" dirty="0" smtClean="0">
                <a:latin typeface="Futura Std Book" panose="020B0502020204020303" pitchFamily="34" charset="0"/>
              </a:rPr>
              <a:t>30 nov 2018</a:t>
            </a:r>
            <a:endParaRPr lang="en-US" sz="1000" dirty="0">
              <a:latin typeface="Futura Std Book" panose="020B0502020204020303" pitchFamily="34" charset="0"/>
            </a:endParaRPr>
          </a:p>
        </p:txBody>
      </p:sp>
      <p:sp>
        <p:nvSpPr>
          <p:cNvPr id="15" name="Rectángulo 14"/>
          <p:cNvSpPr/>
          <p:nvPr/>
        </p:nvSpPr>
        <p:spPr>
          <a:xfrm>
            <a:off x="1495187" y="4822543"/>
            <a:ext cx="4441439" cy="276999"/>
          </a:xfrm>
          <a:prstGeom prst="rect">
            <a:avLst/>
          </a:prstGeom>
        </p:spPr>
        <p:txBody>
          <a:bodyPr wrap="square">
            <a:spAutoFit/>
          </a:bodyPr>
          <a:lstStyle/>
          <a:p>
            <a:pPr algn="just"/>
            <a:r>
              <a:rPr lang="es-CO" sz="1200" b="1" dirty="0" smtClean="0">
                <a:latin typeface="Futura Std Book" panose="020B0502020204020303" pitchFamily="34" charset="0"/>
              </a:rPr>
              <a:t>Proyectos Aprobados Vigencias Anteriores</a:t>
            </a:r>
            <a:endParaRPr lang="es-CO" sz="1200" b="1" dirty="0">
              <a:latin typeface="Futura Std Book" panose="020B0502020204020303" pitchFamily="34" charset="0"/>
            </a:endParaRPr>
          </a:p>
        </p:txBody>
      </p:sp>
      <p:sp>
        <p:nvSpPr>
          <p:cNvPr id="24" name="Rectángulo 23"/>
          <p:cNvSpPr/>
          <p:nvPr/>
        </p:nvSpPr>
        <p:spPr>
          <a:xfrm>
            <a:off x="4042794" y="1049553"/>
            <a:ext cx="2153652" cy="3550203"/>
          </a:xfrm>
          <a:prstGeom prst="rect">
            <a:avLst/>
          </a:prstGeom>
          <a:noFill/>
          <a:ln>
            <a:solidFill>
              <a:srgbClr val="0093D0"/>
            </a:solidFill>
          </a:ln>
        </p:spPr>
        <p:txBody>
          <a:bodyPr wrap="square">
            <a:spAutoFit/>
          </a:bodyPr>
          <a:lstStyle/>
          <a:p>
            <a:pPr lvl="0" algn="just">
              <a:lnSpc>
                <a:spcPct val="107000"/>
              </a:lnSpc>
              <a:spcAft>
                <a:spcPts val="0"/>
              </a:spcAft>
            </a:pPr>
            <a:r>
              <a:rPr lang="es-CO" sz="1000" b="1" dirty="0">
                <a:latin typeface="Futura Std Book" panose="020B0502020204020303" pitchFamily="34" charset="0"/>
              </a:rPr>
              <a:t>FNTP-012-2018 Estructuración de planes de negocio en destinos de posconflicto: </a:t>
            </a:r>
            <a:r>
              <a:rPr lang="es-CO" sz="1000" dirty="0">
                <a:latin typeface="Futura Std Book" panose="020B0502020204020303" pitchFamily="34" charset="0"/>
              </a:rPr>
              <a:t>inversión Guaviare: $25.833.000  (total proyecto: $258.330.000). Proponente: </a:t>
            </a:r>
            <a:r>
              <a:rPr lang="es-CO" sz="1000" dirty="0" err="1">
                <a:latin typeface="Futura Std Book" panose="020B0502020204020303" pitchFamily="34" charset="0"/>
              </a:rPr>
              <a:t>MinCIT</a:t>
            </a:r>
            <a:r>
              <a:rPr lang="es-CO" sz="1000" dirty="0">
                <a:latin typeface="Futura Std Book" panose="020B0502020204020303" pitchFamily="34" charset="0"/>
              </a:rPr>
              <a:t>. El proyecto busca apoyar el desarrollo empresarial y sostenible de diez destinos de posconflicto - </a:t>
            </a:r>
            <a:r>
              <a:rPr lang="es-CO" sz="1000" dirty="0" err="1">
                <a:latin typeface="Futura Std Book" panose="020B0502020204020303" pitchFamily="34" charset="0"/>
              </a:rPr>
              <a:t>posacuerdo</a:t>
            </a:r>
            <a:r>
              <a:rPr lang="es-CO" sz="1000" dirty="0">
                <a:latin typeface="Futura Std Book" panose="020B0502020204020303" pitchFamily="34" charset="0"/>
              </a:rPr>
              <a:t>, a través de la definición, estructuración y elaboración de planes de negocio con perfil turístico. Se llevó a cabo una mesa de trabajo del 12 al 18 de noviembre orientada a la construcción de los planes de negocios de la ETCR Charras y se llevará a cabo la socialización del Plan de Negocios del ETCR Charras del 14 al 20 de enero, - </a:t>
            </a:r>
            <a:r>
              <a:rPr lang="es-CO" sz="1000" dirty="0" err="1">
                <a:latin typeface="Futura Std Book" panose="020B0502020204020303" pitchFamily="34" charset="0"/>
              </a:rPr>
              <a:t>posacuerdo</a:t>
            </a:r>
            <a:r>
              <a:rPr lang="es-CO" sz="1000" dirty="0">
                <a:latin typeface="Futura Std Book" panose="020B0502020204020303" pitchFamily="34" charset="0"/>
              </a:rPr>
              <a:t> . En ejecución </a:t>
            </a:r>
            <a:r>
              <a:rPr lang="es-CO" sz="1000" dirty="0" smtClean="0">
                <a:latin typeface="Futura Std Book" panose="020B0502020204020303" pitchFamily="34" charset="0"/>
              </a:rPr>
              <a:t>(20</a:t>
            </a:r>
            <a:r>
              <a:rPr lang="es-CO" sz="1000" dirty="0">
                <a:latin typeface="Futura Std Book" panose="020B0502020204020303" pitchFamily="34" charset="0"/>
              </a:rPr>
              <a:t>%)</a:t>
            </a:r>
          </a:p>
        </p:txBody>
      </p:sp>
      <p:sp>
        <p:nvSpPr>
          <p:cNvPr id="26" name="Rectángulo 25"/>
          <p:cNvSpPr/>
          <p:nvPr/>
        </p:nvSpPr>
        <p:spPr>
          <a:xfrm>
            <a:off x="649705" y="5417562"/>
            <a:ext cx="5546741" cy="1244956"/>
          </a:xfrm>
          <a:prstGeom prst="rect">
            <a:avLst/>
          </a:prstGeom>
          <a:noFill/>
          <a:ln>
            <a:solidFill>
              <a:srgbClr val="0093D0"/>
            </a:solidFill>
          </a:ln>
        </p:spPr>
        <p:txBody>
          <a:bodyPr wrap="square">
            <a:spAutoFit/>
          </a:bodyPr>
          <a:lstStyle/>
          <a:p>
            <a:pPr algn="just">
              <a:lnSpc>
                <a:spcPct val="107000"/>
              </a:lnSpc>
            </a:pPr>
            <a:r>
              <a:rPr lang="es-ES" sz="1000" b="1" dirty="0">
                <a:latin typeface="Futura Std Book" panose="020B0502020204020303" pitchFamily="34" charset="0"/>
              </a:rPr>
              <a:t>FNTP-004-2017 Apoyo a la transformación de territorios afectados por el conflicto a rutas turísticas de paz mediante la cátedra de turismo: </a:t>
            </a:r>
            <a:r>
              <a:rPr lang="es-CO" sz="1000" dirty="0">
                <a:latin typeface="Futura Std Book" panose="020B0502020204020303" pitchFamily="34" charset="0"/>
              </a:rPr>
              <a:t>inversión Guaviare: $19.140.311 (total proyecto: </a:t>
            </a:r>
            <a:r>
              <a:rPr lang="pt-BR" sz="1000" dirty="0">
                <a:latin typeface="Futura Std Book" panose="020B0502020204020303" pitchFamily="34" charset="0"/>
              </a:rPr>
              <a:t>$823.033.395)</a:t>
            </a:r>
            <a:r>
              <a:rPr lang="es-CO" sz="1000" dirty="0">
                <a:latin typeface="Futura Std Book" panose="020B0502020204020303" pitchFamily="34" charset="0"/>
              </a:rPr>
              <a:t>. Proponente: </a:t>
            </a:r>
            <a:r>
              <a:rPr lang="es-CO" sz="1000" dirty="0" err="1">
                <a:latin typeface="Futura Std Book" panose="020B0502020204020303" pitchFamily="34" charset="0"/>
              </a:rPr>
              <a:t>MinCIT</a:t>
            </a:r>
            <a:r>
              <a:rPr lang="es-CO" sz="1000" dirty="0">
                <a:latin typeface="Futura Std Book" panose="020B0502020204020303" pitchFamily="34" charset="0"/>
              </a:rPr>
              <a:t>. Se busca </a:t>
            </a:r>
            <a:r>
              <a:rPr lang="es-ES" sz="1000" dirty="0">
                <a:latin typeface="Futura Std Book" panose="020B0502020204020303" pitchFamily="34" charset="0"/>
              </a:rPr>
              <a:t>fortalecer la competitividad de los destinos de posconflicto que integran los corredores turísticos, a través de la puesta en marcha de procesos de formación y capacitación, orientados al desarrollo turístico y al fortalecimiento de la base empresarial y comunitaria de los territorios. En ejecución (90%)</a:t>
            </a:r>
          </a:p>
        </p:txBody>
      </p:sp>
      <p:sp>
        <p:nvSpPr>
          <p:cNvPr id="28" name="Rectángulo 27"/>
          <p:cNvSpPr/>
          <p:nvPr/>
        </p:nvSpPr>
        <p:spPr>
          <a:xfrm>
            <a:off x="649705" y="6980538"/>
            <a:ext cx="5546741" cy="1477328"/>
          </a:xfrm>
          <a:prstGeom prst="rect">
            <a:avLst/>
          </a:prstGeom>
          <a:ln>
            <a:solidFill>
              <a:srgbClr val="0093D0"/>
            </a:solidFill>
          </a:ln>
        </p:spPr>
        <p:txBody>
          <a:bodyPr wrap="square">
            <a:spAutoFit/>
          </a:bodyPr>
          <a:lstStyle/>
          <a:p>
            <a:pPr algn="just">
              <a:buClr>
                <a:srgbClr val="0093D0"/>
              </a:buClr>
            </a:pPr>
            <a:r>
              <a:rPr lang="es-CO" altLang="es-CO" sz="1000" b="1" dirty="0" smtClean="0">
                <a:latin typeface="Futura Std Book" panose="020B0502020204020303" pitchFamily="34" charset="0"/>
              </a:rPr>
              <a:t>Impacto </a:t>
            </a:r>
            <a:r>
              <a:rPr lang="es-CO" altLang="es-CO" sz="1000" b="1" dirty="0" err="1" smtClean="0">
                <a:latin typeface="Futura Std Book" panose="020B0502020204020303" pitchFamily="34" charset="0"/>
              </a:rPr>
              <a:t>Ncional</a:t>
            </a:r>
            <a:endParaRPr lang="es-CO" altLang="es-CO" sz="1000" b="1" dirty="0" smtClean="0">
              <a:latin typeface="Futura Std Book" panose="020B0502020204020303" pitchFamily="34" charset="0"/>
            </a:endParaRPr>
          </a:p>
          <a:p>
            <a:pPr algn="just">
              <a:buClr>
                <a:srgbClr val="0093D0"/>
              </a:buClr>
            </a:pPr>
            <a:r>
              <a:rPr lang="es-CO" altLang="es-CO" sz="1000" b="1" dirty="0" smtClean="0">
                <a:latin typeface="Futura Std Book" panose="020B0502020204020303" pitchFamily="34" charset="0"/>
              </a:rPr>
              <a:t>FNTP-032-2017 </a:t>
            </a:r>
            <a:r>
              <a:rPr lang="es-CO" altLang="es-CO" sz="1000" b="1" dirty="0">
                <a:latin typeface="Futura Std Book" panose="020B0502020204020303" pitchFamily="34" charset="0"/>
              </a:rPr>
              <a:t>Consultoría para asistencia técnica a 50 instituciones educativas para que sean parte de la red Colegios Amigos del Turismo</a:t>
            </a:r>
            <a:r>
              <a:rPr lang="es-CO" altLang="es-CO" sz="1000" dirty="0">
                <a:latin typeface="Futura Std Book" panose="020B0502020204020303" pitchFamily="34" charset="0"/>
              </a:rPr>
              <a:t>. Inversión Guaviare: $61.586.100 (total proyecto $1.539.652.500). Proponente: </a:t>
            </a:r>
            <a:r>
              <a:rPr lang="es-CO" altLang="es-CO" sz="1000" dirty="0" err="1">
                <a:latin typeface="Futura Std Book" panose="020B0502020204020303" pitchFamily="34" charset="0"/>
              </a:rPr>
              <a:t>MinCIT</a:t>
            </a:r>
            <a:r>
              <a:rPr lang="es-CO" altLang="es-CO" sz="1000" dirty="0">
                <a:latin typeface="Futura Std Book" panose="020B0502020204020303" pitchFamily="34" charset="0"/>
              </a:rPr>
              <a:t>. El proyecto realizó la asistencia técnica y el acompañamiento hasta para 50 instituciones educativas de Colombia para la implementación de la metodología CAT del MINCIT, con el fin de lograr que estas puedan formar parte del programa colegios amigos del turismo– CAT. Institución Educativa San Alfonso Lopez Pumarejo e Institución Educativa Concentración de Desarrollo Rural en San Jose del Guaviare.  </a:t>
            </a:r>
            <a:r>
              <a:rPr lang="es-CO" altLang="es-CO" sz="1000" dirty="0" smtClean="0">
                <a:latin typeface="Futura Std Book" panose="020B0502020204020303" pitchFamily="34" charset="0"/>
              </a:rPr>
              <a:t>En ejecución (25%).</a:t>
            </a:r>
            <a:endParaRPr lang="es-CO" altLang="es-CO" sz="1000" dirty="0">
              <a:latin typeface="Futura Std Book" panose="020B0502020204020303" pitchFamily="34" charset="0"/>
            </a:endParaRPr>
          </a:p>
        </p:txBody>
      </p:sp>
      <p:sp>
        <p:nvSpPr>
          <p:cNvPr id="35" name="Rectángulo 34"/>
          <p:cNvSpPr/>
          <p:nvPr/>
        </p:nvSpPr>
        <p:spPr>
          <a:xfrm>
            <a:off x="2383177" y="522661"/>
            <a:ext cx="2820664" cy="276999"/>
          </a:xfrm>
          <a:prstGeom prst="rect">
            <a:avLst/>
          </a:prstGeom>
        </p:spPr>
        <p:txBody>
          <a:bodyPr wrap="square">
            <a:spAutoFit/>
          </a:bodyPr>
          <a:lstStyle/>
          <a:p>
            <a:r>
              <a:rPr lang="es-CO" sz="1200" b="1" dirty="0">
                <a:latin typeface="Futura Std Book" panose="020B0502020204020303" pitchFamily="34" charset="0"/>
              </a:rPr>
              <a:t>Proyectos</a:t>
            </a:r>
            <a:r>
              <a:rPr lang="en-US" sz="1200" b="1" dirty="0">
                <a:latin typeface="Futura Std Book" panose="020B0502020204020303" pitchFamily="34" charset="0"/>
              </a:rPr>
              <a:t> </a:t>
            </a:r>
            <a:r>
              <a:rPr lang="es-CO" sz="1200" b="1" dirty="0" smtClean="0">
                <a:latin typeface="Futura Std Book" panose="020B0502020204020303" pitchFamily="34" charset="0"/>
              </a:rPr>
              <a:t>Aprobados</a:t>
            </a:r>
            <a:r>
              <a:rPr lang="en-US" sz="1200" b="1" dirty="0" smtClean="0">
                <a:latin typeface="Futura Std Book" panose="020B0502020204020303" pitchFamily="34" charset="0"/>
              </a:rPr>
              <a:t> </a:t>
            </a:r>
            <a:r>
              <a:rPr lang="en-US" sz="1200" b="1" dirty="0">
                <a:latin typeface="Futura Std Book" panose="020B0502020204020303" pitchFamily="34" charset="0"/>
              </a:rPr>
              <a:t>2018</a:t>
            </a:r>
          </a:p>
        </p:txBody>
      </p:sp>
      <p:sp>
        <p:nvSpPr>
          <p:cNvPr id="19" name="Título 2"/>
          <p:cNvSpPr txBox="1">
            <a:spLocks/>
          </p:cNvSpPr>
          <p:nvPr/>
        </p:nvSpPr>
        <p:spPr>
          <a:xfrm>
            <a:off x="87663" y="132295"/>
            <a:ext cx="3727970" cy="33697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Competitividad Turística</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pic>
        <p:nvPicPr>
          <p:cNvPr id="20" name="Picture 2" descr="G:\Ministerio CIT\Trabajo MinCIT 2017 - 2018\PNG\Logos\Font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841" y="159176"/>
            <a:ext cx="1466453" cy="31009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41" y="1049553"/>
            <a:ext cx="3207715" cy="3550203"/>
          </a:xfrm>
          <a:prstGeom prst="rect">
            <a:avLst/>
          </a:prstGeom>
        </p:spPr>
      </p:pic>
      <p:sp>
        <p:nvSpPr>
          <p:cNvPr id="21" name="Rectángulo 20"/>
          <p:cNvSpPr/>
          <p:nvPr/>
        </p:nvSpPr>
        <p:spPr>
          <a:xfrm>
            <a:off x="649705" y="3898659"/>
            <a:ext cx="1796415" cy="573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s-CO" sz="900" dirty="0" err="1">
                <a:effectLst/>
                <a:latin typeface="Futura Std Book" panose="020B0502020204020303" pitchFamily="34" charset="0"/>
                <a:ea typeface="Calibri" panose="020F0502020204030204" pitchFamily="34" charset="0"/>
                <a:cs typeface="Times New Roman" panose="02020603050405020304" pitchFamily="18" charset="0"/>
              </a:rPr>
              <a:t>Tranquilandia</a:t>
            </a:r>
            <a:r>
              <a:rPr lang="es-CO" sz="900" dirty="0">
                <a:effectLst/>
                <a:latin typeface="Futura Std Book" panose="020B0502020204020303" pitchFamily="34" charset="0"/>
                <a:ea typeface="Calibri" panose="020F0502020204030204" pitchFamily="34" charset="0"/>
                <a:cs typeface="Times New Roman" panose="02020603050405020304" pitchFamily="18" charset="0"/>
              </a:rPr>
              <a:t> - San José del Guaviare </a:t>
            </a:r>
            <a:endParaRPr lang="es-MX" sz="1100" dirty="0">
              <a:effectLst/>
              <a:latin typeface="Futura Std Book" panose="020B0502020204020303"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900" dirty="0">
                <a:effectLst/>
                <a:latin typeface="Futura Std Book" panose="020B0502020204020303" pitchFamily="34" charset="0"/>
                <a:ea typeface="Calibri" panose="020F0502020204030204" pitchFamily="34" charset="0"/>
                <a:cs typeface="Times New Roman" panose="02020603050405020304" pitchFamily="18" charset="0"/>
              </a:rPr>
              <a:t>Autor:  Cristian </a:t>
            </a:r>
            <a:r>
              <a:rPr lang="es-CO" sz="900" dirty="0" smtClean="0">
                <a:effectLst/>
                <a:latin typeface="Futura Std Book" panose="020B0502020204020303" pitchFamily="34" charset="0"/>
                <a:ea typeface="Calibri" panose="020F0502020204030204" pitchFamily="34" charset="0"/>
                <a:cs typeface="Times New Roman" panose="02020603050405020304" pitchFamily="18" charset="0"/>
              </a:rPr>
              <a:t>Fabián </a:t>
            </a:r>
            <a:r>
              <a:rPr lang="es-CO" sz="900" dirty="0">
                <a:effectLst/>
                <a:latin typeface="Futura Std Book" panose="020B0502020204020303" pitchFamily="34" charset="0"/>
                <a:ea typeface="Calibri" panose="020F0502020204030204" pitchFamily="34" charset="0"/>
                <a:cs typeface="Times New Roman" panose="02020603050405020304" pitchFamily="18" charset="0"/>
              </a:rPr>
              <a:t>Herrera Carvajal </a:t>
            </a:r>
            <a:endParaRPr lang="es-MX" sz="1100" dirty="0">
              <a:effectLst/>
              <a:latin typeface="Futura Std Book" panose="020B05020202040203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80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361045" y="2148198"/>
            <a:ext cx="103939"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s-CO" sz="1000">
              <a:latin typeface="Futura Std Book" panose="020B0502020204020303" pitchFamily="34" charset="0"/>
            </a:endParaRPr>
          </a:p>
        </p:txBody>
      </p:sp>
      <p:sp>
        <p:nvSpPr>
          <p:cNvPr id="18" name="CuadroTexto 17"/>
          <p:cNvSpPr txBox="1"/>
          <p:nvPr/>
        </p:nvSpPr>
        <p:spPr>
          <a:xfrm>
            <a:off x="4342601" y="212052"/>
            <a:ext cx="1101267"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21nov2018</a:t>
            </a:r>
            <a:endParaRPr lang="en-US" sz="1000" dirty="0">
              <a:solidFill>
                <a:schemeClr val="bg1"/>
              </a:solidFill>
              <a:latin typeface="Futura Std Book" panose="020B0502020204020303" pitchFamily="34" charset="0"/>
            </a:endParaRPr>
          </a:p>
        </p:txBody>
      </p:sp>
      <p:sp>
        <p:nvSpPr>
          <p:cNvPr id="14" name="Rectángulo 13"/>
          <p:cNvSpPr/>
          <p:nvPr/>
        </p:nvSpPr>
        <p:spPr>
          <a:xfrm>
            <a:off x="1624111" y="684438"/>
            <a:ext cx="4441439" cy="276999"/>
          </a:xfrm>
          <a:prstGeom prst="rect">
            <a:avLst/>
          </a:prstGeom>
        </p:spPr>
        <p:txBody>
          <a:bodyPr wrap="square">
            <a:spAutoFit/>
          </a:bodyPr>
          <a:lstStyle/>
          <a:p>
            <a:r>
              <a:rPr lang="es-CO" sz="1200" b="1" dirty="0" smtClean="0">
                <a:latin typeface="Futura Std Book" panose="020B0502020204020303" pitchFamily="34" charset="0"/>
              </a:rPr>
              <a:t>Proyectos Aprobados Vigencias Anteriores</a:t>
            </a:r>
            <a:endParaRPr lang="es-CO" sz="1200" b="1" dirty="0">
              <a:latin typeface="Futura Std Book" panose="020B0502020204020303" pitchFamily="34" charset="0"/>
            </a:endParaRPr>
          </a:p>
        </p:txBody>
      </p:sp>
      <p:sp>
        <p:nvSpPr>
          <p:cNvPr id="13" name="CuadroTexto 12"/>
          <p:cNvSpPr txBox="1"/>
          <p:nvPr/>
        </p:nvSpPr>
        <p:spPr>
          <a:xfrm>
            <a:off x="4268974" y="212052"/>
            <a:ext cx="1278407" cy="246221"/>
          </a:xfrm>
          <a:prstGeom prst="rect">
            <a:avLst/>
          </a:prstGeom>
          <a:noFill/>
        </p:spPr>
        <p:txBody>
          <a:bodyPr wrap="square" rtlCol="0">
            <a:spAutoFit/>
          </a:bodyPr>
          <a:lstStyle/>
          <a:p>
            <a:r>
              <a:rPr lang="es-ES" sz="1000" dirty="0" smtClean="0">
                <a:latin typeface="Futura Std Book" panose="020B0502020204020303" pitchFamily="34" charset="0"/>
              </a:rPr>
              <a:t>30 nov 2018</a:t>
            </a:r>
            <a:endParaRPr lang="en-US" sz="1000" dirty="0">
              <a:latin typeface="Futura Std Book" panose="020B0502020204020303" pitchFamily="34" charset="0"/>
            </a:endParaRPr>
          </a:p>
        </p:txBody>
      </p:sp>
      <p:pic>
        <p:nvPicPr>
          <p:cNvPr id="15" name="Picture 2" descr="G:\Ministerio CIT\Trabajo MinCIT 2017 - 2018\PNG\Logos\Font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323" y="145642"/>
            <a:ext cx="1466453" cy="310096"/>
          </a:xfrm>
          <a:prstGeom prst="rect">
            <a:avLst/>
          </a:prstGeom>
          <a:noFill/>
          <a:extLst>
            <a:ext uri="{909E8E84-426E-40DD-AFC4-6F175D3DCCD1}">
              <a14:hiddenFill xmlns:a14="http://schemas.microsoft.com/office/drawing/2010/main">
                <a:solidFill>
                  <a:srgbClr val="FFFFFF"/>
                </a:solidFill>
              </a14:hiddenFill>
            </a:ext>
          </a:extLst>
        </p:spPr>
      </p:pic>
      <p:sp>
        <p:nvSpPr>
          <p:cNvPr id="16" name="Título 2"/>
          <p:cNvSpPr txBox="1">
            <a:spLocks/>
          </p:cNvSpPr>
          <p:nvPr/>
        </p:nvSpPr>
        <p:spPr>
          <a:xfrm>
            <a:off x="87038" y="106348"/>
            <a:ext cx="3693695" cy="349390"/>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Infraestructura Turística</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pic>
        <p:nvPicPr>
          <p:cNvPr id="20" name="Imagen 19"/>
          <p:cNvPicPr>
            <a:picLocks noChangeAspect="1"/>
          </p:cNvPicPr>
          <p:nvPr/>
        </p:nvPicPr>
        <p:blipFill rotWithShape="1">
          <a:blip r:embed="rId3"/>
          <a:srcRect r="554"/>
          <a:stretch/>
        </p:blipFill>
        <p:spPr>
          <a:xfrm>
            <a:off x="2472053" y="2912750"/>
            <a:ext cx="3914273" cy="5580413"/>
          </a:xfrm>
          <a:prstGeom prst="rect">
            <a:avLst/>
          </a:prstGeom>
        </p:spPr>
      </p:pic>
      <p:sp>
        <p:nvSpPr>
          <p:cNvPr id="22" name="Rectángulo 21"/>
          <p:cNvSpPr/>
          <p:nvPr/>
        </p:nvSpPr>
        <p:spPr>
          <a:xfrm>
            <a:off x="352892" y="1219767"/>
            <a:ext cx="2542437" cy="1038746"/>
          </a:xfrm>
          <a:prstGeom prst="rect">
            <a:avLst/>
          </a:prstGeom>
          <a:ln>
            <a:solidFill>
              <a:schemeClr val="accent4"/>
            </a:solidFill>
          </a:ln>
        </p:spPr>
        <p:txBody>
          <a:bodyPr wrap="square">
            <a:spAutoFit/>
          </a:bodyPr>
          <a:lstStyle/>
          <a:p>
            <a:pPr marL="180340" indent="-180340" algn="just">
              <a:lnSpc>
                <a:spcPct val="115000"/>
              </a:lnSpc>
              <a:tabLst>
                <a:tab pos="180340" algn="l"/>
              </a:tabLst>
            </a:pPr>
            <a:r>
              <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rPr>
              <a:t>	</a:t>
            </a:r>
            <a:r>
              <a:rPr lang="es-CO" sz="1000" b="1" dirty="0" smtClean="0">
                <a:solidFill>
                  <a:srgbClr val="FFC425"/>
                </a:solidFill>
                <a:latin typeface="Futura Std Book" panose="020B0502020204020303" pitchFamily="34" charset="0"/>
                <a:ea typeface="Calibri" panose="020F0502020204030204" pitchFamily="34" charset="0"/>
                <a:cs typeface="Times New Roman" panose="02020603050405020304" pitchFamily="18" charset="0"/>
              </a:rPr>
              <a:t>Departamental</a:t>
            </a:r>
            <a:endParaRPr lang="es-CO" sz="1000" b="1" dirty="0">
              <a:solidFill>
                <a:srgbClr val="FFC425"/>
              </a:solidFill>
              <a:latin typeface="Futura Std Book" panose="020B0502020204020303" pitchFamily="34" charset="0"/>
              <a:ea typeface="Calibri" panose="020F0502020204030204" pitchFamily="34" charset="0"/>
              <a:cs typeface="Times New Roman" panose="02020603050405020304" pitchFamily="18" charset="0"/>
            </a:endParaRPr>
          </a:p>
          <a:p>
            <a:pPr marL="171450" lvl="0" indent="-171450" algn="just">
              <a:buFont typeface="Arial" panose="020B0604020202020204" pitchFamily="34" charset="0"/>
              <a:buChar char="•"/>
            </a:pPr>
            <a:r>
              <a:rPr lang="es-ES_tradnl" sz="1000" b="1" dirty="0">
                <a:latin typeface="Futura Std Book" panose="020B0502020204020303" pitchFamily="34" charset="0"/>
              </a:rPr>
              <a:t>Señalización – departamento del Guaviare </a:t>
            </a:r>
            <a:r>
              <a:rPr lang="es-ES_tradnl" sz="1000" dirty="0">
                <a:latin typeface="Futura Std Book" panose="020B0502020204020303" pitchFamily="34" charset="0"/>
              </a:rPr>
              <a:t>$154.797.790 (MinCIT-Fontur vigencia 2011)</a:t>
            </a:r>
            <a:r>
              <a:rPr lang="es-CO" sz="1000" dirty="0" smtClean="0">
                <a:latin typeface="Futura Std Book" panose="020B0502020204020303" pitchFamily="34" charset="0"/>
              </a:rPr>
              <a:t>. Terminación </a:t>
            </a:r>
            <a:r>
              <a:rPr lang="es-CO" sz="1000" dirty="0">
                <a:latin typeface="Futura Std Book" panose="020B0502020204020303" pitchFamily="34" charset="0"/>
              </a:rPr>
              <a:t>16 de noviembre de 2012. </a:t>
            </a:r>
            <a:r>
              <a:rPr lang="es-CO" sz="1000" dirty="0" smtClean="0">
                <a:latin typeface="Futura Std Book" panose="020B0502020204020303" pitchFamily="34" charset="0"/>
              </a:rPr>
              <a:t>Estado: Finalizado (100%).</a:t>
            </a:r>
          </a:p>
        </p:txBody>
      </p:sp>
      <p:cxnSp>
        <p:nvCxnSpPr>
          <p:cNvPr id="23" name="Conector angular 22"/>
          <p:cNvCxnSpPr>
            <a:stCxn id="22" idx="3"/>
          </p:cNvCxnSpPr>
          <p:nvPr/>
        </p:nvCxnSpPr>
        <p:spPr>
          <a:xfrm>
            <a:off x="2895329" y="1739140"/>
            <a:ext cx="1604667" cy="2437317"/>
          </a:xfrm>
          <a:prstGeom prst="bentConnector2">
            <a:avLst/>
          </a:prstGeom>
          <a:ln>
            <a:solidFill>
              <a:srgbClr val="FFC42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620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2201168" y="411840"/>
            <a:ext cx="2820664" cy="276999"/>
          </a:xfrm>
          <a:prstGeom prst="rect">
            <a:avLst/>
          </a:prstGeom>
        </p:spPr>
        <p:txBody>
          <a:bodyPr wrap="square">
            <a:spAutoFit/>
          </a:bodyPr>
          <a:lstStyle/>
          <a:p>
            <a:r>
              <a:rPr lang="es-CO" sz="1200" b="1" dirty="0" smtClean="0">
                <a:latin typeface="Futura Std Book" panose="020B0502020204020303" pitchFamily="34" charset="0"/>
              </a:rPr>
              <a:t>Proyectos Aprobados 2018</a:t>
            </a:r>
            <a:endParaRPr lang="es-CO" sz="1200" b="1" dirty="0">
              <a:latin typeface="Futura Std Book" panose="020B0502020204020303" pitchFamily="34" charset="0"/>
            </a:endParaRPr>
          </a:p>
        </p:txBody>
      </p:sp>
      <p:sp>
        <p:nvSpPr>
          <p:cNvPr id="22" name="CuadroTexto 21"/>
          <p:cNvSpPr txBox="1"/>
          <p:nvPr/>
        </p:nvSpPr>
        <p:spPr>
          <a:xfrm>
            <a:off x="83969" y="3158727"/>
            <a:ext cx="6664058" cy="861774"/>
          </a:xfrm>
          <a:prstGeom prst="rect">
            <a:avLst/>
          </a:prstGeom>
          <a:noFill/>
          <a:ln>
            <a:solidFill>
              <a:srgbClr val="6CB33F"/>
            </a:solidFill>
          </a:ln>
        </p:spPr>
        <p:txBody>
          <a:bodyPr wrap="square" rtlCol="0">
            <a:spAutoFit/>
          </a:bodyPr>
          <a:lstStyle/>
          <a:p>
            <a:pPr lvl="0" algn="just">
              <a:buClr>
                <a:srgbClr val="6CB33F"/>
              </a:buClr>
            </a:pPr>
            <a:r>
              <a:rPr lang="es-CO" sz="1000" b="1" dirty="0">
                <a:latin typeface="Futura Std Book" panose="020B0502020204020303" pitchFamily="34" charset="0"/>
                <a:ea typeface="Calibri" panose="020F0502020204030204" pitchFamily="34" charset="0"/>
                <a:cs typeface="Times New Roman" panose="02020603050405020304" pitchFamily="18" charset="0"/>
              </a:rPr>
              <a:t>FNTP-131-2018 Participación en la XXXVIII Vitrina Turística de </a:t>
            </a:r>
            <a:r>
              <a:rPr lang="es-CO" sz="1000" b="1" dirty="0" err="1">
                <a:latin typeface="Futura Std Book" panose="020B0502020204020303" pitchFamily="34" charset="0"/>
                <a:ea typeface="Calibri" panose="020F0502020204030204" pitchFamily="34" charset="0"/>
                <a:cs typeface="Times New Roman" panose="02020603050405020304" pitchFamily="18" charset="0"/>
              </a:rPr>
              <a:t>Anato</a:t>
            </a:r>
            <a:r>
              <a:rPr lang="es-CO" sz="1000" b="1" dirty="0">
                <a:latin typeface="Futura Std Book" panose="020B0502020204020303" pitchFamily="34" charset="0"/>
                <a:ea typeface="Calibri" panose="020F0502020204030204" pitchFamily="34" charset="0"/>
                <a:cs typeface="Times New Roman" panose="02020603050405020304" pitchFamily="18" charset="0"/>
              </a:rPr>
              <a:t> 2019 de los departamentos de Guaviare, Vaupés, Putumayo, Amazonas, Vichada, Caquetá, Guainía y Chocó</a:t>
            </a:r>
          </a:p>
          <a:p>
            <a:pPr lvl="0" algn="just">
              <a:buClr>
                <a:srgbClr val="6CB33F"/>
              </a:buClr>
            </a:pPr>
            <a:r>
              <a:rPr lang="es-CO" sz="1000" dirty="0" smtClean="0">
                <a:latin typeface="Futura Std Book" panose="020B0502020204020303" pitchFamily="34" charset="0"/>
                <a:ea typeface="Calibri" panose="020F0502020204030204" pitchFamily="34" charset="0"/>
                <a:cs typeface="Times New Roman" panose="02020603050405020304" pitchFamily="18" charset="0"/>
              </a:rPr>
              <a:t>inversión Guaviare </a:t>
            </a:r>
            <a:r>
              <a:rPr lang="es-CO" sz="1000" dirty="0">
                <a:latin typeface="Futura Std Book" panose="020B0502020204020303" pitchFamily="34" charset="0"/>
                <a:ea typeface="Calibri" panose="020F0502020204030204" pitchFamily="34" charset="0"/>
                <a:cs typeface="Times New Roman" panose="02020603050405020304" pitchFamily="18" charset="0"/>
              </a:rPr>
              <a:t>$77.395.608  (total proyecto $629.505.777; </a:t>
            </a:r>
            <a:r>
              <a:rPr lang="es-CO" sz="1000" dirty="0" err="1">
                <a:latin typeface="Futura Std Book" panose="020B0502020204020303" pitchFamily="34" charset="0"/>
                <a:ea typeface="Calibri" panose="020F0502020204030204" pitchFamily="34" charset="0"/>
                <a:cs typeface="Times New Roman" panose="02020603050405020304" pitchFamily="18" charset="0"/>
              </a:rPr>
              <a:t>Fontur</a:t>
            </a:r>
            <a:r>
              <a:rPr lang="es-CO" sz="1000" dirty="0">
                <a:latin typeface="Futura Std Book" panose="020B0502020204020303" pitchFamily="34" charset="0"/>
                <a:ea typeface="Calibri" panose="020F0502020204030204" pitchFamily="34" charset="0"/>
                <a:cs typeface="Times New Roman" panose="02020603050405020304" pitchFamily="18" charset="0"/>
              </a:rPr>
              <a:t> $629.505.777). Proponente: </a:t>
            </a:r>
            <a:r>
              <a:rPr lang="es-CO" sz="1000" dirty="0" err="1">
                <a:latin typeface="Futura Std Book" panose="020B0502020204020303" pitchFamily="34" charset="0"/>
                <a:ea typeface="Calibri" panose="020F0502020204030204" pitchFamily="34" charset="0"/>
                <a:cs typeface="Times New Roman" panose="02020603050405020304" pitchFamily="18" charset="0"/>
              </a:rPr>
              <a:t>MinCIT</a:t>
            </a:r>
            <a:r>
              <a:rPr lang="es-CO" sz="1000" dirty="0">
                <a:latin typeface="Futura Std Book" panose="020B0502020204020303" pitchFamily="34" charset="0"/>
                <a:ea typeface="Calibri" panose="020F0502020204030204" pitchFamily="34" charset="0"/>
                <a:cs typeface="Times New Roman" panose="02020603050405020304" pitchFamily="18" charset="0"/>
              </a:rPr>
              <a:t>. Corresponde a diseño, montaje, desmontaje y arrendamiento de área de 36 metros cuadrados para un stand en </a:t>
            </a:r>
            <a:r>
              <a:rPr lang="es-CO" sz="1000" dirty="0" err="1">
                <a:latin typeface="Futura Std Book" panose="020B0502020204020303" pitchFamily="34" charset="0"/>
                <a:ea typeface="Calibri" panose="020F0502020204030204" pitchFamily="34" charset="0"/>
                <a:cs typeface="Times New Roman" panose="02020603050405020304" pitchFamily="18" charset="0"/>
              </a:rPr>
              <a:t>Corferias</a:t>
            </a:r>
            <a:r>
              <a:rPr lang="es-CO" sz="1000" dirty="0">
                <a:latin typeface="Futura Std Book" panose="020B0502020204020303" pitchFamily="34" charset="0"/>
                <a:ea typeface="Calibri" panose="020F0502020204030204" pitchFamily="34" charset="0"/>
                <a:cs typeface="Times New Roman" panose="02020603050405020304" pitchFamily="18" charset="0"/>
              </a:rPr>
              <a:t>. Fecha del evento del 27 feb al 01mar2019. </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Contratado</a:t>
            </a:r>
            <a:r>
              <a:rPr lang="es-CO" sz="1000" b="1" dirty="0" smtClean="0">
                <a:solidFill>
                  <a:srgbClr val="E1134F"/>
                </a:solidFill>
                <a:latin typeface="Futura Std Book" panose="020B0502020204020303" pitchFamily="34" charset="0"/>
                <a:ea typeface="Calibri" panose="020F0502020204030204" pitchFamily="34" charset="0"/>
                <a:cs typeface="Times New Roman" panose="02020603050405020304" pitchFamily="18" charset="0"/>
              </a:rPr>
              <a:t> </a:t>
            </a:r>
            <a:r>
              <a:rPr lang="es-CO" sz="1000" dirty="0">
                <a:latin typeface="Futura Std Book" panose="020B0502020204020303" pitchFamily="34" charset="0"/>
                <a:ea typeface="Calibri" panose="020F0502020204030204" pitchFamily="34" charset="0"/>
                <a:cs typeface="Times New Roman" panose="02020603050405020304" pitchFamily="18" charset="0"/>
              </a:rPr>
              <a:t>(0%). </a:t>
            </a:r>
          </a:p>
        </p:txBody>
      </p:sp>
      <p:sp>
        <p:nvSpPr>
          <p:cNvPr id="25" name="CuadroTexto 24"/>
          <p:cNvSpPr txBox="1"/>
          <p:nvPr/>
        </p:nvSpPr>
        <p:spPr>
          <a:xfrm>
            <a:off x="82180" y="4085961"/>
            <a:ext cx="6660692" cy="1169551"/>
          </a:xfrm>
          <a:prstGeom prst="rect">
            <a:avLst/>
          </a:prstGeom>
          <a:noFill/>
          <a:ln>
            <a:solidFill>
              <a:srgbClr val="6CB33F"/>
            </a:solidFill>
          </a:ln>
        </p:spPr>
        <p:txBody>
          <a:bodyPr wrap="square" rtlCol="0">
            <a:spAutoFit/>
          </a:bodyPr>
          <a:lstStyle/>
          <a:p>
            <a:pPr lvl="0" algn="just">
              <a:buClr>
                <a:srgbClr val="6CB33F"/>
              </a:buClr>
            </a:pPr>
            <a:r>
              <a:rPr lang="es-CO" sz="1000" b="1" dirty="0">
                <a:latin typeface="Futura Std Book" panose="020B0502020204020303" pitchFamily="34" charset="0"/>
                <a:ea typeface="Calibri" panose="020F0502020204030204" pitchFamily="34" charset="0"/>
                <a:cs typeface="Times New Roman" panose="02020603050405020304" pitchFamily="18" charset="0"/>
              </a:rPr>
              <a:t>FNTP-145-2017 Promoción turística del departamento del Guaviare 2018: </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inversión Guaviare </a:t>
            </a:r>
            <a:r>
              <a:rPr lang="es-CO" sz="1000" dirty="0">
                <a:latin typeface="Futura Std Book" panose="020B0502020204020303" pitchFamily="34" charset="0"/>
                <a:ea typeface="Calibri" panose="020F0502020204030204" pitchFamily="34" charset="0"/>
                <a:cs typeface="Times New Roman" panose="02020603050405020304" pitchFamily="18" charset="0"/>
              </a:rPr>
              <a:t>$1.528.135.740 (total proyecto $</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1.528.135.740; </a:t>
            </a:r>
            <a:r>
              <a:rPr lang="es-CO" sz="1000" dirty="0" err="1" smtClean="0">
                <a:latin typeface="Futura Std Book" panose="020B0502020204020303" pitchFamily="34" charset="0"/>
                <a:ea typeface="Calibri" panose="020F0502020204030204" pitchFamily="34" charset="0"/>
                <a:cs typeface="Times New Roman" panose="02020603050405020304" pitchFamily="18" charset="0"/>
              </a:rPr>
              <a:t>Fontur</a:t>
            </a:r>
            <a:r>
              <a:rPr lang="es-CO" sz="1000" dirty="0">
                <a:latin typeface="Futura Std Book" panose="020B0502020204020303" pitchFamily="34" charset="0"/>
                <a:ea typeface="Calibri" panose="020F0502020204030204" pitchFamily="34" charset="0"/>
                <a:cs typeface="Times New Roman" panose="02020603050405020304" pitchFamily="18" charset="0"/>
              </a:rPr>
              <a:t> </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$ 1.528.135.740) </a:t>
            </a:r>
            <a:r>
              <a:rPr lang="es-CO" sz="1000" dirty="0">
                <a:latin typeface="Futura Std Book" panose="020B0502020204020303" pitchFamily="34" charset="0"/>
                <a:ea typeface="Calibri" panose="020F0502020204030204" pitchFamily="34" charset="0"/>
                <a:cs typeface="Times New Roman" panose="02020603050405020304" pitchFamily="18" charset="0"/>
              </a:rPr>
              <a:t>Proponente: Gobernación del Guaviare. Corresponde a Actualización e impresión de la guía turística de Guaviare, producción de video promocional del departamento de Guaviare, adquisición de memorias personalizadas, tipo USB estilo manilla de 8 gigas de capacidad, 200 unidades, plan de medios con: pauta en revista, </a:t>
            </a:r>
            <a:r>
              <a:rPr lang="es-CO" sz="1000" dirty="0" err="1">
                <a:latin typeface="Futura Std Book" panose="020B0502020204020303" pitchFamily="34" charset="0"/>
                <a:ea typeface="Calibri" panose="020F0502020204030204" pitchFamily="34" charset="0"/>
                <a:cs typeface="Times New Roman" panose="02020603050405020304" pitchFamily="18" charset="0"/>
              </a:rPr>
              <a:t>Out</a:t>
            </a:r>
            <a:r>
              <a:rPr lang="es-CO" sz="1000" dirty="0">
                <a:latin typeface="Futura Std Book" panose="020B0502020204020303" pitchFamily="34" charset="0"/>
                <a:ea typeface="Calibri" panose="020F0502020204030204" pitchFamily="34" charset="0"/>
                <a:cs typeface="Times New Roman" panose="02020603050405020304" pitchFamily="18" charset="0"/>
              </a:rPr>
              <a:t> of home y Digital, misiones comerciales a (Bogotá, Barranquilla, Villavicencio y Armenia) y un viaje de familiarización al destino con periodistas y agentes de viaje</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 </a:t>
            </a:r>
            <a:r>
              <a:rPr lang="es-CO" sz="1000" dirty="0">
                <a:latin typeface="Futura Std Book" panose="020B0502020204020303" pitchFamily="34" charset="0"/>
                <a:ea typeface="Calibri" panose="020F0502020204030204" pitchFamily="34" charset="0"/>
                <a:cs typeface="Times New Roman" panose="02020603050405020304" pitchFamily="18" charset="0"/>
              </a:rPr>
              <a:t>en ejecución (45%).</a:t>
            </a:r>
          </a:p>
        </p:txBody>
      </p:sp>
      <p:sp>
        <p:nvSpPr>
          <p:cNvPr id="30" name="Rectángulo 29"/>
          <p:cNvSpPr/>
          <p:nvPr/>
        </p:nvSpPr>
        <p:spPr>
          <a:xfrm>
            <a:off x="1615794" y="5300205"/>
            <a:ext cx="3879975" cy="276999"/>
          </a:xfrm>
          <a:prstGeom prst="rect">
            <a:avLst/>
          </a:prstGeom>
        </p:spPr>
        <p:txBody>
          <a:bodyPr wrap="square">
            <a:spAutoFit/>
          </a:bodyPr>
          <a:lstStyle/>
          <a:p>
            <a:pPr algn="just"/>
            <a:r>
              <a:rPr lang="es-CO" sz="1200" b="1" dirty="0" smtClean="0">
                <a:latin typeface="Futura Std Book" panose="020B0502020204020303" pitchFamily="34" charset="0"/>
              </a:rPr>
              <a:t>Proyectos Aprobados Vigencias Anteriores</a:t>
            </a:r>
            <a:endParaRPr lang="es-CO" sz="1200" b="1" dirty="0">
              <a:latin typeface="Futura Std Book" panose="020B0502020204020303" pitchFamily="34" charset="0"/>
            </a:endParaRPr>
          </a:p>
        </p:txBody>
      </p:sp>
      <p:sp>
        <p:nvSpPr>
          <p:cNvPr id="31" name="CuadroTexto 30"/>
          <p:cNvSpPr txBox="1"/>
          <p:nvPr/>
        </p:nvSpPr>
        <p:spPr>
          <a:xfrm>
            <a:off x="90538" y="5589162"/>
            <a:ext cx="6652334" cy="861774"/>
          </a:xfrm>
          <a:prstGeom prst="rect">
            <a:avLst/>
          </a:prstGeom>
          <a:noFill/>
          <a:ln>
            <a:solidFill>
              <a:srgbClr val="6CB33F"/>
            </a:solidFill>
          </a:ln>
        </p:spPr>
        <p:txBody>
          <a:bodyPr wrap="square" rtlCol="0">
            <a:spAutoFit/>
          </a:bodyPr>
          <a:lstStyle/>
          <a:p>
            <a:pPr lvl="0" algn="just">
              <a:buClr>
                <a:srgbClr val="6CB33F"/>
              </a:buClr>
            </a:pPr>
            <a:r>
              <a:rPr lang="es-CO" sz="1000" b="1" dirty="0">
                <a:latin typeface="Futura Std Book" panose="020B0502020204020303" pitchFamily="34" charset="0"/>
              </a:rPr>
              <a:t>FNTP-185-2017 Participación en la XXXVII Vitrina Turística de </a:t>
            </a:r>
            <a:r>
              <a:rPr lang="es-CO" sz="1000" b="1" dirty="0" err="1">
                <a:latin typeface="Futura Std Book" panose="020B0502020204020303" pitchFamily="34" charset="0"/>
              </a:rPr>
              <a:t>Anato</a:t>
            </a:r>
            <a:r>
              <a:rPr lang="es-CO" sz="1000" b="1" dirty="0">
                <a:latin typeface="Futura Std Book" panose="020B0502020204020303" pitchFamily="34" charset="0"/>
              </a:rPr>
              <a:t> 2018 de los departamentos de Guaviare, Vaupés, Putumayo, Amazonas, Vichada, Caquetá, Guainía y Chocó</a:t>
            </a:r>
            <a:r>
              <a:rPr lang="es-CO" sz="1000" dirty="0">
                <a:latin typeface="Futura Std Book" panose="020B0502020204020303" pitchFamily="34" charset="0"/>
              </a:rPr>
              <a:t>: </a:t>
            </a:r>
            <a:r>
              <a:rPr lang="es-CO" sz="1000" dirty="0" smtClean="0">
                <a:latin typeface="Futura Std Book" panose="020B0502020204020303" pitchFamily="34" charset="0"/>
              </a:rPr>
              <a:t>inversión </a:t>
            </a:r>
            <a:r>
              <a:rPr lang="es-CO" sz="1000" dirty="0">
                <a:latin typeface="Futura Std Book" panose="020B0502020204020303" pitchFamily="34" charset="0"/>
              </a:rPr>
              <a:t>Guaviare $ 60.546.629 (total proyecto $492.462.733) Proponente: </a:t>
            </a:r>
            <a:r>
              <a:rPr lang="es-CO" sz="1000" dirty="0" err="1">
                <a:latin typeface="Futura Std Book" panose="020B0502020204020303" pitchFamily="34" charset="0"/>
              </a:rPr>
              <a:t>MinCIT</a:t>
            </a:r>
            <a:r>
              <a:rPr lang="es-CO" sz="1000" dirty="0">
                <a:latin typeface="Futura Std Book" panose="020B0502020204020303" pitchFamily="34" charset="0"/>
              </a:rPr>
              <a:t>. Contó con: diseño, montaje y desmontaje; arrendamiento del espacios de 36 metros para el stand en la Vitrina Turística de </a:t>
            </a:r>
            <a:r>
              <a:rPr lang="es-CO" sz="1000" dirty="0" err="1">
                <a:latin typeface="Futura Std Book" panose="020B0502020204020303" pitchFamily="34" charset="0"/>
              </a:rPr>
              <a:t>Anato</a:t>
            </a:r>
            <a:r>
              <a:rPr lang="es-CO" sz="1000" dirty="0">
                <a:latin typeface="Futura Std Book" panose="020B0502020204020303" pitchFamily="34" charset="0"/>
              </a:rPr>
              <a:t> de 21 al 23 de febrero de 2018. Terminado (100%).</a:t>
            </a:r>
          </a:p>
        </p:txBody>
      </p:sp>
      <p:sp>
        <p:nvSpPr>
          <p:cNvPr id="32" name="CuadroTexto 31"/>
          <p:cNvSpPr txBox="1"/>
          <p:nvPr/>
        </p:nvSpPr>
        <p:spPr>
          <a:xfrm>
            <a:off x="73821" y="6553332"/>
            <a:ext cx="6660692" cy="1015663"/>
          </a:xfrm>
          <a:prstGeom prst="rect">
            <a:avLst/>
          </a:prstGeom>
          <a:noFill/>
          <a:ln>
            <a:solidFill>
              <a:srgbClr val="6CB33F"/>
            </a:solidFill>
          </a:ln>
        </p:spPr>
        <p:txBody>
          <a:bodyPr wrap="square" rtlCol="0">
            <a:spAutoFit/>
          </a:bodyPr>
          <a:lstStyle/>
          <a:p>
            <a:pPr lvl="0" algn="just">
              <a:buClr>
                <a:srgbClr val="6CB33F"/>
              </a:buClr>
            </a:pPr>
            <a:r>
              <a:rPr lang="es-CO" sz="1000" b="1" dirty="0">
                <a:latin typeface="Futura Std Book" panose="020B0502020204020303" pitchFamily="34" charset="0"/>
              </a:rPr>
              <a:t>FNTP-105-2016 Promoción turística del departamento del Guaviare 2016: </a:t>
            </a:r>
            <a:r>
              <a:rPr lang="es-CO" sz="1000" dirty="0" smtClean="0">
                <a:latin typeface="Futura Std Book" panose="020B0502020204020303" pitchFamily="34" charset="0"/>
              </a:rPr>
              <a:t>inversión Guaviare </a:t>
            </a:r>
            <a:r>
              <a:rPr lang="es-CO" sz="1000" dirty="0">
                <a:latin typeface="Futura Std Book" panose="020B0502020204020303" pitchFamily="34" charset="0"/>
              </a:rPr>
              <a:t>$294.030.429 (total proyecto $294.030.429). Proponente: </a:t>
            </a:r>
            <a:r>
              <a:rPr lang="es-CO" sz="1000" dirty="0" smtClean="0">
                <a:latin typeface="Futura Std Book" panose="020B0502020204020303" pitchFamily="34" charset="0"/>
              </a:rPr>
              <a:t>Gobernación Guaviare</a:t>
            </a:r>
            <a:r>
              <a:rPr lang="es-CO" sz="1000" dirty="0">
                <a:latin typeface="Futura Std Book" panose="020B0502020204020303" pitchFamily="34" charset="0"/>
              </a:rPr>
              <a:t>. El proyecto contempló participación en la Vitrina Turística de </a:t>
            </a:r>
            <a:r>
              <a:rPr lang="es-CO" sz="1000" dirty="0" err="1">
                <a:latin typeface="Futura Std Book" panose="020B0502020204020303" pitchFamily="34" charset="0"/>
              </a:rPr>
              <a:t>Anato</a:t>
            </a:r>
            <a:r>
              <a:rPr lang="es-CO" sz="1000" dirty="0">
                <a:latin typeface="Futura Std Book" panose="020B0502020204020303" pitchFamily="34" charset="0"/>
              </a:rPr>
              <a:t> 2017, plan de medios en TV Cable (</a:t>
            </a:r>
            <a:r>
              <a:rPr lang="es-CO" sz="1000" dirty="0" err="1">
                <a:latin typeface="Futura Std Book" panose="020B0502020204020303" pitchFamily="34" charset="0"/>
              </a:rPr>
              <a:t>NatGeo</a:t>
            </a:r>
            <a:r>
              <a:rPr lang="es-CO" sz="1000" dirty="0">
                <a:latin typeface="Futura Std Book" panose="020B0502020204020303" pitchFamily="34" charset="0"/>
              </a:rPr>
              <a:t>), TV Cable (Discovery), pantalla aviones (Avianca) y medios digitales finalizando el 5 de julio de 2017 y viajes de familiarización, las cuales se desarrollaron satisfactoriamente. Los </a:t>
            </a:r>
            <a:r>
              <a:rPr lang="es-CO" sz="1000" dirty="0" err="1">
                <a:latin typeface="Futura Std Book" panose="020B0502020204020303" pitchFamily="34" charset="0"/>
              </a:rPr>
              <a:t>Press-trip</a:t>
            </a:r>
            <a:r>
              <a:rPr lang="es-CO" sz="1000" dirty="0">
                <a:latin typeface="Futura Std Book" panose="020B0502020204020303" pitchFamily="34" charset="0"/>
              </a:rPr>
              <a:t> se desarrollaron del 21 al 24 de junio de 2017 y de igual forma se llevó a cabo la misión comercial del 26 al 28 de junio de 2017. Terminado (100%)</a:t>
            </a:r>
          </a:p>
        </p:txBody>
      </p:sp>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0895" y="52335"/>
            <a:ext cx="1612674" cy="34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uadroTexto 32"/>
          <p:cNvSpPr txBox="1"/>
          <p:nvPr/>
        </p:nvSpPr>
        <p:spPr>
          <a:xfrm>
            <a:off x="4342601" y="212052"/>
            <a:ext cx="1101267" cy="246221"/>
          </a:xfrm>
          <a:prstGeom prst="rect">
            <a:avLst/>
          </a:prstGeom>
          <a:noFill/>
        </p:spPr>
        <p:txBody>
          <a:bodyPr wrap="square" rtlCol="0">
            <a:spAutoFit/>
          </a:bodyPr>
          <a:lstStyle/>
          <a:p>
            <a:r>
              <a:rPr lang="es-ES" sz="1000" dirty="0" smtClean="0">
                <a:solidFill>
                  <a:schemeClr val="bg1"/>
                </a:solidFill>
                <a:latin typeface="Futura Std Book" panose="020B0502020204020303" pitchFamily="34" charset="0"/>
              </a:rPr>
              <a:t>21nov2018</a:t>
            </a:r>
            <a:endParaRPr lang="en-US" sz="1000" dirty="0">
              <a:solidFill>
                <a:schemeClr val="bg1"/>
              </a:solidFill>
              <a:latin typeface="Futura Std Book" panose="020B0502020204020303" pitchFamily="34" charset="0"/>
            </a:endParaRPr>
          </a:p>
        </p:txBody>
      </p:sp>
      <p:sp>
        <p:nvSpPr>
          <p:cNvPr id="34" name="CuadroTexto 33"/>
          <p:cNvSpPr txBox="1"/>
          <p:nvPr/>
        </p:nvSpPr>
        <p:spPr>
          <a:xfrm>
            <a:off x="4787143" y="267997"/>
            <a:ext cx="1278407" cy="246221"/>
          </a:xfrm>
          <a:prstGeom prst="rect">
            <a:avLst/>
          </a:prstGeom>
          <a:noFill/>
        </p:spPr>
        <p:txBody>
          <a:bodyPr wrap="square" rtlCol="0">
            <a:spAutoFit/>
          </a:bodyPr>
          <a:lstStyle/>
          <a:p>
            <a:r>
              <a:rPr lang="es-ES" sz="1000" dirty="0" smtClean="0">
                <a:latin typeface="Futura Std Book" panose="020B0502020204020303" pitchFamily="34" charset="0"/>
              </a:rPr>
              <a:t>30 nov 2018</a:t>
            </a:r>
            <a:endParaRPr lang="en-US" sz="1000" dirty="0">
              <a:latin typeface="Futura Std Book" panose="020B0502020204020303" pitchFamily="34" charset="0"/>
            </a:endParaRPr>
          </a:p>
        </p:txBody>
      </p:sp>
      <p:pic>
        <p:nvPicPr>
          <p:cNvPr id="35" name="Picture 2" descr="G:\Ministerio CIT\Trabajo MinCIT 2017 - 2018\PNG\Logos\Font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324" y="108604"/>
            <a:ext cx="1466453" cy="310096"/>
          </a:xfrm>
          <a:prstGeom prst="rect">
            <a:avLst/>
          </a:prstGeom>
          <a:noFill/>
          <a:extLst>
            <a:ext uri="{909E8E84-426E-40DD-AFC4-6F175D3DCCD1}">
              <a14:hiddenFill xmlns:a14="http://schemas.microsoft.com/office/drawing/2010/main">
                <a:solidFill>
                  <a:srgbClr val="FFFFFF"/>
                </a:solidFill>
              </a14:hiddenFill>
            </a:ext>
          </a:extLst>
        </p:spPr>
      </p:pic>
      <p:sp>
        <p:nvSpPr>
          <p:cNvPr id="36" name="Título 2"/>
          <p:cNvSpPr txBox="1">
            <a:spLocks/>
          </p:cNvSpPr>
          <p:nvPr/>
        </p:nvSpPr>
        <p:spPr>
          <a:xfrm>
            <a:off x="-55992" y="69310"/>
            <a:ext cx="4843135" cy="349390"/>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Promoción y Mercadeo Turístico</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060" y="677755"/>
            <a:ext cx="3655835" cy="2436614"/>
          </a:xfrm>
          <a:prstGeom prst="rect">
            <a:avLst/>
          </a:prstGeom>
        </p:spPr>
      </p:pic>
      <p:sp>
        <p:nvSpPr>
          <p:cNvPr id="37" name="Rectángulo 36"/>
          <p:cNvSpPr/>
          <p:nvPr/>
        </p:nvSpPr>
        <p:spPr>
          <a:xfrm>
            <a:off x="1535060" y="2555369"/>
            <a:ext cx="2860040" cy="72263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s-CO" sz="900" dirty="0">
                <a:solidFill>
                  <a:srgbClr val="FFFFFF"/>
                </a:solidFill>
                <a:effectLst/>
                <a:latin typeface="Futura Std Book" panose="020B0502020204020303" pitchFamily="34" charset="0"/>
                <a:ea typeface="Calibri" panose="020F0502020204030204" pitchFamily="34" charset="0"/>
                <a:cs typeface="Times New Roman" panose="02020603050405020304" pitchFamily="18" charset="0"/>
              </a:rPr>
              <a:t>Ciudad de Piedra - Guaviare-</a:t>
            </a:r>
            <a:endParaRPr lang="es-MX" sz="1100" dirty="0">
              <a:effectLst/>
              <a:latin typeface="Futura Std Book" panose="020B0502020204020303" pitchFamily="34" charset="0"/>
              <a:ea typeface="Calibri" panose="020F0502020204030204" pitchFamily="34" charset="0"/>
              <a:cs typeface="Times New Roman" panose="02020603050405020304" pitchFamily="18" charset="0"/>
            </a:endParaRPr>
          </a:p>
          <a:p>
            <a:pPr>
              <a:lnSpc>
                <a:spcPct val="107000"/>
              </a:lnSpc>
              <a:spcAft>
                <a:spcPts val="0"/>
              </a:spcAft>
            </a:pPr>
            <a:r>
              <a:rPr lang="es-CO" sz="900" dirty="0">
                <a:solidFill>
                  <a:srgbClr val="FFFFFF"/>
                </a:solidFill>
                <a:effectLst/>
                <a:latin typeface="Futura Std Book" panose="020B0502020204020303" pitchFamily="34" charset="0"/>
                <a:ea typeface="Calibri" panose="020F0502020204030204" pitchFamily="34" charset="0"/>
                <a:cs typeface="Times New Roman" panose="02020603050405020304" pitchFamily="18" charset="0"/>
              </a:rPr>
              <a:t>Autor: Carlos Alfonso Rodríguez Orozco</a:t>
            </a:r>
            <a:endParaRPr lang="es-MX" sz="1100" dirty="0">
              <a:effectLst/>
              <a:latin typeface="Futura Std Book" panose="020B0502020204020303" pitchFamily="34" charset="0"/>
              <a:ea typeface="Calibri" panose="020F0502020204030204" pitchFamily="34" charset="0"/>
              <a:cs typeface="Times New Roman" panose="02020603050405020304" pitchFamily="18" charset="0"/>
            </a:endParaRPr>
          </a:p>
        </p:txBody>
      </p:sp>
      <p:sp>
        <p:nvSpPr>
          <p:cNvPr id="16" name="Rectángulo 15"/>
          <p:cNvSpPr/>
          <p:nvPr/>
        </p:nvSpPr>
        <p:spPr>
          <a:xfrm>
            <a:off x="1705966" y="7587841"/>
            <a:ext cx="3811067" cy="276999"/>
          </a:xfrm>
          <a:prstGeom prst="rect">
            <a:avLst/>
          </a:prstGeom>
        </p:spPr>
        <p:txBody>
          <a:bodyPr wrap="square">
            <a:spAutoFit/>
          </a:bodyPr>
          <a:lstStyle/>
          <a:p>
            <a:pPr algn="just"/>
            <a:r>
              <a:rPr lang="en-US" sz="1200" b="1" dirty="0" err="1" smtClean="0">
                <a:latin typeface="Futura Std Book" panose="020B0502020204020303" pitchFamily="34" charset="0"/>
              </a:rPr>
              <a:t>Proyectos</a:t>
            </a:r>
            <a:r>
              <a:rPr lang="en-US" sz="1200" b="1" dirty="0" smtClean="0">
                <a:latin typeface="Futura Std Book" panose="020B0502020204020303" pitchFamily="34" charset="0"/>
              </a:rPr>
              <a:t> </a:t>
            </a:r>
            <a:r>
              <a:rPr lang="en-US" sz="1200" b="1" dirty="0" err="1" smtClean="0">
                <a:latin typeface="Futura Std Book" panose="020B0502020204020303" pitchFamily="34" charset="0"/>
              </a:rPr>
              <a:t>en</a:t>
            </a:r>
            <a:r>
              <a:rPr lang="en-US" sz="1200" b="1" dirty="0" smtClean="0">
                <a:latin typeface="Futura Std Book" panose="020B0502020204020303" pitchFamily="34" charset="0"/>
              </a:rPr>
              <a:t> </a:t>
            </a:r>
            <a:r>
              <a:rPr lang="es-CO" sz="1200" b="1" dirty="0" smtClean="0">
                <a:latin typeface="Futura Std Book" panose="020B0502020204020303" pitchFamily="34" charset="0"/>
              </a:rPr>
              <a:t>Formulación</a:t>
            </a:r>
            <a:r>
              <a:rPr lang="en-US" sz="1200" b="1" dirty="0" smtClean="0">
                <a:latin typeface="Futura Std Book" panose="020B0502020204020303" pitchFamily="34" charset="0"/>
              </a:rPr>
              <a:t> y </a:t>
            </a:r>
            <a:r>
              <a:rPr lang="en-US" sz="1200" b="1" dirty="0" err="1">
                <a:latin typeface="Futura Std Book" panose="020B0502020204020303" pitchFamily="34" charset="0"/>
              </a:rPr>
              <a:t>E</a:t>
            </a:r>
            <a:r>
              <a:rPr lang="en-US" sz="1200" b="1" dirty="0" err="1" smtClean="0">
                <a:latin typeface="Futura Std Book" panose="020B0502020204020303" pitchFamily="34" charset="0"/>
              </a:rPr>
              <a:t>valuación</a:t>
            </a:r>
            <a:endParaRPr lang="en-US" sz="1200" b="1" dirty="0">
              <a:latin typeface="Futura Std Book" panose="020B0502020204020303" pitchFamily="34" charset="0"/>
            </a:endParaRPr>
          </a:p>
        </p:txBody>
      </p:sp>
      <p:sp>
        <p:nvSpPr>
          <p:cNvPr id="17" name="CuadroTexto 16"/>
          <p:cNvSpPr txBox="1"/>
          <p:nvPr/>
        </p:nvSpPr>
        <p:spPr>
          <a:xfrm>
            <a:off x="73821" y="7864840"/>
            <a:ext cx="6652333" cy="1169551"/>
          </a:xfrm>
          <a:prstGeom prst="rect">
            <a:avLst/>
          </a:prstGeom>
          <a:noFill/>
          <a:ln>
            <a:solidFill>
              <a:srgbClr val="6CB33F"/>
            </a:solidFill>
          </a:ln>
        </p:spPr>
        <p:txBody>
          <a:bodyPr wrap="square" rtlCol="0">
            <a:spAutoFit/>
          </a:bodyPr>
          <a:lstStyle/>
          <a:p>
            <a:pPr lvl="0" algn="just">
              <a:buClr>
                <a:srgbClr val="6CB33F"/>
              </a:buClr>
            </a:pPr>
            <a:r>
              <a:rPr lang="es-CO" sz="1000" b="1" dirty="0">
                <a:latin typeface="Futura Std Book" panose="020B0502020204020303" pitchFamily="34" charset="0"/>
                <a:ea typeface="Calibri" panose="020F0502020204030204" pitchFamily="34" charset="0"/>
                <a:cs typeface="Times New Roman" panose="02020603050405020304" pitchFamily="18" charset="0"/>
              </a:rPr>
              <a:t>FNTP-099-2018 Consolidación del sistema de información turístico regional de Colombia- </a:t>
            </a:r>
            <a:r>
              <a:rPr lang="es-CO" sz="1000" b="1" dirty="0" err="1">
                <a:latin typeface="Futura Std Book" panose="020B0502020204020303" pitchFamily="34" charset="0"/>
                <a:ea typeface="Calibri" panose="020F0502020204030204" pitchFamily="34" charset="0"/>
                <a:cs typeface="Times New Roman" panose="02020603050405020304" pitchFamily="18" charset="0"/>
              </a:rPr>
              <a:t>Citur</a:t>
            </a:r>
            <a:r>
              <a:rPr lang="es-CO" sz="1000" b="1" dirty="0">
                <a:latin typeface="Futura Std Book" panose="020B0502020204020303" pitchFamily="34" charset="0"/>
                <a:ea typeface="Calibri" panose="020F0502020204030204" pitchFamily="34" charset="0"/>
                <a:cs typeface="Times New Roman" panose="02020603050405020304" pitchFamily="18" charset="0"/>
              </a:rPr>
              <a:t>- mediante la integración del sistema de información turístico regional del Departamento del Guaviare- Situr </a:t>
            </a:r>
            <a:r>
              <a:rPr lang="es-CO" sz="1000" b="1" dirty="0" smtClean="0">
                <a:latin typeface="Futura Std Book" panose="020B0502020204020303" pitchFamily="34" charset="0"/>
                <a:ea typeface="Calibri" panose="020F0502020204030204" pitchFamily="34" charset="0"/>
                <a:cs typeface="Times New Roman" panose="02020603050405020304" pitchFamily="18" charset="0"/>
              </a:rPr>
              <a:t>Guaviare: </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inversión Guaviare $30.499.000 </a:t>
            </a:r>
            <a:r>
              <a:rPr lang="es-CO" sz="1000" dirty="0">
                <a:latin typeface="Futura Std Book" panose="020B0502020204020303" pitchFamily="34" charset="0"/>
                <a:ea typeface="Calibri" panose="020F0502020204030204" pitchFamily="34" charset="0"/>
                <a:cs typeface="Times New Roman" panose="02020603050405020304" pitchFamily="18" charset="0"/>
              </a:rPr>
              <a:t>(total proyecto $</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630.499.000</a:t>
            </a:r>
            <a:r>
              <a:rPr lang="es-CO" sz="1000" dirty="0">
                <a:latin typeface="Futura Std Book" panose="020B0502020204020303" pitchFamily="34" charset="0"/>
                <a:ea typeface="Calibri" panose="020F0502020204030204" pitchFamily="34" charset="0"/>
                <a:cs typeface="Times New Roman" panose="02020603050405020304" pitchFamily="18" charset="0"/>
              </a:rPr>
              <a:t>) Proponente: Gobernación de </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Guaviare. </a:t>
            </a:r>
            <a:r>
              <a:rPr lang="es-CO" sz="1000" dirty="0">
                <a:latin typeface="Futura Std Book" panose="020B0502020204020303" pitchFamily="34" charset="0"/>
                <a:ea typeface="Calibri" panose="020F0502020204030204" pitchFamily="34" charset="0"/>
                <a:cs typeface="Times New Roman" panose="02020603050405020304" pitchFamily="18" charset="0"/>
              </a:rPr>
              <a:t>Corresponde a 6 mediciones de: turismo receptor; interno y emisor; oferta; empleo; formalidad y turismo sostenible; desarrollo de web del Situr. </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El </a:t>
            </a:r>
            <a:r>
              <a:rPr lang="es-CO" sz="1000" dirty="0">
                <a:latin typeface="Futura Std Book" panose="020B0502020204020303" pitchFamily="34" charset="0"/>
                <a:ea typeface="Calibri" panose="020F0502020204030204" pitchFamily="34" charset="0"/>
                <a:cs typeface="Times New Roman" panose="02020603050405020304" pitchFamily="18" charset="0"/>
              </a:rPr>
              <a:t>proyecto se presentó en Comité Directivo del 18 de septiembre de 2018, el resultado fue aplazado, hasta tanto el Viceministro de Turismo haga reunión con el </a:t>
            </a:r>
            <a:r>
              <a:rPr lang="es-CO" sz="1000" dirty="0" err="1">
                <a:latin typeface="Futura Std Book" panose="020B0502020204020303" pitchFamily="34" charset="0"/>
                <a:ea typeface="Calibri" panose="020F0502020204030204" pitchFamily="34" charset="0"/>
                <a:cs typeface="Times New Roman" panose="02020603050405020304" pitchFamily="18" charset="0"/>
              </a:rPr>
              <a:t>DANE</a:t>
            </a:r>
            <a:r>
              <a:rPr lang="es-CO" sz="1000" dirty="0">
                <a:latin typeface="Futura Std Book" panose="020B0502020204020303" pitchFamily="34" charset="0"/>
                <a:ea typeface="Calibri" panose="020F0502020204030204" pitchFamily="34" charset="0"/>
                <a:cs typeface="Times New Roman" panose="02020603050405020304" pitchFamily="18" charset="0"/>
              </a:rPr>
              <a:t> para evaluar los impactos</a:t>
            </a:r>
            <a:r>
              <a:rPr lang="es-CO" sz="1000" dirty="0" smtClean="0">
                <a:latin typeface="Futura Std Book" panose="020B0502020204020303" pitchFamily="34" charset="0"/>
                <a:ea typeface="Calibri" panose="020F0502020204030204" pitchFamily="34" charset="0"/>
                <a:cs typeface="Times New Roman" panose="02020603050405020304" pitchFamily="18" charset="0"/>
              </a:rPr>
              <a:t>. Aplazado (0</a:t>
            </a:r>
            <a:r>
              <a:rPr lang="es-CO" sz="1000" dirty="0">
                <a:latin typeface="Futura Std Book" panose="020B0502020204020303"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27615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ángulo 106"/>
          <p:cNvSpPr/>
          <p:nvPr/>
        </p:nvSpPr>
        <p:spPr>
          <a:xfrm>
            <a:off x="4627002" y="1779603"/>
            <a:ext cx="2133547" cy="1338828"/>
          </a:xfrm>
          <a:prstGeom prst="rect">
            <a:avLst/>
          </a:prstGeom>
        </p:spPr>
        <p:txBody>
          <a:bodyPr wrap="square">
            <a:spAutoFit/>
          </a:bodyPr>
          <a:lstStyle/>
          <a:p>
            <a:pPr marL="171450" indent="-171450">
              <a:buFont typeface="Wingdings" panose="05000000000000000000" pitchFamily="2" charset="2"/>
              <a:buChar char="ü"/>
            </a:pPr>
            <a:r>
              <a:rPr lang="es-CO" sz="900" dirty="0" smtClean="0">
                <a:latin typeface="Futura Std Book" panose="020B0502020204020303" pitchFamily="34" charset="0"/>
              </a:rPr>
              <a:t>El recaudo del Departamento del Guaviare  representa el 0.070%  del total del recaudo a nivel  nacional.</a:t>
            </a:r>
          </a:p>
          <a:p>
            <a:r>
              <a:rPr lang="es-CO" sz="900" dirty="0" smtClean="0">
                <a:latin typeface="Futura Std Book" panose="020B0502020204020303" pitchFamily="34" charset="0"/>
              </a:rPr>
              <a:t> </a:t>
            </a:r>
          </a:p>
          <a:p>
            <a:pPr marL="171450" indent="-171450">
              <a:buFont typeface="Wingdings" panose="05000000000000000000" pitchFamily="2" charset="2"/>
              <a:buChar char="ü"/>
            </a:pPr>
            <a:r>
              <a:rPr lang="es-CO" sz="900" dirty="0" smtClean="0">
                <a:latin typeface="Futura Std Book" panose="020B0502020204020303" pitchFamily="34" charset="0"/>
              </a:rPr>
              <a:t>Total </a:t>
            </a:r>
            <a:r>
              <a:rPr lang="es-CO" sz="900" dirty="0">
                <a:latin typeface="Futura Std Book" panose="020B0502020204020303" pitchFamily="34" charset="0"/>
              </a:rPr>
              <a:t>Recaudo </a:t>
            </a:r>
            <a:r>
              <a:rPr lang="es-CO" sz="900" dirty="0" smtClean="0">
                <a:latin typeface="Futura Std Book" panose="020B0502020204020303" pitchFamily="34" charset="0"/>
              </a:rPr>
              <a:t>CP 2018 (ene-nov) $76.319</a:t>
            </a:r>
          </a:p>
          <a:p>
            <a:endParaRPr lang="es-CO" sz="900" dirty="0" smtClean="0">
              <a:latin typeface="Futura Std Book" panose="020B0502020204020303" pitchFamily="34" charset="0"/>
            </a:endParaRPr>
          </a:p>
          <a:p>
            <a:r>
              <a:rPr lang="es-CO" altLang="es-CO" sz="900" dirty="0">
                <a:latin typeface="Futura Std Book" panose="020B0502020204020303" pitchFamily="34" charset="0"/>
                <a:ea typeface="Times New Roman" panose="02020603050405020304" pitchFamily="18" charset="0"/>
                <a:cs typeface="Times New Roman" panose="02020603050405020304" pitchFamily="18" charset="0"/>
              </a:rPr>
              <a:t>* Cifras en millones COP</a:t>
            </a:r>
            <a:endParaRPr lang="es-CO" sz="900" dirty="0">
              <a:latin typeface="Futura Std Book" panose="020B0502020204020303" pitchFamily="34" charset="0"/>
            </a:endParaRPr>
          </a:p>
        </p:txBody>
      </p:sp>
      <p:pic>
        <p:nvPicPr>
          <p:cNvPr id="26" name="Picture 2" descr="G:\Ministerio CIT\Trabajo MinCIT 2017 - 2018\PNG\Logos\Font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4077" y="170282"/>
            <a:ext cx="1796472" cy="379882"/>
          </a:xfrm>
          <a:prstGeom prst="rect">
            <a:avLst/>
          </a:prstGeom>
          <a:noFill/>
          <a:extLst>
            <a:ext uri="{909E8E84-426E-40DD-AFC4-6F175D3DCCD1}">
              <a14:hiddenFill xmlns:a14="http://schemas.microsoft.com/office/drawing/2010/main">
                <a:solidFill>
                  <a:srgbClr val="FFFFFF"/>
                </a:solidFill>
              </a14:hiddenFill>
            </a:ext>
          </a:extLst>
        </p:spPr>
      </p:pic>
      <p:sp>
        <p:nvSpPr>
          <p:cNvPr id="29" name="Título 2"/>
          <p:cNvSpPr txBox="1">
            <a:spLocks/>
          </p:cNvSpPr>
          <p:nvPr/>
        </p:nvSpPr>
        <p:spPr>
          <a:xfrm>
            <a:off x="-87557" y="213187"/>
            <a:ext cx="3727970" cy="33697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Contribución Parafiscal</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sp>
        <p:nvSpPr>
          <p:cNvPr id="32" name="Título 2"/>
          <p:cNvSpPr txBox="1">
            <a:spLocks/>
          </p:cNvSpPr>
          <p:nvPr/>
        </p:nvSpPr>
        <p:spPr>
          <a:xfrm>
            <a:off x="-340309" y="4253557"/>
            <a:ext cx="3727970" cy="33697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200" b="1" dirty="0" smtClean="0">
                <a:effectLst>
                  <a:outerShdw blurRad="38100" dist="38100" dir="2700000" algn="tl">
                    <a:srgbClr val="000000">
                      <a:alpha val="43137"/>
                    </a:srgbClr>
                  </a:outerShdw>
                </a:effectLst>
                <a:latin typeface="Futura Std Book" panose="020B0502020204020303" pitchFamily="34" charset="0"/>
              </a:rPr>
              <a:t>Programas </a:t>
            </a:r>
            <a:r>
              <a:rPr lang="es-CO" sz="2200" b="1" dirty="0" err="1" smtClean="0">
                <a:effectLst>
                  <a:outerShdw blurRad="38100" dist="38100" dir="2700000" algn="tl">
                    <a:srgbClr val="000000">
                      <a:alpha val="43137"/>
                    </a:srgbClr>
                  </a:outerShdw>
                </a:effectLst>
                <a:latin typeface="Futura Std Book" panose="020B0502020204020303" pitchFamily="34" charset="0"/>
              </a:rPr>
              <a:t>Fontur</a:t>
            </a:r>
            <a:endParaRPr lang="es-CO" sz="22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pic>
        <p:nvPicPr>
          <p:cNvPr id="35" name="Picture 2" descr="Red turistica de Pueblos Patrimonio">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4872" y="5155488"/>
            <a:ext cx="700205" cy="920757"/>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n 35">
            <a:hlinkClick r:id="" action="ppaction://noaction"/>
          </p:cNvPr>
          <p:cNvPicPr>
            <a:picLocks noChangeAspect="1"/>
          </p:cNvPicPr>
          <p:nvPr/>
        </p:nvPicPr>
        <p:blipFill rotWithShape="1">
          <a:blip r:embed="rId4" cstate="print">
            <a:extLst>
              <a:ext uri="{28A0092B-C50C-407E-A947-70E740481C1C}">
                <a14:useLocalDpi xmlns:a14="http://schemas.microsoft.com/office/drawing/2010/main" val="0"/>
              </a:ext>
            </a:extLst>
          </a:blip>
          <a:srcRect l="4931" r="28375" b="56686"/>
          <a:stretch/>
        </p:blipFill>
        <p:spPr>
          <a:xfrm>
            <a:off x="5097157" y="5618508"/>
            <a:ext cx="1092918" cy="419938"/>
          </a:xfrm>
          <a:prstGeom prst="rect">
            <a:avLst/>
          </a:prstGeom>
        </p:spPr>
      </p:pic>
      <p:pic>
        <p:nvPicPr>
          <p:cNvPr id="37" name="30 Imagen">
            <a:hlinkClick r:id="" action="ppaction://noaction"/>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3564" y1="52818" x2="53564" y2="52818"/>
                        <a14:foregroundMark x1="54582" y1="25678" x2="46232" y2="25678"/>
                        <a14:foregroundMark x1="37475" y1="39457" x2="56415" y2="39666"/>
                        <a14:foregroundMark x1="50305" y1="76827" x2="48676" y2="42797"/>
                        <a14:foregroundMark x1="15886" y1="26931" x2="15886" y2="26931"/>
                        <a14:foregroundMark x1="58248" y1="91232" x2="58248" y2="91232"/>
                        <a14:foregroundMark x1="84929" y1="76200" x2="84929" y2="76200"/>
                        <a14:foregroundMark x1="47047" y1="10021" x2="47047" y2="10021"/>
                        <a14:foregroundMark x1="31976" y1="13152" x2="31976" y2="13152"/>
                        <a14:foregroundMark x1="18737" y1="21086" x2="18737" y2="21086"/>
                        <a14:foregroundMark x1="85743" y1="25052" x2="85743" y2="25052"/>
                        <a14:foregroundMark x1="84929" y1="35699" x2="84929" y2="35699"/>
                        <a14:foregroundMark x1="89613" y1="40710" x2="89613" y2="40710"/>
                        <a14:foregroundMark x1="88187" y1="43006" x2="88187" y2="43006"/>
                        <a14:foregroundMark x1="90835" y1="41754" x2="90835" y2="41754"/>
                        <a14:foregroundMark x1="82892" y1="32359" x2="82892" y2="32359"/>
                        <a14:foregroundMark x1="79633" y1="25261" x2="79633" y2="25261"/>
                        <a14:foregroundMark x1="74134" y1="15658" x2="74134" y2="15658"/>
                        <a14:foregroundMark x1="72098" y1="16701" x2="72098" y2="16701"/>
                        <a14:foregroundMark x1="62933" y1="8977" x2="62933" y2="8977"/>
                        <a14:foregroundMark x1="65988" y1="12526" x2="65988" y2="12526"/>
                        <a14:foregroundMark x1="68635" y1="15866" x2="68635" y2="15866"/>
                        <a14:foregroundMark x1="55193" y1="12317" x2="55193" y2="12317"/>
                        <a14:foregroundMark x1="45214" y1="9395" x2="45214" y2="9395"/>
                        <a14:foregroundMark x1="42770" y1="11065" x2="42770" y2="11065"/>
                        <a14:foregroundMark x1="36456" y1="11900" x2="36456" y2="11900"/>
                        <a14:foregroundMark x1="22200" y1="16075" x2="22200" y2="16075"/>
                        <a14:foregroundMark x1="9165" y1="36326" x2="11609" y2="29228"/>
                        <a14:foregroundMark x1="10183" y1="43424" x2="12220" y2="37787"/>
                        <a14:foregroundMark x1="14257" y1="28392" x2="21385" y2="21294"/>
                        <a14:foregroundMark x1="25255" y1="18998" x2="35031" y2="13570"/>
                        <a14:foregroundMark x1="78615" y1="82046" x2="87984" y2="68894"/>
                        <a14:foregroundMark x1="68432" y1="88935" x2="76986" y2="83925"/>
                        <a14:foregroundMark x1="57230" y1="92693" x2="65784" y2="90188"/>
                        <a14:foregroundMark x1="46843" y1="92276" x2="55193" y2="92067"/>
                        <a14:foregroundMark x1="44807" y1="88309" x2="44807" y2="88309"/>
                        <a14:foregroundMark x1="15071" y1="74739" x2="15071" y2="74739"/>
                        <a14:foregroundMark x1="12831" y1="71399" x2="24236" y2="81420"/>
                        <a14:foregroundMark x1="14868" y1="68894" x2="11405" y2="70772"/>
                        <a14:foregroundMark x1="26884" y1="84760" x2="3523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787542" y="5323048"/>
            <a:ext cx="736134" cy="75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ángulo 37"/>
          <p:cNvSpPr/>
          <p:nvPr/>
        </p:nvSpPr>
        <p:spPr>
          <a:xfrm>
            <a:off x="86556" y="5146787"/>
            <a:ext cx="2138107" cy="25506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222</a:t>
            </a:r>
            <a:endParaRPr lang="en-US" dirty="0"/>
          </a:p>
        </p:txBody>
      </p:sp>
      <p:sp>
        <p:nvSpPr>
          <p:cNvPr id="39" name="Rectángulo 38"/>
          <p:cNvSpPr/>
          <p:nvPr/>
        </p:nvSpPr>
        <p:spPr>
          <a:xfrm>
            <a:off x="2295922" y="5113438"/>
            <a:ext cx="2138107" cy="25840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ángulo 39"/>
          <p:cNvSpPr/>
          <p:nvPr/>
        </p:nvSpPr>
        <p:spPr>
          <a:xfrm>
            <a:off x="4574563" y="5113438"/>
            <a:ext cx="2138107" cy="25840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adroTexto 41"/>
          <p:cNvSpPr txBox="1"/>
          <p:nvPr/>
        </p:nvSpPr>
        <p:spPr>
          <a:xfrm>
            <a:off x="2422380" y="6265681"/>
            <a:ext cx="1745880" cy="584775"/>
          </a:xfrm>
          <a:prstGeom prst="rect">
            <a:avLst/>
          </a:prstGeom>
          <a:noFill/>
        </p:spPr>
        <p:txBody>
          <a:bodyPr wrap="square" rtlCol="0">
            <a:spAutoFit/>
          </a:bodyPr>
          <a:lstStyle/>
          <a:p>
            <a:pPr marL="171450" indent="-171450" algn="just">
              <a:buFont typeface="Wingdings" panose="05000000000000000000" pitchFamily="2" charset="2"/>
              <a:buChar char="ü"/>
            </a:pPr>
            <a:r>
              <a:rPr lang="en-US" sz="800" dirty="0" smtClean="0">
                <a:latin typeface="Futura Std Book" panose="020B0502020204020303" pitchFamily="34" charset="0"/>
              </a:rPr>
              <a:t>La inversion </a:t>
            </a:r>
            <a:r>
              <a:rPr lang="es-419" sz="800" dirty="0" smtClean="0">
                <a:latin typeface="Futura Std Book" panose="020B0502020204020303" pitchFamily="34" charset="0"/>
              </a:rPr>
              <a:t>nacional</a:t>
            </a:r>
            <a:r>
              <a:rPr lang="en-US" sz="800" dirty="0" smtClean="0">
                <a:latin typeface="Futura Std Book" panose="020B0502020204020303" pitchFamily="34" charset="0"/>
              </a:rPr>
              <a:t> </a:t>
            </a:r>
            <a:r>
              <a:rPr lang="en-US" sz="800" dirty="0" err="1" smtClean="0">
                <a:latin typeface="Futura Std Book" panose="020B0502020204020303" pitchFamily="34" charset="0"/>
              </a:rPr>
              <a:t>en</a:t>
            </a:r>
            <a:r>
              <a:rPr lang="en-US" sz="800" dirty="0" smtClean="0">
                <a:latin typeface="Futura Std Book" panose="020B0502020204020303" pitchFamily="34" charset="0"/>
              </a:rPr>
              <a:t> la Red </a:t>
            </a:r>
            <a:r>
              <a:rPr lang="es-CO" sz="800" dirty="0" smtClean="0">
                <a:latin typeface="Futura Std Book" panose="020B0502020204020303" pitchFamily="34" charset="0"/>
              </a:rPr>
              <a:t>Turística</a:t>
            </a:r>
            <a:r>
              <a:rPr lang="en-US" sz="800" dirty="0" smtClean="0">
                <a:latin typeface="Futura Std Book" panose="020B0502020204020303" pitchFamily="34" charset="0"/>
              </a:rPr>
              <a:t> de Pueblos </a:t>
            </a:r>
            <a:r>
              <a:rPr lang="en-US" sz="800" dirty="0" err="1" smtClean="0">
                <a:latin typeface="Futura Std Book" panose="020B0502020204020303" pitchFamily="34" charset="0"/>
              </a:rPr>
              <a:t>Patrimonio</a:t>
            </a:r>
            <a:r>
              <a:rPr lang="en-US" sz="800" dirty="0" smtClean="0">
                <a:latin typeface="Futura Std Book" panose="020B0502020204020303" pitchFamily="34" charset="0"/>
              </a:rPr>
              <a:t> de jun2010 – 30nov2018 </a:t>
            </a:r>
            <a:r>
              <a:rPr lang="en-US" sz="800" dirty="0" err="1" smtClean="0">
                <a:latin typeface="Futura Std Book" panose="020B0502020204020303" pitchFamily="34" charset="0"/>
              </a:rPr>
              <a:t>es</a:t>
            </a:r>
            <a:r>
              <a:rPr lang="en-US" sz="800" dirty="0" smtClean="0">
                <a:latin typeface="Futura Std Book" panose="020B0502020204020303" pitchFamily="34" charset="0"/>
              </a:rPr>
              <a:t> de     $76.918</a:t>
            </a:r>
            <a:r>
              <a:rPr lang="es-CO" altLang="es-CO" sz="800" dirty="0" smtClean="0">
                <a:latin typeface="Futura Std Book" panose="020B0502020204020303" pitchFamily="34" charset="0"/>
                <a:ea typeface="Times New Roman" panose="02020603050405020304" pitchFamily="18" charset="0"/>
                <a:cs typeface="Times New Roman" panose="02020603050405020304" pitchFamily="18" charset="0"/>
              </a:rPr>
              <a:t> </a:t>
            </a:r>
            <a:endParaRPr lang="es-CO" altLang="es-CO" sz="800" dirty="0"/>
          </a:p>
        </p:txBody>
      </p:sp>
      <p:sp>
        <p:nvSpPr>
          <p:cNvPr id="44" name="CuadroTexto 43"/>
          <p:cNvSpPr txBox="1"/>
          <p:nvPr/>
        </p:nvSpPr>
        <p:spPr>
          <a:xfrm>
            <a:off x="4737061" y="6113758"/>
            <a:ext cx="1786516" cy="1323439"/>
          </a:xfrm>
          <a:prstGeom prst="rect">
            <a:avLst/>
          </a:prstGeom>
          <a:noFill/>
          <a:ln>
            <a:noFill/>
          </a:ln>
        </p:spPr>
        <p:txBody>
          <a:bodyPr wrap="square" rtlCol="0">
            <a:spAutoFit/>
          </a:bodyPr>
          <a:lstStyle/>
          <a:p>
            <a:pPr marL="171450" indent="-171450" algn="just">
              <a:buFont typeface="Wingdings" panose="05000000000000000000" pitchFamily="2" charset="2"/>
              <a:buChar char="ü"/>
            </a:pPr>
            <a:endParaRPr lang="es-ES" sz="800" dirty="0" smtClean="0">
              <a:latin typeface="Futura Std Book" panose="020B0502020204020303" pitchFamily="34" charset="0"/>
            </a:endParaRPr>
          </a:p>
          <a:p>
            <a:pPr marL="171450" indent="-171450">
              <a:buFont typeface="Wingdings" panose="05000000000000000000" pitchFamily="2" charset="2"/>
              <a:buChar char="ü"/>
            </a:pPr>
            <a:r>
              <a:rPr lang="es-ES" sz="800" dirty="0" smtClean="0">
                <a:latin typeface="Futura Std Book" panose="020B0502020204020303" pitchFamily="34" charset="0"/>
              </a:rPr>
              <a:t>la cantidad nacional de jóvenes inscritos es </a:t>
            </a:r>
            <a:r>
              <a:rPr lang="es-ES" sz="800" dirty="0">
                <a:latin typeface="Futura Std Book" panose="020B0502020204020303" pitchFamily="34" charset="0"/>
              </a:rPr>
              <a:t>258.815 y </a:t>
            </a:r>
            <a:r>
              <a:rPr lang="es-ES" sz="800" dirty="0" smtClean="0">
                <a:latin typeface="Futura Std Book" panose="020B0502020204020303" pitchFamily="34" charset="0"/>
              </a:rPr>
              <a:t>de aliados 984.</a:t>
            </a:r>
            <a:endParaRPr lang="en-US" sz="800" dirty="0">
              <a:latin typeface="Futura Std Book" panose="020B0502020204020303" pitchFamily="34" charset="0"/>
            </a:endParaRPr>
          </a:p>
          <a:p>
            <a:pPr algn="just"/>
            <a:endParaRPr lang="es-ES" sz="800" dirty="0">
              <a:latin typeface="Futura Std Book" panose="020B0502020204020303" pitchFamily="34" charset="0"/>
            </a:endParaRPr>
          </a:p>
          <a:p>
            <a:pPr algn="just"/>
            <a:endParaRPr lang="es-ES" sz="800" dirty="0" smtClean="0">
              <a:latin typeface="Futura Std Book" panose="020B0502020204020303" pitchFamily="34" charset="0"/>
            </a:endParaRPr>
          </a:p>
          <a:p>
            <a:pPr marL="171450" indent="-171450" algn="just">
              <a:buFont typeface="Wingdings" panose="05000000000000000000" pitchFamily="2" charset="2"/>
              <a:buChar char="ü"/>
            </a:pPr>
            <a:r>
              <a:rPr lang="es-ES" sz="800" dirty="0" smtClean="0">
                <a:latin typeface="Futura Std Book" panose="020B0502020204020303" pitchFamily="34" charset="0"/>
              </a:rPr>
              <a:t>La cantidad de jóvenes inscritos de Guaviare</a:t>
            </a:r>
            <a:r>
              <a:rPr lang="es-ES" sz="800" dirty="0">
                <a:latin typeface="Futura Std Book" panose="020B0502020204020303" pitchFamily="34" charset="0"/>
              </a:rPr>
              <a:t> </a:t>
            </a:r>
            <a:r>
              <a:rPr lang="es-ES" sz="800" dirty="0" smtClean="0">
                <a:latin typeface="Futura Std Book" panose="020B0502020204020303" pitchFamily="34" charset="0"/>
              </a:rPr>
              <a:t>son 169 que representan el  0.1% </a:t>
            </a:r>
            <a:r>
              <a:rPr lang="es-ES" sz="800" dirty="0">
                <a:latin typeface="Futura Std Book" panose="020B0502020204020303" pitchFamily="34" charset="0"/>
              </a:rPr>
              <a:t>d</a:t>
            </a:r>
            <a:r>
              <a:rPr lang="es-ES" sz="800" dirty="0" smtClean="0">
                <a:latin typeface="Futura Std Book" panose="020B0502020204020303" pitchFamily="34" charset="0"/>
              </a:rPr>
              <a:t>el nacional y 3 </a:t>
            </a:r>
            <a:r>
              <a:rPr lang="es-ES" sz="800" dirty="0">
                <a:latin typeface="Futura Std Book" panose="020B0502020204020303" pitchFamily="34" charset="0"/>
              </a:rPr>
              <a:t>aliados </a:t>
            </a:r>
            <a:r>
              <a:rPr lang="es-ES" sz="800" dirty="0" smtClean="0">
                <a:latin typeface="Futura Std Book" panose="020B0502020204020303" pitchFamily="34" charset="0"/>
              </a:rPr>
              <a:t>0.3%.</a:t>
            </a:r>
            <a:endParaRPr lang="es-ES" sz="800" dirty="0">
              <a:latin typeface="Futura Std Book" panose="020B0502020204020303" pitchFamily="34" charset="0"/>
            </a:endParaRPr>
          </a:p>
        </p:txBody>
      </p:sp>
      <p:sp>
        <p:nvSpPr>
          <p:cNvPr id="46" name="CuadroTexto 45"/>
          <p:cNvSpPr txBox="1"/>
          <p:nvPr/>
        </p:nvSpPr>
        <p:spPr>
          <a:xfrm>
            <a:off x="2423413" y="6874545"/>
            <a:ext cx="1645696" cy="707886"/>
          </a:xfrm>
          <a:prstGeom prst="rect">
            <a:avLst/>
          </a:prstGeom>
          <a:noFill/>
        </p:spPr>
        <p:txBody>
          <a:bodyPr wrap="square" rtlCol="0">
            <a:spAutoFit/>
          </a:bodyPr>
          <a:lstStyle/>
          <a:p>
            <a:pPr marL="171450" indent="-171450" algn="just">
              <a:buFont typeface="Wingdings" panose="05000000000000000000" pitchFamily="2" charset="2"/>
              <a:buChar char="ü"/>
            </a:pPr>
            <a:r>
              <a:rPr lang="es-ES" sz="800" dirty="0">
                <a:latin typeface="Futura Std Book" panose="020B0502020204020303" pitchFamily="34" charset="0"/>
              </a:rPr>
              <a:t>El departamento no cuenta </a:t>
            </a:r>
            <a:r>
              <a:rPr lang="es-ES" sz="800" dirty="0" smtClean="0">
                <a:latin typeface="Futura Std Book" panose="020B0502020204020303" pitchFamily="34" charset="0"/>
              </a:rPr>
              <a:t>con municipios </a:t>
            </a:r>
            <a:r>
              <a:rPr lang="es-ES" sz="800" dirty="0">
                <a:latin typeface="Futura Std Book" panose="020B0502020204020303" pitchFamily="34" charset="0"/>
              </a:rPr>
              <a:t>dentro de la </a:t>
            </a:r>
            <a:r>
              <a:rPr lang="es-ES" sz="800" dirty="0" smtClean="0">
                <a:latin typeface="Futura Std Book" panose="020B0502020204020303" pitchFamily="34" charset="0"/>
              </a:rPr>
              <a:t>Red Turística </a:t>
            </a:r>
            <a:r>
              <a:rPr lang="es-ES" sz="800" dirty="0">
                <a:latin typeface="Futura Std Book" panose="020B0502020204020303" pitchFamily="34" charset="0"/>
              </a:rPr>
              <a:t>de Pueblos </a:t>
            </a:r>
            <a:r>
              <a:rPr lang="es-ES" sz="800" dirty="0" smtClean="0">
                <a:latin typeface="Futura Std Book" panose="020B0502020204020303" pitchFamily="34" charset="0"/>
              </a:rPr>
              <a:t>Patrimonio de Colombia.</a:t>
            </a:r>
            <a:endParaRPr lang="es-ES" sz="800" dirty="0">
              <a:latin typeface="Futura Std Book" panose="020B0502020204020303" pitchFamily="34" charset="0"/>
            </a:endParaRPr>
          </a:p>
          <a:p>
            <a:pPr algn="ctr"/>
            <a:endParaRPr lang="es-ES" sz="800" dirty="0">
              <a:latin typeface="Futura Std Book" panose="020B0502020204020303"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762097785"/>
              </p:ext>
            </p:extLst>
          </p:nvPr>
        </p:nvGraphicFramePr>
        <p:xfrm>
          <a:off x="206715" y="927140"/>
          <a:ext cx="4104904" cy="628467"/>
        </p:xfrm>
        <a:graphic>
          <a:graphicData uri="http://schemas.openxmlformats.org/drawingml/2006/table">
            <a:tbl>
              <a:tblPr/>
              <a:tblGrid>
                <a:gridCol w="1457169"/>
                <a:gridCol w="805921"/>
                <a:gridCol w="1068456"/>
                <a:gridCol w="773358"/>
              </a:tblGrid>
              <a:tr h="318424">
                <a:tc>
                  <a:txBody>
                    <a:bodyPr/>
                    <a:lstStyle/>
                    <a:p>
                      <a:pPr algn="ctr" rtl="0" fontAlgn="ctr"/>
                      <a:r>
                        <a:rPr lang="es-MX" sz="900" b="1" i="0" u="none" strike="noStrike" dirty="0">
                          <a:solidFill>
                            <a:srgbClr val="000000"/>
                          </a:solidFill>
                          <a:effectLst/>
                          <a:latin typeface="Futura Std Book" panose="020B0502020204020303" pitchFamily="34" charset="0"/>
                        </a:rPr>
                        <a:t>Departamento /</a:t>
                      </a:r>
                      <a:br>
                        <a:rPr lang="es-MX" sz="900" b="1" i="0" u="none" strike="noStrike" dirty="0">
                          <a:solidFill>
                            <a:srgbClr val="000000"/>
                          </a:solidFill>
                          <a:effectLst/>
                          <a:latin typeface="Futura Std Book" panose="020B0502020204020303" pitchFamily="34" charset="0"/>
                        </a:rPr>
                      </a:br>
                      <a:r>
                        <a:rPr lang="es-MX" sz="900" b="1" i="0" u="none" strike="noStrike" dirty="0">
                          <a:solidFill>
                            <a:srgbClr val="000000"/>
                          </a:solidFill>
                          <a:effectLst/>
                          <a:latin typeface="Futura Std Book" panose="020B0502020204020303" pitchFamily="34" charset="0"/>
                        </a:rPr>
                        <a:t>Municipio</a:t>
                      </a:r>
                    </a:p>
                  </a:txBody>
                  <a:tcPr marL="8802" marR="8802" marT="8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Futura Std Book" panose="020B0502020204020303" pitchFamily="34" charset="0"/>
                        </a:rPr>
                        <a:t>2017</a:t>
                      </a:r>
                      <a:br>
                        <a:rPr lang="es-MX" sz="900" b="1" i="0" u="none" strike="noStrike">
                          <a:solidFill>
                            <a:srgbClr val="000000"/>
                          </a:solidFill>
                          <a:effectLst/>
                          <a:latin typeface="Futura Std Book" panose="020B0502020204020303" pitchFamily="34" charset="0"/>
                        </a:rPr>
                      </a:br>
                      <a:r>
                        <a:rPr lang="es-MX" sz="900" b="1" i="0" u="none" strike="noStrike">
                          <a:solidFill>
                            <a:srgbClr val="000000"/>
                          </a:solidFill>
                          <a:effectLst/>
                          <a:latin typeface="Futura Std Book" panose="020B0502020204020303" pitchFamily="34" charset="0"/>
                        </a:rPr>
                        <a:t>ene-nov</a:t>
                      </a:r>
                    </a:p>
                  </a:txBody>
                  <a:tcPr marL="8802" marR="8802" marT="8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Futura Std Book" panose="020B0502020204020303" pitchFamily="34" charset="0"/>
                        </a:rPr>
                        <a:t>2018</a:t>
                      </a:r>
                      <a:br>
                        <a:rPr lang="es-MX" sz="900" b="1" i="0" u="none" strike="noStrike">
                          <a:solidFill>
                            <a:srgbClr val="000000"/>
                          </a:solidFill>
                          <a:effectLst/>
                          <a:latin typeface="Futura Std Book" panose="020B0502020204020303" pitchFamily="34" charset="0"/>
                        </a:rPr>
                      </a:br>
                      <a:r>
                        <a:rPr lang="es-MX" sz="900" b="1" i="0" u="none" strike="noStrike">
                          <a:solidFill>
                            <a:srgbClr val="000000"/>
                          </a:solidFill>
                          <a:effectLst/>
                          <a:latin typeface="Futura Std Book" panose="020B0502020204020303" pitchFamily="34" charset="0"/>
                        </a:rPr>
                        <a:t>ene-nov</a:t>
                      </a:r>
                    </a:p>
                  </a:txBody>
                  <a:tcPr marL="8802" marR="8802" marT="8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900" b="1" i="0" u="none" strike="noStrike">
                          <a:solidFill>
                            <a:srgbClr val="000000"/>
                          </a:solidFill>
                          <a:effectLst/>
                          <a:latin typeface="Futura Std Book" panose="020B0502020204020303" pitchFamily="34" charset="0"/>
                        </a:rPr>
                        <a:t>Variación %</a:t>
                      </a:r>
                    </a:p>
                  </a:txBody>
                  <a:tcPr marL="8802" marR="8802" marT="8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9211">
                <a:tc>
                  <a:txBody>
                    <a:bodyPr/>
                    <a:lstStyle/>
                    <a:p>
                      <a:pPr algn="l" fontAlgn="ctr"/>
                      <a:r>
                        <a:rPr lang="es-MX" sz="900" b="1" i="0" u="none" strike="noStrike" dirty="0">
                          <a:solidFill>
                            <a:srgbClr val="000000"/>
                          </a:solidFill>
                          <a:effectLst/>
                          <a:latin typeface="Futura Std Book" panose="020B0502020204020303" pitchFamily="34" charset="0"/>
                        </a:rPr>
                        <a:t>Guaviare</a:t>
                      </a:r>
                    </a:p>
                  </a:txBody>
                  <a:tcPr marL="8802" marR="8802" marT="8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auto"/>
                      <a:r>
                        <a:rPr lang="es-MX" sz="900" b="1" i="0" u="none" strike="noStrike" dirty="0">
                          <a:solidFill>
                            <a:srgbClr val="000000"/>
                          </a:solidFill>
                          <a:effectLst/>
                          <a:latin typeface="Futura Std Book" panose="020B0502020204020303" pitchFamily="34" charset="0"/>
                        </a:rPr>
                        <a:t>$3</a:t>
                      </a:r>
                    </a:p>
                  </a:txBody>
                  <a:tcPr marL="8802" marR="8802" marT="8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auto"/>
                      <a:r>
                        <a:rPr lang="es-MX" sz="900" b="1" i="0" u="none" strike="noStrike">
                          <a:solidFill>
                            <a:srgbClr val="000000"/>
                          </a:solidFill>
                          <a:effectLst/>
                          <a:latin typeface="Futura Std Book" panose="020B0502020204020303" pitchFamily="34" charset="0"/>
                        </a:rPr>
                        <a:t>$6</a:t>
                      </a:r>
                    </a:p>
                  </a:txBody>
                  <a:tcPr marL="8802" marR="8802" marT="8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r>
                        <a:rPr lang="es-MX" sz="900" b="1" i="0" u="none" strike="noStrike">
                          <a:solidFill>
                            <a:srgbClr val="000000"/>
                          </a:solidFill>
                          <a:effectLst/>
                          <a:latin typeface="Futura Std Book" panose="020B0502020204020303" pitchFamily="34" charset="0"/>
                        </a:rPr>
                        <a:t>90.6%</a:t>
                      </a:r>
                    </a:p>
                  </a:txBody>
                  <a:tcPr marL="8802" marR="8802" marT="8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r>
              <a:tr h="150832">
                <a:tc>
                  <a:txBody>
                    <a:bodyPr/>
                    <a:lstStyle/>
                    <a:p>
                      <a:pPr algn="l" fontAlgn="ctr"/>
                      <a:r>
                        <a:rPr lang="es-MX" sz="900" b="0" i="0" u="none" strike="noStrike">
                          <a:solidFill>
                            <a:srgbClr val="000000"/>
                          </a:solidFill>
                          <a:effectLst/>
                          <a:latin typeface="Futura Std Book" panose="020B0502020204020303" pitchFamily="34" charset="0"/>
                        </a:rPr>
                        <a:t>San José del Guaviare</a:t>
                      </a:r>
                    </a:p>
                  </a:txBody>
                  <a:tcPr marL="8802" marR="8802" marT="8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s-MX" sz="900" b="0" i="0" u="none" strike="noStrike">
                          <a:solidFill>
                            <a:srgbClr val="000000"/>
                          </a:solidFill>
                          <a:effectLst/>
                          <a:latin typeface="Futura Std Book" panose="020B0502020204020303" pitchFamily="34" charset="0"/>
                        </a:rPr>
                        <a:t>$3</a:t>
                      </a:r>
                    </a:p>
                  </a:txBody>
                  <a:tcPr marL="8802" marR="8802" marT="8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s-MX" sz="900" b="0" i="0" u="none" strike="noStrike">
                          <a:solidFill>
                            <a:srgbClr val="000000"/>
                          </a:solidFill>
                          <a:effectLst/>
                          <a:latin typeface="Futura Std Book" panose="020B0502020204020303" pitchFamily="34" charset="0"/>
                        </a:rPr>
                        <a:t>$6</a:t>
                      </a:r>
                    </a:p>
                  </a:txBody>
                  <a:tcPr marL="8802" marR="8802" marT="88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900" b="0" i="0" u="none" strike="noStrike" dirty="0">
                          <a:solidFill>
                            <a:srgbClr val="000000"/>
                          </a:solidFill>
                          <a:effectLst/>
                          <a:latin typeface="Futura Std Book" panose="020B0502020204020303" pitchFamily="34" charset="0"/>
                        </a:rPr>
                        <a:t>90.6%</a:t>
                      </a:r>
                    </a:p>
                  </a:txBody>
                  <a:tcPr marL="8802" marR="8802" marT="88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3" name="Gráfico 32"/>
          <p:cNvGraphicFramePr>
            <a:graphicFrameLocks/>
          </p:cNvGraphicFramePr>
          <p:nvPr>
            <p:extLst>
              <p:ext uri="{D42A27DB-BD31-4B8C-83A1-F6EECF244321}">
                <p14:modId xmlns:p14="http://schemas.microsoft.com/office/powerpoint/2010/main" val="2647004809"/>
              </p:ext>
            </p:extLst>
          </p:nvPr>
        </p:nvGraphicFramePr>
        <p:xfrm>
          <a:off x="82195" y="1561480"/>
          <a:ext cx="4676547" cy="2462282"/>
        </p:xfrm>
        <a:graphic>
          <a:graphicData uri="http://schemas.openxmlformats.org/drawingml/2006/chart">
            <c:chart xmlns:c="http://schemas.openxmlformats.org/drawingml/2006/chart" xmlns:r="http://schemas.openxmlformats.org/officeDocument/2006/relationships" r:id="rId7"/>
          </a:graphicData>
        </a:graphic>
      </p:graphicFrame>
      <p:sp>
        <p:nvSpPr>
          <p:cNvPr id="19" name="Rectángulo 18"/>
          <p:cNvSpPr/>
          <p:nvPr/>
        </p:nvSpPr>
        <p:spPr>
          <a:xfrm>
            <a:off x="162375" y="6321507"/>
            <a:ext cx="1895085" cy="923330"/>
          </a:xfrm>
          <a:prstGeom prst="rect">
            <a:avLst/>
          </a:prstGeom>
        </p:spPr>
        <p:txBody>
          <a:bodyPr wrap="square">
            <a:spAutoFit/>
          </a:bodyPr>
          <a:lstStyle/>
          <a:p>
            <a:pPr marL="171450" indent="-171450" algn="just">
              <a:buFont typeface="Wingdings" panose="05000000000000000000" pitchFamily="2" charset="2"/>
              <a:buChar char="ü"/>
            </a:pPr>
            <a:r>
              <a:rPr lang="es-CO" sz="900" dirty="0" smtClean="0">
                <a:latin typeface="Futura Std Book" panose="020B0502020204020303" pitchFamily="34" charset="0"/>
              </a:rPr>
              <a:t>La Red Nacional de </a:t>
            </a:r>
            <a:r>
              <a:rPr lang="es-CO" sz="900" dirty="0" err="1" smtClean="0">
                <a:latin typeface="Futura Std Book" panose="020B0502020204020303" pitchFamily="34" charset="0"/>
              </a:rPr>
              <a:t>PITs</a:t>
            </a:r>
            <a:r>
              <a:rPr lang="es-CO" sz="900" dirty="0" smtClean="0">
                <a:latin typeface="Futura Std Book" panose="020B0502020204020303" pitchFamily="34" charset="0"/>
              </a:rPr>
              <a:t>, cuenta con 106 puntos instalados a nivel nacional.</a:t>
            </a:r>
          </a:p>
          <a:p>
            <a:pPr marL="171450" indent="-171450">
              <a:buFont typeface="Wingdings" panose="05000000000000000000" pitchFamily="2" charset="2"/>
              <a:buChar char="ü"/>
            </a:pPr>
            <a:endParaRPr lang="es-CO" sz="900" dirty="0">
              <a:latin typeface="Futura Std Book" panose="020B0502020204020303" pitchFamily="34" charset="0"/>
            </a:endParaRPr>
          </a:p>
          <a:p>
            <a:pPr marL="171450" indent="-171450">
              <a:buFont typeface="Wingdings" panose="05000000000000000000" pitchFamily="2" charset="2"/>
              <a:buChar char="ü"/>
            </a:pPr>
            <a:r>
              <a:rPr lang="es-CO" sz="900" dirty="0" smtClean="0">
                <a:latin typeface="Futura Std Book" panose="020B0502020204020303" pitchFamily="34" charset="0"/>
              </a:rPr>
              <a:t>El departamento Guaviare no cuenta con PIT</a:t>
            </a:r>
            <a:endParaRPr lang="es-CO" sz="900" dirty="0">
              <a:latin typeface="Futura Std Book" panose="020B0502020204020303" pitchFamily="34" charset="0"/>
            </a:endParaRPr>
          </a:p>
        </p:txBody>
      </p:sp>
    </p:spTree>
    <p:extLst>
      <p:ext uri="{BB962C8B-B14F-4D97-AF65-F5344CB8AC3E}">
        <p14:creationId xmlns:p14="http://schemas.microsoft.com/office/powerpoint/2010/main" val="169290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6250</TotalTime>
  <Words>1155</Words>
  <Application>Microsoft Office PowerPoint</Application>
  <PresentationFormat>Carta (216 x 279 mm)</PresentationFormat>
  <Paragraphs>101</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Calibri</vt:lpstr>
      <vt:lpstr>Calibri Light</vt:lpstr>
      <vt:lpstr>Futura Std Book</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Liliana Maldonado Cardenas</cp:lastModifiedBy>
  <cp:revision>378</cp:revision>
  <dcterms:created xsi:type="dcterms:W3CDTF">2018-09-11T21:55:46Z</dcterms:created>
  <dcterms:modified xsi:type="dcterms:W3CDTF">2018-12-13T19:15:04Z</dcterms:modified>
</cp:coreProperties>
</file>