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79" r:id="rId3"/>
    <p:sldId id="280" r:id="rId4"/>
    <p:sldId id="281" r:id="rId5"/>
    <p:sldId id="283" r:id="rId6"/>
    <p:sldId id="282" r:id="rId7"/>
    <p:sldId id="272" r:id="rId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11"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A21984"/>
    <a:srgbClr val="0093D0"/>
    <a:srgbClr val="6CB33F"/>
    <a:srgbClr val="FFC425"/>
    <a:srgbClr val="E11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41" autoAdjust="0"/>
    <p:restoredTop sz="94660"/>
  </p:normalViewPr>
  <p:slideViewPr>
    <p:cSldViewPr snapToGrid="0">
      <p:cViewPr>
        <p:scale>
          <a:sx n="80" d="100"/>
          <a:sy n="80" d="100"/>
        </p:scale>
        <p:origin x="828"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93D0"/>
            </a:solidFill>
          </c:spPr>
          <c:dPt>
            <c:idx val="0"/>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4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6CB3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19DEC220-86F7-451A-891C-545394F38DE3}" type="CATEGORYNAME">
                      <a:rPr lang="en-US" smtClean="0">
                        <a:solidFill>
                          <a:srgbClr val="0093D0"/>
                        </a:solidFill>
                      </a:rPr>
                      <a:pPr>
                        <a:defRPr sz="900" b="0">
                          <a:solidFill>
                            <a:sysClr val="windowText" lastClr="000000"/>
                          </a:solidFill>
                          <a:latin typeface="Futura Std Book" panose="020B0502020204020303" pitchFamily="34" charset="0"/>
                        </a:defRPr>
                      </a:pPr>
                      <a:t>[NOMBRE DE CATEGORÍA]</a:t>
                    </a:fld>
                    <a:r>
                      <a:rPr lang="en-US" baseline="0" dirty="0" smtClean="0">
                        <a:solidFill>
                          <a:srgbClr val="0093D0"/>
                        </a:solidFill>
                      </a:rPr>
                      <a:t> </a:t>
                    </a:r>
                    <a:fld id="{9C25F94F-6701-4AFA-8337-2EFFE89AFE11}" type="VALUE">
                      <a:rPr lang="en-US" baseline="0">
                        <a:solidFill>
                          <a:srgbClr val="0093D0"/>
                        </a:solidFill>
                      </a:rPr>
                      <a:pPr>
                        <a:defRPr sz="900" b="0">
                          <a:solidFill>
                            <a:sysClr val="windowText" lastClr="000000"/>
                          </a:solidFill>
                          <a:latin typeface="Futura Std Book" panose="020B0502020204020303" pitchFamily="34" charset="0"/>
                        </a:defRPr>
                      </a:pPr>
                      <a:t>[VALOR]</a:t>
                    </a:fld>
                    <a:r>
                      <a:rPr lang="en-US" baseline="0" dirty="0">
                        <a:solidFill>
                          <a:srgbClr val="0093D0"/>
                        </a:solidFill>
                      </a:rPr>
                      <a:t>; </a:t>
                    </a:r>
                    <a:fld id="{7CBB92FB-77B0-43B2-83A6-27C9168AC6C9}"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dirty="0">
                      <a:solidFill>
                        <a:srgbClr val="0093D0"/>
                      </a:solidFill>
                    </a:endParaRPr>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7.2675094402515697E-2"/>
                  <c:y val="0"/>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543EFA17-9187-436C-9DA6-19ADF157642A}" type="CATEGORYNAME">
                      <a:rPr lang="en-US">
                        <a:solidFill>
                          <a:srgbClr val="FFC425"/>
                        </a:solidFill>
                      </a:rPr>
                      <a:pPr>
                        <a:defRPr sz="900" b="0">
                          <a:solidFill>
                            <a:sysClr val="windowText" lastClr="000000"/>
                          </a:solidFill>
                          <a:latin typeface="Futura Std Book" panose="020B0502020204020303" pitchFamily="34" charset="0"/>
                        </a:defRPr>
                      </a:pPr>
                      <a:t>[NOMBRE DE CATEGORÍA]</a:t>
                    </a:fld>
                    <a:r>
                      <a:rPr lang="en-US" baseline="0">
                        <a:solidFill>
                          <a:srgbClr val="FFC425"/>
                        </a:solidFill>
                      </a:rPr>
                      <a:t>; </a:t>
                    </a:r>
                    <a:fld id="{64EA15AA-29C7-4F65-9B32-8B964FF6A380}" type="VALUE">
                      <a:rPr lang="en-US" baseline="0">
                        <a:solidFill>
                          <a:srgbClr val="FFC425"/>
                        </a:solidFill>
                      </a:rPr>
                      <a:pPr>
                        <a:defRPr sz="900" b="0">
                          <a:solidFill>
                            <a:sysClr val="windowText" lastClr="000000"/>
                          </a:solidFill>
                          <a:latin typeface="Futura Std Book" panose="020B0502020204020303" pitchFamily="34" charset="0"/>
                        </a:defRPr>
                      </a:pPr>
                      <a:t>[VALOR]</a:t>
                    </a:fld>
                    <a:r>
                      <a:rPr lang="en-US" baseline="0">
                        <a:solidFill>
                          <a:srgbClr val="FFC425"/>
                        </a:solidFill>
                      </a:rPr>
                      <a:t>; </a:t>
                    </a:r>
                    <a:fld id="{C55D0245-1C89-4313-BBB1-618BC655CE16}" type="PERCENTAGE">
                      <a:rPr lang="en-US" baseline="0">
                        <a:solidFill>
                          <a:srgbClr val="FFC425"/>
                        </a:solidFill>
                      </a:rPr>
                      <a:pPr>
                        <a:defRPr sz="900" b="0">
                          <a:solidFill>
                            <a:sysClr val="windowText" lastClr="000000"/>
                          </a:solidFill>
                          <a:latin typeface="Futura Std Book" panose="020B0502020204020303" pitchFamily="34" charset="0"/>
                        </a:defRPr>
                      </a:pPr>
                      <a:t>[PORCENTAJE]</a:t>
                    </a:fld>
                    <a:endParaRPr lang="en-US" baseline="0">
                      <a:solidFill>
                        <a:srgbClr val="FFC425"/>
                      </a:solidFill>
                    </a:endParaRPr>
                  </a:p>
                </c:rich>
              </c:tx>
              <c:spPr>
                <a:solidFill>
                  <a:sysClr val="window" lastClr="FFFFFF"/>
                </a:solidFill>
                <a:ln>
                  <a:solidFill>
                    <a:srgbClr val="FFC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5.4506320801886693E-2"/>
                  <c:y val="-8.042161188340132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88435CB3-EA6E-4DE9-A2F1-586CFA654A04}" type="CATEGORYNAME">
                      <a:rPr lang="en-US">
                        <a:solidFill>
                          <a:srgbClr val="6CB33F"/>
                        </a:solidFill>
                      </a:rPr>
                      <a:pPr>
                        <a:defRPr sz="900" b="0">
                          <a:solidFill>
                            <a:sysClr val="windowText" lastClr="000000"/>
                          </a:solidFill>
                          <a:latin typeface="Futura Std Book" panose="020B0502020204020303" pitchFamily="34" charset="0"/>
                        </a:defRPr>
                      </a:pPr>
                      <a:t>[NOMBRE DE CATEGORÍA]</a:t>
                    </a:fld>
                    <a:r>
                      <a:rPr lang="en-US" baseline="0">
                        <a:solidFill>
                          <a:srgbClr val="6CB33F"/>
                        </a:solidFill>
                      </a:rPr>
                      <a:t>; </a:t>
                    </a:r>
                    <a:fld id="{E630A909-8AEC-4051-91CB-DC8E0C16FC79}" type="VALUE">
                      <a:rPr lang="en-US" baseline="0">
                        <a:solidFill>
                          <a:srgbClr val="6CB33F"/>
                        </a:solidFill>
                      </a:rPr>
                      <a:pPr>
                        <a:defRPr sz="900" b="0">
                          <a:solidFill>
                            <a:sysClr val="windowText" lastClr="000000"/>
                          </a:solidFill>
                          <a:latin typeface="Futura Std Book" panose="020B0502020204020303" pitchFamily="34" charset="0"/>
                        </a:defRPr>
                      </a:pPr>
                      <a:t>[VALOR]</a:t>
                    </a:fld>
                    <a:r>
                      <a:rPr lang="en-US" baseline="0">
                        <a:solidFill>
                          <a:srgbClr val="6CB33F"/>
                        </a:solidFill>
                      </a:rPr>
                      <a:t>; </a:t>
                    </a:r>
                    <a:fld id="{B9B6FB4D-326E-44BF-A049-AB4C80FD1C9F}" type="PERCENTAGE">
                      <a:rPr lang="en-US" baseline="0">
                        <a:solidFill>
                          <a:srgbClr val="6CB33F"/>
                        </a:solidFill>
                      </a:rPr>
                      <a:pPr>
                        <a:defRPr sz="900" b="0">
                          <a:solidFill>
                            <a:sysClr val="windowText" lastClr="000000"/>
                          </a:solidFill>
                          <a:latin typeface="Futura Std Book" panose="020B0502020204020303" pitchFamily="34" charset="0"/>
                        </a:defRPr>
                      </a:pPr>
                      <a:t>[PORCENTAJE]</a:t>
                    </a:fld>
                    <a:endParaRPr lang="en-US" baseline="0">
                      <a:solidFill>
                        <a:srgbClr val="6CB33F"/>
                      </a:solidFill>
                    </a:endParaRPr>
                  </a:p>
                </c:rich>
              </c:tx>
              <c:spPr>
                <a:solidFill>
                  <a:sysClr val="window" lastClr="FFFFFF"/>
                </a:solidFill>
                <a:ln>
                  <a:solidFill>
                    <a:srgbClr val="6CB33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ysClr val="window" lastClr="FFFFFF"/>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Chocó!$A$3:$A$5</c:f>
              <c:strCache>
                <c:ptCount val="3"/>
                <c:pt idx="0">
                  <c:v>Competitividad</c:v>
                </c:pt>
                <c:pt idx="1">
                  <c:v>Infraestructura</c:v>
                </c:pt>
                <c:pt idx="2">
                  <c:v>Promoción</c:v>
                </c:pt>
              </c:strCache>
            </c:strRef>
          </c:cat>
          <c:val>
            <c:numRef>
              <c:f>Chocó!$B$3:$B$5</c:f>
              <c:numCache>
                <c:formatCode>_("$"* #,##0_);_("$"* \(#,##0\);_("$"* "-"_);_(@_)</c:formatCode>
                <c:ptCount val="3"/>
                <c:pt idx="0">
                  <c:v>352.47706796</c:v>
                </c:pt>
                <c:pt idx="1">
                  <c:v>850</c:v>
                </c:pt>
                <c:pt idx="2">
                  <c:v>1175.14647597</c:v>
                </c:pt>
              </c:numCache>
            </c:numRef>
          </c:val>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solidFill>
                    <a:srgbClr val="0093D0"/>
                  </a:solid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93D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dLbl>
            <c:dLbl>
              <c:idx val="1"/>
              <c:layout>
                <c:manualLayout>
                  <c:x val="1.2031513898135173E-7"/>
                  <c:y val="-1.1854724668524254E-2"/>
                </c:manualLayout>
              </c:layout>
              <c:spPr>
                <a:noFill/>
                <a:ln>
                  <a:solidFill>
                    <a:srgbClr val="A21984"/>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A21984"/>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22716797653758533"/>
                      <c:h val="0.25760983880577915"/>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Chocó!$A$35:$A$36</c:f>
              <c:strCache>
                <c:ptCount val="2"/>
                <c:pt idx="0">
                  <c:v>Recaudo CP Chocó</c:v>
                </c:pt>
                <c:pt idx="1">
                  <c:v>Recaudo CP otros departamentos</c:v>
                </c:pt>
              </c:strCache>
            </c:strRef>
          </c:cat>
          <c:val>
            <c:numRef>
              <c:f>Chocó!$B$35:$B$36</c:f>
              <c:numCache>
                <c:formatCode>_-"$"* #,##0_-;\-"$"* #,##0_-;_-"$"* "-"??_-;_-@_-</c:formatCode>
                <c:ptCount val="2"/>
                <c:pt idx="0">
                  <c:v>59835085</c:v>
                </c:pt>
                <c:pt idx="1">
                  <c:v>56869565825</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r>
              <a:rPr lang="en-US" sz="800">
                <a:latin typeface="Futura Std Book" panose="020B0502020204020303" pitchFamily="34" charset="0"/>
              </a:rPr>
              <a:t>Cifras millones COP</a:t>
            </a:r>
          </a:p>
        </c:rich>
      </c:tx>
      <c:layout/>
      <c:overlay val="0"/>
      <c:spPr>
        <a:noFill/>
        <a:ln>
          <a:noFill/>
        </a:ln>
        <a:effectLst/>
      </c:spPr>
      <c:txPr>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flip="none" rotWithShape="1">
              <a:gsLst>
                <a:gs pos="0">
                  <a:srgbClr val="A21984">
                    <a:shade val="30000"/>
                    <a:satMod val="115000"/>
                  </a:srgbClr>
                </a:gs>
                <a:gs pos="50000">
                  <a:srgbClr val="A21984">
                    <a:shade val="67500"/>
                    <a:satMod val="115000"/>
                  </a:srgbClr>
                </a:gs>
                <a:gs pos="100000">
                  <a:srgbClr val="A21984">
                    <a:shade val="100000"/>
                    <a:satMod val="115000"/>
                  </a:srgbClr>
                </a:gs>
              </a:gsLst>
              <a:lin ang="27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Chocó!$B$39:$J$39</c:f>
              <c:numCache>
                <c:formatCode>mmm\-yy</c:formatCode>
                <c:ptCount val="9"/>
                <c:pt idx="0">
                  <c:v>43101</c:v>
                </c:pt>
                <c:pt idx="1">
                  <c:v>43132</c:v>
                </c:pt>
                <c:pt idx="2">
                  <c:v>43160</c:v>
                </c:pt>
                <c:pt idx="3">
                  <c:v>43191</c:v>
                </c:pt>
                <c:pt idx="4">
                  <c:v>43221</c:v>
                </c:pt>
                <c:pt idx="5">
                  <c:v>43252</c:v>
                </c:pt>
                <c:pt idx="6">
                  <c:v>43282</c:v>
                </c:pt>
                <c:pt idx="7">
                  <c:v>43313</c:v>
                </c:pt>
                <c:pt idx="8">
                  <c:v>43344</c:v>
                </c:pt>
              </c:numCache>
            </c:numRef>
          </c:cat>
          <c:val>
            <c:numRef>
              <c:f>Chocó!$B$40:$J$40</c:f>
              <c:numCache>
                <c:formatCode>_("$"* #,##0_);_("$"* \(#,##0\);_("$"* "-"_);_(@_)</c:formatCode>
                <c:ptCount val="9"/>
                <c:pt idx="0">
                  <c:v>5.4459999999999997</c:v>
                </c:pt>
                <c:pt idx="1">
                  <c:v>6.3860000000000001</c:v>
                </c:pt>
                <c:pt idx="2">
                  <c:v>20.879085</c:v>
                </c:pt>
                <c:pt idx="3">
                  <c:v>8.1039999999999992</c:v>
                </c:pt>
                <c:pt idx="4">
                  <c:v>2.544</c:v>
                </c:pt>
                <c:pt idx="5">
                  <c:v>5.4989999999999997</c:v>
                </c:pt>
                <c:pt idx="6">
                  <c:v>8.5380000000000003</c:v>
                </c:pt>
                <c:pt idx="7">
                  <c:v>2.399</c:v>
                </c:pt>
                <c:pt idx="8">
                  <c:v>0.04</c:v>
                </c:pt>
              </c:numCache>
            </c:numRef>
          </c:val>
          <c:shape val="cylinder"/>
        </c:ser>
        <c:dLbls>
          <c:showLegendKey val="0"/>
          <c:showVal val="0"/>
          <c:showCatName val="0"/>
          <c:showSerName val="0"/>
          <c:showPercent val="0"/>
          <c:showBubbleSize val="0"/>
        </c:dLbls>
        <c:gapWidth val="150"/>
        <c:shape val="box"/>
        <c:axId val="1470403488"/>
        <c:axId val="1470404576"/>
        <c:axId val="0"/>
      </c:bar3DChart>
      <c:dateAx>
        <c:axId val="1470403488"/>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MX"/>
          </a:p>
        </c:txPr>
        <c:crossAx val="1470404576"/>
        <c:crosses val="autoZero"/>
        <c:auto val="1"/>
        <c:lblOffset val="100"/>
        <c:baseTimeUnit val="months"/>
      </c:dateAx>
      <c:valAx>
        <c:axId val="1470404576"/>
        <c:scaling>
          <c:orientation val="minMax"/>
        </c:scaling>
        <c:delete val="1"/>
        <c:axPos val="l"/>
        <c:numFmt formatCode="_(&quot;$&quot;* #,##0_);_(&quot;$&quot;* \(#,##0\);_(&quot;$&quot;* &quot;-&quot;_);_(@_)" sourceLinked="1"/>
        <c:majorTickMark val="none"/>
        <c:minorTickMark val="none"/>
        <c:tickLblPos val="nextTo"/>
        <c:crossAx val="14704034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200673345916761"/>
          <c:y val="1.2252132817774505E-2"/>
        </c:manualLayout>
      </c:layout>
      <c:overlay val="0"/>
      <c:spPr>
        <a:noFill/>
        <a:ln>
          <a:noFill/>
        </a:ln>
        <a:effectLst/>
      </c:spPr>
      <c:txPr>
        <a:bodyPr rot="0" spcFirstLastPara="1" vertOverflow="ellipsis" vert="horz" wrap="square" anchor="ctr" anchorCtr="1"/>
        <a:lstStyle/>
        <a:p>
          <a:pPr>
            <a:defRPr sz="800" b="0" i="0" u="none" strike="noStrike" kern="1200" cap="all" baseline="0">
              <a:solidFill>
                <a:srgbClr val="0093D0"/>
              </a:solidFill>
              <a:latin typeface="Futura Std Book" panose="020B0502020204020303" pitchFamily="34" charset="0"/>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Chocó!$G$3</c:f>
              <c:strCache>
                <c:ptCount val="1"/>
                <c:pt idx="0">
                  <c:v>Jóvenes</c:v>
                </c:pt>
              </c:strCache>
            </c:strRef>
          </c:tx>
          <c:spPr>
            <a:solidFill>
              <a:srgbClr val="A21984"/>
            </a:solidFill>
          </c:spPr>
          <c:dPt>
            <c:idx val="0"/>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1.5209733846424323E-2"/>
                  <c:y val="-2.4066088891036518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1C928EEB-40E5-4915-8852-D1AD3A634C78}" type="CATEGORYNAME">
                      <a:rPr lang="en-US" baseline="0">
                        <a:solidFill>
                          <a:srgbClr val="A21984"/>
                        </a:solidFill>
                      </a:rPr>
                      <a:pPr>
                        <a:defRPr sz="900" b="0">
                          <a:solidFill>
                            <a:sysClr val="windowText" lastClr="000000"/>
                          </a:solidFill>
                          <a:latin typeface="Futura Std Book" panose="020B0502020204020303" pitchFamily="34" charset="0"/>
                        </a:defRPr>
                      </a:pPr>
                      <a:t>[NOMBRE DE CATEGORÍA]</a:t>
                    </a:fld>
                    <a:r>
                      <a:rPr lang="en-US" baseline="0" dirty="0">
                        <a:solidFill>
                          <a:srgbClr val="A21984"/>
                        </a:solidFill>
                      </a:rPr>
                      <a:t>
</a:t>
                    </a:r>
                    <a:fld id="{45C3D2B2-8ED8-47C6-805C-DF4769030A3B}"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dirty="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5CB0DDCA-BABA-4EF5-BCF2-6B97189FAD3A}"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6CF9E02F-31B3-429A-BE13-406E894850FB}"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extLst>
                <c:ext xmlns:c15="http://schemas.microsoft.com/office/drawing/2012/chart" uri="{CE6537A1-D6FC-4f65-9D91-7224C49458BB}">
                  <c15:layout>
                    <c:manualLayout>
                      <c:w val="0.17220460660921619"/>
                      <c:h val="0.16473237845914498"/>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Chocó!$F$4:$F$5</c:f>
              <c:strCache>
                <c:ptCount val="2"/>
                <c:pt idx="0">
                  <c:v>Nacional total</c:v>
                </c:pt>
                <c:pt idx="1">
                  <c:v>Chocó</c:v>
                </c:pt>
              </c:strCache>
            </c:strRef>
          </c:cat>
          <c:val>
            <c:numRef>
              <c:f>Chocó!$G$4:$G$5</c:f>
              <c:numCache>
                <c:formatCode>#,##0</c:formatCode>
                <c:ptCount val="2"/>
                <c:pt idx="0">
                  <c:v>253387</c:v>
                </c:pt>
                <c:pt idx="1">
                  <c:v>2108</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5.5751030472196303E-2"/>
                  <c:y val="1.3529774292470041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A4679179-68A8-48C7-8552-352174EFA72C}"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dirty="0">
                        <a:solidFill>
                          <a:srgbClr val="0093D0"/>
                        </a:solidFill>
                      </a:rPr>
                      <a:t>
</a:t>
                    </a:r>
                    <a:fld id="{79228CB6-FDD5-441E-B0A4-ECA33218E663}"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dirty="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20788444242472556"/>
                      <c:h val="0.17845772291767983"/>
                    </c:manualLayout>
                  </c15:layout>
                  <c15:dlblFieldTable/>
                  <c15:showDataLabelsRange val="0"/>
                </c:ext>
              </c:extLst>
            </c:dLbl>
            <c:dLbl>
              <c:idx val="1"/>
              <c:layout>
                <c:manualLayout>
                  <c:x val="0"/>
                  <c:y val="-2.7059548584940082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99AA2553-A3E7-40AD-A4DD-24B3DE04D21E}"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60F2EDAC-440A-4857-AC8D-3045147CD939}"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Chocó!$Q$4:$Q$5</c:f>
              <c:strCache>
                <c:ptCount val="2"/>
                <c:pt idx="0">
                  <c:v>Chocó</c:v>
                </c:pt>
                <c:pt idx="1">
                  <c:v>Otros PIT</c:v>
                </c:pt>
              </c:strCache>
            </c:strRef>
          </c:cat>
          <c:val>
            <c:numRef>
              <c:f>Chocó!$R$4:$R$5</c:f>
              <c:numCache>
                <c:formatCode>General</c:formatCode>
                <c:ptCount val="2"/>
                <c:pt idx="0">
                  <c:v>2</c:v>
                </c:pt>
                <c:pt idx="1">
                  <c:v>104</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11/1/2018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11/1/2018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g"/><Relationship Id="rId7" Type="http://schemas.microsoft.com/office/2007/relationships/hdphoto" Target="../media/hdphoto1.wdp"/><Relationship Id="rId2"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chart" Target="../charts/chart5.xml"/><Relationship Id="rId4" Type="http://schemas.openxmlformats.org/officeDocument/2006/relationships/image" Target="../media/image1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317707" y="4091362"/>
            <a:ext cx="1518961" cy="387351"/>
          </a:xfrm>
          <a:prstGeom prst="rect">
            <a:avLst/>
          </a:prstGeom>
          <a:ln>
            <a:solidFill>
              <a:srgbClr val="E1134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Caribe e Insular </a:t>
            </a: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a:t>
            </a:r>
          </a:p>
          <a:p>
            <a:pPr eaLnBrk="0" fontAlgn="base" hangingPunct="0">
              <a:spcBef>
                <a:spcPct val="0"/>
              </a:spcBef>
              <a:spcAft>
                <a:spcPct val="0"/>
              </a:spcAft>
            </a:pP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$8.359</a:t>
            </a:r>
            <a:endPar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1" name="Rectangle 78"/>
          <p:cNvSpPr>
            <a:spLocks noChangeArrowheads="1"/>
          </p:cNvSpPr>
          <p:nvPr/>
        </p:nvSpPr>
        <p:spPr bwMode="auto">
          <a:xfrm>
            <a:off x="1931771" y="4091362"/>
            <a:ext cx="1031176" cy="387351"/>
          </a:xfrm>
          <a:prstGeom prst="rect">
            <a:avLst/>
          </a:prstGeom>
          <a:ln>
            <a:solidFill>
              <a:srgbClr val="FFC425"/>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9%</a:t>
            </a:r>
          </a:p>
          <a:p>
            <a:pPr eaLnBrk="0" fontAlgn="base" hangingPunct="0">
              <a:spcBef>
                <a:spcPct val="0"/>
              </a:spcBef>
              <a:spcAft>
                <a:spcPct val="0"/>
              </a:spcAft>
            </a:pP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$9.156</a:t>
            </a:r>
            <a:endPar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2" name="Rectangle 77"/>
          <p:cNvSpPr>
            <a:spLocks noChangeArrowheads="1"/>
          </p:cNvSpPr>
          <p:nvPr/>
        </p:nvSpPr>
        <p:spPr bwMode="auto">
          <a:xfrm>
            <a:off x="3064028" y="4088982"/>
            <a:ext cx="1102185" cy="389731"/>
          </a:xfrm>
          <a:prstGeom prst="rect">
            <a:avLst/>
          </a:prstGeom>
          <a:ln>
            <a:solidFill>
              <a:srgbClr val="A21984"/>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17%</a:t>
            </a:r>
          </a:p>
          <a:p>
            <a:pPr eaLnBrk="0" fontAlgn="base" hangingPunct="0">
              <a:spcBef>
                <a:spcPct val="0"/>
              </a:spcBef>
              <a:spcAft>
                <a:spcPct val="0"/>
              </a:spcAft>
            </a:pP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$17.702</a:t>
            </a:r>
            <a:endPar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5456325" y="4083425"/>
            <a:ext cx="1109955" cy="403225"/>
          </a:xfrm>
          <a:prstGeom prst="rect">
            <a:avLst/>
          </a:prstGeom>
          <a:ln>
            <a:solidFill>
              <a:srgbClr val="0093D0"/>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a:t>
            </a:r>
          </a:p>
          <a:p>
            <a:pPr eaLnBrk="0" fontAlgn="base" hangingPunct="0">
              <a:spcBef>
                <a:spcPct val="0"/>
              </a:spcBef>
              <a:spcAft>
                <a:spcPct val="0"/>
              </a:spcAft>
            </a:pP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3.511</a:t>
            </a:r>
            <a:endPar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4" name="Rectangle 76"/>
          <p:cNvSpPr>
            <a:spLocks noChangeArrowheads="1"/>
          </p:cNvSpPr>
          <p:nvPr/>
        </p:nvSpPr>
        <p:spPr bwMode="auto">
          <a:xfrm>
            <a:off x="4257956" y="4091363"/>
            <a:ext cx="1092074" cy="387350"/>
          </a:xfrm>
          <a:prstGeom prst="rect">
            <a:avLst/>
          </a:prstGeom>
          <a:ln>
            <a:solidFill>
              <a:srgbClr val="6CB33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7%</a:t>
            </a:r>
          </a:p>
          <a:p>
            <a:pPr eaLnBrk="0" fontAlgn="base" hangingPunct="0">
              <a:spcBef>
                <a:spcPct val="0"/>
              </a:spcBef>
              <a:spcAft>
                <a:spcPct val="0"/>
              </a:spcAft>
            </a:pP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Valor: $6.433</a:t>
            </a:r>
          </a:p>
        </p:txBody>
      </p:sp>
      <p:sp>
        <p:nvSpPr>
          <p:cNvPr id="15" name="Rectangle 2"/>
          <p:cNvSpPr>
            <a:spLocks noChangeArrowheads="1"/>
          </p:cNvSpPr>
          <p:nvPr/>
        </p:nvSpPr>
        <p:spPr bwMode="auto">
          <a:xfrm>
            <a:off x="1206915" y="4575037"/>
            <a:ext cx="1259505" cy="389977"/>
          </a:xfrm>
          <a:prstGeom prst="rect">
            <a:avLst/>
          </a:prstGeom>
          <a:ln>
            <a:solidFill>
              <a:schemeClr val="bg1">
                <a:lumMod val="50000"/>
              </a:schemeClr>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56%</a:t>
            </a:r>
          </a:p>
          <a:p>
            <a:pPr eaLnBrk="0" fontAlgn="base" hangingPunct="0">
              <a:spcBef>
                <a:spcPct val="0"/>
              </a:spcBef>
              <a:spcAft>
                <a:spcPct val="0"/>
              </a:spcAft>
            </a:pP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$56.372</a:t>
            </a:r>
            <a:endPar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6" name="Rectangle 75"/>
          <p:cNvSpPr>
            <a:spLocks noChangeArrowheads="1"/>
          </p:cNvSpPr>
          <p:nvPr/>
        </p:nvSpPr>
        <p:spPr bwMode="auto">
          <a:xfrm>
            <a:off x="2699017" y="4575037"/>
            <a:ext cx="1160602" cy="3917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1"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Total</a:t>
            </a:r>
            <a:endParaRPr kumimoji="0" lang="es-MX" altLang="es-CO" sz="1200" b="0" i="0" u="none" strike="noStrike" cap="none" normalizeH="0" baseline="0" dirty="0" smtClean="0">
              <a:ln>
                <a:noFill/>
              </a:ln>
              <a:solidFill>
                <a:schemeClr val="tx1"/>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0"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101.533</a:t>
            </a:r>
            <a:endParaRPr kumimoji="0" lang="es-MX" altLang="es-CO" sz="1800" b="0" i="0" u="none" strike="noStrike" cap="none" normalizeH="0" baseline="0" dirty="0" smtClean="0">
              <a:ln>
                <a:noFill/>
              </a:ln>
              <a:solidFill>
                <a:schemeClr val="tx1"/>
              </a:solidFill>
              <a:latin typeface="Arial" panose="020B0604020202020204" pitchFamily="34" charset="0"/>
            </a:endParaRPr>
          </a:p>
        </p:txBody>
      </p:sp>
      <p:grpSp>
        <p:nvGrpSpPr>
          <p:cNvPr id="17" name="Group 1060"/>
          <p:cNvGrpSpPr/>
          <p:nvPr/>
        </p:nvGrpSpPr>
        <p:grpSpPr bwMode="auto">
          <a:xfrm>
            <a:off x="496887" y="1371188"/>
            <a:ext cx="2188855" cy="2563248"/>
            <a:chOff x="0" y="0"/>
            <a:chExt cx="3997133" cy="5320740"/>
          </a:xfrm>
        </p:grpSpPr>
        <p:sp>
          <p:nvSpPr>
            <p:cNvPr id="18" name="Shape 993"/>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19" name="Shape 994"/>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A53163"/>
            </a:solidFill>
            <a:ln w="3175" cap="flat">
              <a:solidFill>
                <a:srgbClr val="FFFFFF"/>
              </a:solidFill>
              <a:prstDash val="solid"/>
              <a:miter lim="800000"/>
              <a:headEnd/>
              <a:tailEnd/>
            </a:ln>
          </p:spPr>
          <p:txBody>
            <a:bodyPr lIns="91436" tIns="91436" rIns="91436" bIns="91436"/>
            <a:lstStyle/>
            <a:p>
              <a:endParaRPr lang="es-CO" dirty="0"/>
            </a:p>
          </p:txBody>
        </p:sp>
        <p:sp>
          <p:nvSpPr>
            <p:cNvPr id="20" name="Shape 995"/>
            <p:cNvSpPr>
              <a:spLocks/>
            </p:cNvSpPr>
            <p:nvPr/>
          </p:nvSpPr>
          <p:spPr bwMode="auto">
            <a:xfrm>
              <a:off x="514590" y="2388040"/>
              <a:ext cx="580703" cy="629432"/>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1" name="Shape 996"/>
            <p:cNvSpPr>
              <a:spLocks/>
            </p:cNvSpPr>
            <p:nvPr/>
          </p:nvSpPr>
          <p:spPr bwMode="auto">
            <a:xfrm>
              <a:off x="513918" y="2387273"/>
              <a:ext cx="581401" cy="629795"/>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22" name="Shape 997"/>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3" name="Shape 998"/>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4" name="Shape 999"/>
            <p:cNvSpPr>
              <a:spLocks/>
            </p:cNvSpPr>
            <p:nvPr/>
          </p:nvSpPr>
          <p:spPr bwMode="auto">
            <a:xfrm>
              <a:off x="1100829" y="747010"/>
              <a:ext cx="377371" cy="593438"/>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5" name="Shape 1000"/>
            <p:cNvSpPr>
              <a:spLocks/>
            </p:cNvSpPr>
            <p:nvPr/>
          </p:nvSpPr>
          <p:spPr bwMode="auto">
            <a:xfrm>
              <a:off x="1100369" y="746826"/>
              <a:ext cx="378108" cy="593995"/>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26" name="Shape 1001"/>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7" name="Shape 1002"/>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8" name="Shape 1003"/>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9" name="Shape 1004"/>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0" name="Shape 1005"/>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1" name="Shape 1006"/>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2" name="Shape 1007"/>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3" name="Shape 1008"/>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4" name="Shape 1009"/>
            <p:cNvSpPr>
              <a:spLocks/>
            </p:cNvSpPr>
            <p:nvPr/>
          </p:nvSpPr>
          <p:spPr bwMode="auto">
            <a:xfrm>
              <a:off x="971583" y="2286237"/>
              <a:ext cx="518410" cy="747899"/>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5" name="Shape 1010"/>
            <p:cNvSpPr>
              <a:spLocks/>
            </p:cNvSpPr>
            <p:nvPr/>
          </p:nvSpPr>
          <p:spPr bwMode="auto">
            <a:xfrm>
              <a:off x="971781" y="2286158"/>
              <a:ext cx="518393" cy="748424"/>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6" name="Shape 1011"/>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7" name="Shape 1012"/>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8" name="Shape 1013"/>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9" name="Shape 1014"/>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0" name="Shape 1015"/>
            <p:cNvSpPr>
              <a:spLocks/>
            </p:cNvSpPr>
            <p:nvPr/>
          </p:nvSpPr>
          <p:spPr bwMode="auto">
            <a:xfrm>
              <a:off x="838192" y="965614"/>
              <a:ext cx="570048" cy="669066"/>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1" name="Shape 1016"/>
            <p:cNvSpPr>
              <a:spLocks/>
            </p:cNvSpPr>
            <p:nvPr/>
          </p:nvSpPr>
          <p:spPr bwMode="auto">
            <a:xfrm>
              <a:off x="838008" y="965832"/>
              <a:ext cx="569476" cy="669622"/>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2" name="Shape 1017"/>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3" name="Shape 1018"/>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4" name="Shape 1019"/>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5" name="Shape 1020"/>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6" name="Shape 1021"/>
            <p:cNvSpPr>
              <a:spLocks/>
            </p:cNvSpPr>
            <p:nvPr/>
          </p:nvSpPr>
          <p:spPr bwMode="auto">
            <a:xfrm>
              <a:off x="2609127" y="1952417"/>
              <a:ext cx="1194663" cy="1147651"/>
            </a:xfrm>
            <a:custGeom>
              <a:avLst/>
              <a:gdLst>
                <a:gd name="T0" fmla="*/ 2147483646 w 21592"/>
                <a:gd name="T1" fmla="*/ 2147483646 h 21592"/>
                <a:gd name="T2" fmla="*/ 2147483646 w 21592"/>
                <a:gd name="T3" fmla="*/ 2147483646 h 21592"/>
                <a:gd name="T4" fmla="*/ 2147483646 w 21592"/>
                <a:gd name="T5" fmla="*/ 2147483646 h 21592"/>
                <a:gd name="T6" fmla="*/ 2147483646 w 21592"/>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2" extrusionOk="0">
                  <a:moveTo>
                    <a:pt x="4144" y="21005"/>
                  </a:moveTo>
                  <a:cubicBezTo>
                    <a:pt x="4094" y="21001"/>
                    <a:pt x="4038" y="20991"/>
                    <a:pt x="4005" y="20997"/>
                  </a:cubicBezTo>
                  <a:cubicBezTo>
                    <a:pt x="3950" y="21007"/>
                    <a:pt x="3843" y="21046"/>
                    <a:pt x="3796" y="21076"/>
                  </a:cubicBezTo>
                  <a:cubicBezTo>
                    <a:pt x="3751" y="21105"/>
                    <a:pt x="3691" y="21203"/>
                    <a:pt x="3644" y="21228"/>
                  </a:cubicBezTo>
                  <a:cubicBezTo>
                    <a:pt x="3594" y="21253"/>
                    <a:pt x="3480" y="21271"/>
                    <a:pt x="3424" y="21266"/>
                  </a:cubicBezTo>
                  <a:cubicBezTo>
                    <a:pt x="3370" y="21262"/>
                    <a:pt x="3275" y="21206"/>
                    <a:pt x="3221" y="21198"/>
                  </a:cubicBezTo>
                  <a:cubicBezTo>
                    <a:pt x="3139" y="21187"/>
                    <a:pt x="2972" y="21192"/>
                    <a:pt x="2892" y="21209"/>
                  </a:cubicBezTo>
                  <a:cubicBezTo>
                    <a:pt x="2806" y="21227"/>
                    <a:pt x="2640" y="21294"/>
                    <a:pt x="2565" y="21340"/>
                  </a:cubicBezTo>
                  <a:cubicBezTo>
                    <a:pt x="2520" y="21367"/>
                    <a:pt x="2449" y="21448"/>
                    <a:pt x="2407" y="21479"/>
                  </a:cubicBezTo>
                  <a:cubicBezTo>
                    <a:pt x="2364" y="21510"/>
                    <a:pt x="2279" y="21589"/>
                    <a:pt x="2227" y="21592"/>
                  </a:cubicBezTo>
                  <a:cubicBezTo>
                    <a:pt x="2192" y="21593"/>
                    <a:pt x="2133" y="21548"/>
                    <a:pt x="2105" y="21527"/>
                  </a:cubicBezTo>
                  <a:cubicBezTo>
                    <a:pt x="2077" y="21506"/>
                    <a:pt x="2041" y="21435"/>
                    <a:pt x="2007" y="21424"/>
                  </a:cubicBezTo>
                  <a:cubicBezTo>
                    <a:pt x="1978" y="21415"/>
                    <a:pt x="1915" y="21453"/>
                    <a:pt x="1883" y="21450"/>
                  </a:cubicBezTo>
                  <a:cubicBezTo>
                    <a:pt x="1852" y="21446"/>
                    <a:pt x="1792" y="21419"/>
                    <a:pt x="1767" y="21401"/>
                  </a:cubicBezTo>
                  <a:cubicBezTo>
                    <a:pt x="1730" y="21376"/>
                    <a:pt x="1684" y="21288"/>
                    <a:pt x="1643" y="21270"/>
                  </a:cubicBezTo>
                  <a:cubicBezTo>
                    <a:pt x="1609" y="21254"/>
                    <a:pt x="1531" y="21263"/>
                    <a:pt x="1494" y="21270"/>
                  </a:cubicBezTo>
                  <a:cubicBezTo>
                    <a:pt x="1448" y="21276"/>
                    <a:pt x="1365" y="21327"/>
                    <a:pt x="1319" y="21327"/>
                  </a:cubicBezTo>
                  <a:cubicBezTo>
                    <a:pt x="1296" y="21327"/>
                    <a:pt x="1251" y="21310"/>
                    <a:pt x="1231" y="21298"/>
                  </a:cubicBezTo>
                  <a:cubicBezTo>
                    <a:pt x="1189" y="21275"/>
                    <a:pt x="1104" y="21216"/>
                    <a:pt x="1085" y="21172"/>
                  </a:cubicBezTo>
                  <a:cubicBezTo>
                    <a:pt x="1070" y="21140"/>
                    <a:pt x="1106" y="21055"/>
                    <a:pt x="1085" y="21024"/>
                  </a:cubicBezTo>
                  <a:cubicBezTo>
                    <a:pt x="1071" y="21003"/>
                    <a:pt x="1018" y="20994"/>
                    <a:pt x="993" y="20989"/>
                  </a:cubicBezTo>
                  <a:cubicBezTo>
                    <a:pt x="940" y="20979"/>
                    <a:pt x="830" y="20970"/>
                    <a:pt x="777" y="20980"/>
                  </a:cubicBezTo>
                  <a:cubicBezTo>
                    <a:pt x="730" y="20988"/>
                    <a:pt x="649" y="21044"/>
                    <a:pt x="603" y="21054"/>
                  </a:cubicBezTo>
                  <a:cubicBezTo>
                    <a:pt x="527" y="21068"/>
                    <a:pt x="372" y="21068"/>
                    <a:pt x="295" y="21054"/>
                  </a:cubicBezTo>
                  <a:cubicBezTo>
                    <a:pt x="246" y="21044"/>
                    <a:pt x="146" y="21014"/>
                    <a:pt x="109" y="20980"/>
                  </a:cubicBezTo>
                  <a:cubicBezTo>
                    <a:pt x="65" y="20941"/>
                    <a:pt x="46" y="20813"/>
                    <a:pt x="0" y="20772"/>
                  </a:cubicBezTo>
                  <a:lnTo>
                    <a:pt x="0" y="8669"/>
                  </a:lnTo>
                  <a:cubicBezTo>
                    <a:pt x="137" y="8567"/>
                    <a:pt x="281" y="8445"/>
                    <a:pt x="350" y="8351"/>
                  </a:cubicBezTo>
                  <a:cubicBezTo>
                    <a:pt x="442" y="8227"/>
                    <a:pt x="526" y="7915"/>
                    <a:pt x="590" y="7772"/>
                  </a:cubicBezTo>
                  <a:cubicBezTo>
                    <a:pt x="632" y="7681"/>
                    <a:pt x="695" y="7479"/>
                    <a:pt x="767" y="7411"/>
                  </a:cubicBezTo>
                  <a:cubicBezTo>
                    <a:pt x="844" y="7341"/>
                    <a:pt x="1063" y="7312"/>
                    <a:pt x="1154" y="7263"/>
                  </a:cubicBezTo>
                  <a:cubicBezTo>
                    <a:pt x="1254" y="7211"/>
                    <a:pt x="1436" y="7077"/>
                    <a:pt x="1522" y="7006"/>
                  </a:cubicBezTo>
                  <a:cubicBezTo>
                    <a:pt x="1612" y="6931"/>
                    <a:pt x="1771" y="6755"/>
                    <a:pt x="1859" y="6678"/>
                  </a:cubicBezTo>
                  <a:cubicBezTo>
                    <a:pt x="1942" y="6602"/>
                    <a:pt x="2129" y="6476"/>
                    <a:pt x="2207" y="6394"/>
                  </a:cubicBezTo>
                  <a:cubicBezTo>
                    <a:pt x="2252" y="6346"/>
                    <a:pt x="2331" y="6241"/>
                    <a:pt x="2359" y="6181"/>
                  </a:cubicBezTo>
                  <a:cubicBezTo>
                    <a:pt x="2405" y="6087"/>
                    <a:pt x="2415" y="5863"/>
                    <a:pt x="2473" y="5776"/>
                  </a:cubicBezTo>
                  <a:cubicBezTo>
                    <a:pt x="2616" y="5562"/>
                    <a:pt x="3060" y="5278"/>
                    <a:pt x="3278" y="5145"/>
                  </a:cubicBezTo>
                  <a:cubicBezTo>
                    <a:pt x="3465" y="5032"/>
                    <a:pt x="3863" y="4849"/>
                    <a:pt x="4071" y="4784"/>
                  </a:cubicBezTo>
                  <a:cubicBezTo>
                    <a:pt x="4278" y="4719"/>
                    <a:pt x="4720" y="4699"/>
                    <a:pt x="4927" y="4630"/>
                  </a:cubicBezTo>
                  <a:cubicBezTo>
                    <a:pt x="5066" y="4583"/>
                    <a:pt x="5330" y="4447"/>
                    <a:pt x="5453" y="4366"/>
                  </a:cubicBezTo>
                  <a:cubicBezTo>
                    <a:pt x="5603" y="4268"/>
                    <a:pt x="5884" y="4042"/>
                    <a:pt x="6004" y="3909"/>
                  </a:cubicBezTo>
                  <a:cubicBezTo>
                    <a:pt x="6094" y="3809"/>
                    <a:pt x="6234" y="3579"/>
                    <a:pt x="6303" y="3464"/>
                  </a:cubicBezTo>
                  <a:cubicBezTo>
                    <a:pt x="6400" y="3303"/>
                    <a:pt x="6549" y="2955"/>
                    <a:pt x="6658" y="2802"/>
                  </a:cubicBezTo>
                  <a:cubicBezTo>
                    <a:pt x="6741" y="2683"/>
                    <a:pt x="6964" y="2495"/>
                    <a:pt x="7045" y="2376"/>
                  </a:cubicBezTo>
                  <a:cubicBezTo>
                    <a:pt x="7110" y="2278"/>
                    <a:pt x="7169" y="2038"/>
                    <a:pt x="7248" y="1951"/>
                  </a:cubicBezTo>
                  <a:cubicBezTo>
                    <a:pt x="7281" y="1913"/>
                    <a:pt x="7374" y="1871"/>
                    <a:pt x="7419" y="1849"/>
                  </a:cubicBezTo>
                  <a:cubicBezTo>
                    <a:pt x="7465" y="1825"/>
                    <a:pt x="7540" y="1803"/>
                    <a:pt x="7601" y="1797"/>
                  </a:cubicBezTo>
                  <a:cubicBezTo>
                    <a:pt x="7614" y="1795"/>
                    <a:pt x="7627" y="1794"/>
                    <a:pt x="7640" y="1795"/>
                  </a:cubicBezTo>
                  <a:cubicBezTo>
                    <a:pt x="7697" y="1797"/>
                    <a:pt x="7825" y="1825"/>
                    <a:pt x="7881" y="1836"/>
                  </a:cubicBezTo>
                  <a:cubicBezTo>
                    <a:pt x="8098" y="1872"/>
                    <a:pt x="8375" y="1867"/>
                    <a:pt x="8543" y="1849"/>
                  </a:cubicBezTo>
                  <a:cubicBezTo>
                    <a:pt x="8778" y="1823"/>
                    <a:pt x="9032" y="1810"/>
                    <a:pt x="9340" y="1658"/>
                  </a:cubicBezTo>
                  <a:cubicBezTo>
                    <a:pt x="9515" y="1571"/>
                    <a:pt x="9624" y="1429"/>
                    <a:pt x="9673" y="1350"/>
                  </a:cubicBezTo>
                  <a:cubicBezTo>
                    <a:pt x="9733" y="1354"/>
                    <a:pt x="9806" y="1355"/>
                    <a:pt x="9839" y="1342"/>
                  </a:cubicBezTo>
                  <a:cubicBezTo>
                    <a:pt x="9880" y="1327"/>
                    <a:pt x="9933" y="1240"/>
                    <a:pt x="9973" y="1223"/>
                  </a:cubicBezTo>
                  <a:cubicBezTo>
                    <a:pt x="10004" y="1212"/>
                    <a:pt x="10069" y="1230"/>
                    <a:pt x="10101" y="1223"/>
                  </a:cubicBezTo>
                  <a:cubicBezTo>
                    <a:pt x="10123" y="1217"/>
                    <a:pt x="10161" y="1180"/>
                    <a:pt x="10184" y="1181"/>
                  </a:cubicBezTo>
                  <a:cubicBezTo>
                    <a:pt x="10230" y="1184"/>
                    <a:pt x="10307" y="1246"/>
                    <a:pt x="10341" y="1276"/>
                  </a:cubicBezTo>
                  <a:cubicBezTo>
                    <a:pt x="10398" y="1327"/>
                    <a:pt x="10467" y="1476"/>
                    <a:pt x="10534" y="1515"/>
                  </a:cubicBezTo>
                  <a:cubicBezTo>
                    <a:pt x="10564" y="1533"/>
                    <a:pt x="10640" y="1543"/>
                    <a:pt x="10674" y="1537"/>
                  </a:cubicBezTo>
                  <a:cubicBezTo>
                    <a:pt x="10739" y="1525"/>
                    <a:pt x="10859" y="1455"/>
                    <a:pt x="10905" y="1408"/>
                  </a:cubicBezTo>
                  <a:cubicBezTo>
                    <a:pt x="10956" y="1356"/>
                    <a:pt x="10988" y="1197"/>
                    <a:pt x="11046" y="1150"/>
                  </a:cubicBezTo>
                  <a:cubicBezTo>
                    <a:pt x="11096" y="1110"/>
                    <a:pt x="11246" y="1124"/>
                    <a:pt x="11291" y="1077"/>
                  </a:cubicBezTo>
                  <a:cubicBezTo>
                    <a:pt x="11338" y="1028"/>
                    <a:pt x="11318" y="863"/>
                    <a:pt x="11362" y="811"/>
                  </a:cubicBezTo>
                  <a:cubicBezTo>
                    <a:pt x="11408" y="758"/>
                    <a:pt x="11551" y="714"/>
                    <a:pt x="11620" y="699"/>
                  </a:cubicBezTo>
                  <a:cubicBezTo>
                    <a:pt x="11693" y="684"/>
                    <a:pt x="11846" y="684"/>
                    <a:pt x="11920" y="699"/>
                  </a:cubicBezTo>
                  <a:cubicBezTo>
                    <a:pt x="11946" y="705"/>
                    <a:pt x="11992" y="737"/>
                    <a:pt x="12017" y="742"/>
                  </a:cubicBezTo>
                  <a:cubicBezTo>
                    <a:pt x="12058" y="751"/>
                    <a:pt x="12145" y="736"/>
                    <a:pt x="12187" y="742"/>
                  </a:cubicBezTo>
                  <a:cubicBezTo>
                    <a:pt x="12275" y="756"/>
                    <a:pt x="12441" y="829"/>
                    <a:pt x="12529" y="850"/>
                  </a:cubicBezTo>
                  <a:cubicBezTo>
                    <a:pt x="12633" y="875"/>
                    <a:pt x="12846" y="906"/>
                    <a:pt x="12952" y="919"/>
                  </a:cubicBezTo>
                  <a:cubicBezTo>
                    <a:pt x="13032" y="928"/>
                    <a:pt x="13197" y="925"/>
                    <a:pt x="13277" y="940"/>
                  </a:cubicBezTo>
                  <a:cubicBezTo>
                    <a:pt x="13431" y="967"/>
                    <a:pt x="13723" y="1095"/>
                    <a:pt x="13877" y="1119"/>
                  </a:cubicBezTo>
                  <a:cubicBezTo>
                    <a:pt x="14004" y="1137"/>
                    <a:pt x="14267" y="1159"/>
                    <a:pt x="14388" y="1119"/>
                  </a:cubicBezTo>
                  <a:cubicBezTo>
                    <a:pt x="14442" y="1101"/>
                    <a:pt x="14517" y="1002"/>
                    <a:pt x="14571" y="982"/>
                  </a:cubicBezTo>
                  <a:cubicBezTo>
                    <a:pt x="14636" y="959"/>
                    <a:pt x="14777" y="979"/>
                    <a:pt x="14845" y="969"/>
                  </a:cubicBezTo>
                  <a:cubicBezTo>
                    <a:pt x="14913" y="962"/>
                    <a:pt x="15047" y="937"/>
                    <a:pt x="15112" y="919"/>
                  </a:cubicBezTo>
                  <a:cubicBezTo>
                    <a:pt x="15167" y="902"/>
                    <a:pt x="15270" y="843"/>
                    <a:pt x="15326" y="833"/>
                  </a:cubicBezTo>
                  <a:cubicBezTo>
                    <a:pt x="15436" y="811"/>
                    <a:pt x="15661" y="812"/>
                    <a:pt x="15771" y="828"/>
                  </a:cubicBezTo>
                  <a:cubicBezTo>
                    <a:pt x="15842" y="838"/>
                    <a:pt x="15974" y="905"/>
                    <a:pt x="16045" y="914"/>
                  </a:cubicBezTo>
                  <a:cubicBezTo>
                    <a:pt x="16147" y="927"/>
                    <a:pt x="16355" y="916"/>
                    <a:pt x="16455" y="893"/>
                  </a:cubicBezTo>
                  <a:cubicBezTo>
                    <a:pt x="16520" y="877"/>
                    <a:pt x="16654" y="838"/>
                    <a:pt x="16700" y="790"/>
                  </a:cubicBezTo>
                  <a:cubicBezTo>
                    <a:pt x="16723" y="766"/>
                    <a:pt x="16722" y="686"/>
                    <a:pt x="16747" y="666"/>
                  </a:cubicBezTo>
                  <a:cubicBezTo>
                    <a:pt x="16806" y="616"/>
                    <a:pt x="16972" y="620"/>
                    <a:pt x="17047" y="614"/>
                  </a:cubicBezTo>
                  <a:cubicBezTo>
                    <a:pt x="17093" y="610"/>
                    <a:pt x="17189" y="628"/>
                    <a:pt x="17234" y="614"/>
                  </a:cubicBezTo>
                  <a:cubicBezTo>
                    <a:pt x="17273" y="601"/>
                    <a:pt x="17332" y="528"/>
                    <a:pt x="17373" y="515"/>
                  </a:cubicBezTo>
                  <a:cubicBezTo>
                    <a:pt x="17413" y="502"/>
                    <a:pt x="17499" y="510"/>
                    <a:pt x="17541" y="515"/>
                  </a:cubicBezTo>
                  <a:cubicBezTo>
                    <a:pt x="17630" y="525"/>
                    <a:pt x="17802" y="575"/>
                    <a:pt x="17889" y="597"/>
                  </a:cubicBezTo>
                  <a:cubicBezTo>
                    <a:pt x="17963" y="615"/>
                    <a:pt x="18108" y="679"/>
                    <a:pt x="18185" y="673"/>
                  </a:cubicBezTo>
                  <a:cubicBezTo>
                    <a:pt x="18259" y="668"/>
                    <a:pt x="18401" y="601"/>
                    <a:pt x="18463" y="558"/>
                  </a:cubicBezTo>
                  <a:cubicBezTo>
                    <a:pt x="18554" y="496"/>
                    <a:pt x="18671" y="296"/>
                    <a:pt x="18763" y="236"/>
                  </a:cubicBezTo>
                  <a:cubicBezTo>
                    <a:pt x="18812" y="205"/>
                    <a:pt x="18927" y="185"/>
                    <a:pt x="18979" y="163"/>
                  </a:cubicBezTo>
                  <a:cubicBezTo>
                    <a:pt x="19053" y="131"/>
                    <a:pt x="19185" y="28"/>
                    <a:pt x="19262" y="9"/>
                  </a:cubicBezTo>
                  <a:cubicBezTo>
                    <a:pt x="19321" y="-7"/>
                    <a:pt x="19444" y="2"/>
                    <a:pt x="19504" y="9"/>
                  </a:cubicBezTo>
                  <a:cubicBezTo>
                    <a:pt x="19573" y="16"/>
                    <a:pt x="19708" y="61"/>
                    <a:pt x="19778" y="68"/>
                  </a:cubicBezTo>
                  <a:cubicBezTo>
                    <a:pt x="19862" y="77"/>
                    <a:pt x="20035" y="63"/>
                    <a:pt x="20120" y="68"/>
                  </a:cubicBezTo>
                  <a:cubicBezTo>
                    <a:pt x="20205" y="74"/>
                    <a:pt x="20376" y="93"/>
                    <a:pt x="20459" y="111"/>
                  </a:cubicBezTo>
                  <a:cubicBezTo>
                    <a:pt x="20489" y="118"/>
                    <a:pt x="20549" y="144"/>
                    <a:pt x="20581" y="150"/>
                  </a:cubicBezTo>
                  <a:cubicBezTo>
                    <a:pt x="20618" y="158"/>
                    <a:pt x="20697" y="154"/>
                    <a:pt x="20733" y="167"/>
                  </a:cubicBezTo>
                  <a:cubicBezTo>
                    <a:pt x="20831" y="203"/>
                    <a:pt x="21017" y="322"/>
                    <a:pt x="21084" y="403"/>
                  </a:cubicBezTo>
                  <a:cubicBezTo>
                    <a:pt x="21117" y="444"/>
                    <a:pt x="21152" y="546"/>
                    <a:pt x="21165" y="597"/>
                  </a:cubicBezTo>
                  <a:cubicBezTo>
                    <a:pt x="21188" y="693"/>
                    <a:pt x="21176" y="895"/>
                    <a:pt x="21198" y="992"/>
                  </a:cubicBezTo>
                  <a:cubicBezTo>
                    <a:pt x="21222" y="1095"/>
                    <a:pt x="21296" y="1299"/>
                    <a:pt x="21350" y="1390"/>
                  </a:cubicBezTo>
                  <a:cubicBezTo>
                    <a:pt x="21392" y="1462"/>
                    <a:pt x="21530" y="1568"/>
                    <a:pt x="21562" y="1645"/>
                  </a:cubicBezTo>
                  <a:cubicBezTo>
                    <a:pt x="21585" y="1698"/>
                    <a:pt x="21600" y="1819"/>
                    <a:pt x="21587" y="1876"/>
                  </a:cubicBezTo>
                  <a:cubicBezTo>
                    <a:pt x="21571" y="1943"/>
                    <a:pt x="21485" y="2058"/>
                    <a:pt x="21439" y="2108"/>
                  </a:cubicBezTo>
                  <a:cubicBezTo>
                    <a:pt x="21333" y="2222"/>
                    <a:pt x="21051" y="2372"/>
                    <a:pt x="20940" y="2481"/>
                  </a:cubicBezTo>
                  <a:cubicBezTo>
                    <a:pt x="20872" y="2547"/>
                    <a:pt x="20759" y="2700"/>
                    <a:pt x="20708" y="2782"/>
                  </a:cubicBezTo>
                  <a:cubicBezTo>
                    <a:pt x="20645" y="2883"/>
                    <a:pt x="20524" y="3094"/>
                    <a:pt x="20497" y="3211"/>
                  </a:cubicBezTo>
                  <a:cubicBezTo>
                    <a:pt x="20478" y="3294"/>
                    <a:pt x="20521" y="3469"/>
                    <a:pt x="20497" y="3550"/>
                  </a:cubicBezTo>
                  <a:cubicBezTo>
                    <a:pt x="20478" y="3613"/>
                    <a:pt x="20368" y="3705"/>
                    <a:pt x="20353" y="3769"/>
                  </a:cubicBezTo>
                  <a:cubicBezTo>
                    <a:pt x="20323" y="3887"/>
                    <a:pt x="20371" y="4135"/>
                    <a:pt x="20399" y="4255"/>
                  </a:cubicBezTo>
                  <a:cubicBezTo>
                    <a:pt x="20423" y="4356"/>
                    <a:pt x="20545" y="4540"/>
                    <a:pt x="20552" y="4645"/>
                  </a:cubicBezTo>
                  <a:cubicBezTo>
                    <a:pt x="20554" y="4696"/>
                    <a:pt x="20516" y="4793"/>
                    <a:pt x="20501" y="4843"/>
                  </a:cubicBezTo>
                  <a:cubicBezTo>
                    <a:pt x="20479" y="4910"/>
                    <a:pt x="20446" y="5052"/>
                    <a:pt x="20404" y="5109"/>
                  </a:cubicBezTo>
                  <a:cubicBezTo>
                    <a:pt x="20331" y="5205"/>
                    <a:pt x="20119" y="5331"/>
                    <a:pt x="20018" y="5396"/>
                  </a:cubicBezTo>
                  <a:cubicBezTo>
                    <a:pt x="19888" y="5482"/>
                    <a:pt x="19599" y="5608"/>
                    <a:pt x="19473" y="5701"/>
                  </a:cubicBezTo>
                  <a:cubicBezTo>
                    <a:pt x="19396" y="5758"/>
                    <a:pt x="19237" y="5880"/>
                    <a:pt x="19195" y="5967"/>
                  </a:cubicBezTo>
                  <a:cubicBezTo>
                    <a:pt x="19156" y="6044"/>
                    <a:pt x="19156" y="6224"/>
                    <a:pt x="19160" y="6310"/>
                  </a:cubicBezTo>
                  <a:cubicBezTo>
                    <a:pt x="19167" y="6441"/>
                    <a:pt x="19273" y="6694"/>
                    <a:pt x="19262" y="6826"/>
                  </a:cubicBezTo>
                  <a:cubicBezTo>
                    <a:pt x="19257" y="6889"/>
                    <a:pt x="19178" y="7002"/>
                    <a:pt x="19173" y="7066"/>
                  </a:cubicBezTo>
                  <a:cubicBezTo>
                    <a:pt x="19168" y="7145"/>
                    <a:pt x="19230" y="7297"/>
                    <a:pt x="19241" y="7375"/>
                  </a:cubicBezTo>
                  <a:cubicBezTo>
                    <a:pt x="19260" y="7514"/>
                    <a:pt x="19279" y="7794"/>
                    <a:pt x="19270" y="7933"/>
                  </a:cubicBezTo>
                  <a:cubicBezTo>
                    <a:pt x="19264" y="8060"/>
                    <a:pt x="19199" y="8308"/>
                    <a:pt x="19186" y="8436"/>
                  </a:cubicBezTo>
                  <a:cubicBezTo>
                    <a:pt x="19176" y="8543"/>
                    <a:pt x="19172" y="8760"/>
                    <a:pt x="19173" y="8869"/>
                  </a:cubicBezTo>
                  <a:cubicBezTo>
                    <a:pt x="19174" y="8994"/>
                    <a:pt x="19211" y="9243"/>
                    <a:pt x="19199" y="9367"/>
                  </a:cubicBezTo>
                  <a:cubicBezTo>
                    <a:pt x="19185" y="9507"/>
                    <a:pt x="19086" y="9772"/>
                    <a:pt x="19056" y="9908"/>
                  </a:cubicBezTo>
                  <a:cubicBezTo>
                    <a:pt x="19029" y="10020"/>
                    <a:pt x="18978" y="10244"/>
                    <a:pt x="18966" y="10359"/>
                  </a:cubicBezTo>
                  <a:cubicBezTo>
                    <a:pt x="18957" y="10442"/>
                    <a:pt x="18937" y="10614"/>
                    <a:pt x="18962" y="10694"/>
                  </a:cubicBezTo>
                  <a:cubicBezTo>
                    <a:pt x="18994" y="10794"/>
                    <a:pt x="19150" y="10947"/>
                    <a:pt x="19211" y="11033"/>
                  </a:cubicBezTo>
                  <a:cubicBezTo>
                    <a:pt x="19294" y="11151"/>
                    <a:pt x="19486" y="11374"/>
                    <a:pt x="19537" y="11509"/>
                  </a:cubicBezTo>
                  <a:cubicBezTo>
                    <a:pt x="19574" y="11608"/>
                    <a:pt x="19593" y="11825"/>
                    <a:pt x="19588" y="11930"/>
                  </a:cubicBezTo>
                  <a:cubicBezTo>
                    <a:pt x="19582" y="12038"/>
                    <a:pt x="19502" y="12244"/>
                    <a:pt x="19491" y="12351"/>
                  </a:cubicBezTo>
                  <a:cubicBezTo>
                    <a:pt x="19479" y="12447"/>
                    <a:pt x="19464" y="12644"/>
                    <a:pt x="19491" y="12737"/>
                  </a:cubicBezTo>
                  <a:cubicBezTo>
                    <a:pt x="19523" y="12850"/>
                    <a:pt x="19684" y="13031"/>
                    <a:pt x="19736" y="13136"/>
                  </a:cubicBezTo>
                  <a:cubicBezTo>
                    <a:pt x="19792" y="13250"/>
                    <a:pt x="19879" y="13489"/>
                    <a:pt x="19921" y="13609"/>
                  </a:cubicBezTo>
                  <a:cubicBezTo>
                    <a:pt x="19936" y="13652"/>
                    <a:pt x="19957" y="13711"/>
                    <a:pt x="19976" y="13776"/>
                  </a:cubicBezTo>
                  <a:cubicBezTo>
                    <a:pt x="19889" y="13850"/>
                    <a:pt x="19753" y="13965"/>
                    <a:pt x="19690" y="14009"/>
                  </a:cubicBezTo>
                  <a:cubicBezTo>
                    <a:pt x="19603" y="14071"/>
                    <a:pt x="19405" y="14163"/>
                    <a:pt x="19325" y="14235"/>
                  </a:cubicBezTo>
                  <a:cubicBezTo>
                    <a:pt x="19269" y="14285"/>
                    <a:pt x="19196" y="14423"/>
                    <a:pt x="19139" y="14472"/>
                  </a:cubicBezTo>
                  <a:cubicBezTo>
                    <a:pt x="19095" y="14510"/>
                    <a:pt x="18997" y="14573"/>
                    <a:pt x="18942" y="14583"/>
                  </a:cubicBezTo>
                  <a:cubicBezTo>
                    <a:pt x="18878" y="14592"/>
                    <a:pt x="18729" y="14581"/>
                    <a:pt x="18688" y="14531"/>
                  </a:cubicBezTo>
                  <a:cubicBezTo>
                    <a:pt x="18664" y="14499"/>
                    <a:pt x="18703" y="14406"/>
                    <a:pt x="18688" y="14370"/>
                  </a:cubicBezTo>
                  <a:cubicBezTo>
                    <a:pt x="18676" y="14341"/>
                    <a:pt x="18627" y="14298"/>
                    <a:pt x="18600" y="14283"/>
                  </a:cubicBezTo>
                  <a:cubicBezTo>
                    <a:pt x="18544" y="14249"/>
                    <a:pt x="18415" y="14224"/>
                    <a:pt x="18352" y="14205"/>
                  </a:cubicBezTo>
                  <a:cubicBezTo>
                    <a:pt x="18304" y="14190"/>
                    <a:pt x="18198" y="14179"/>
                    <a:pt x="18159" y="14146"/>
                  </a:cubicBezTo>
                  <a:cubicBezTo>
                    <a:pt x="18133" y="14123"/>
                    <a:pt x="18127" y="14036"/>
                    <a:pt x="18096" y="14022"/>
                  </a:cubicBezTo>
                  <a:cubicBezTo>
                    <a:pt x="18066" y="14009"/>
                    <a:pt x="17996" y="14036"/>
                    <a:pt x="17969" y="14054"/>
                  </a:cubicBezTo>
                  <a:cubicBezTo>
                    <a:pt x="17933" y="14077"/>
                    <a:pt x="17899" y="14162"/>
                    <a:pt x="17871" y="14193"/>
                  </a:cubicBezTo>
                  <a:cubicBezTo>
                    <a:pt x="17841" y="14223"/>
                    <a:pt x="17778" y="14279"/>
                    <a:pt x="17741" y="14298"/>
                  </a:cubicBezTo>
                  <a:cubicBezTo>
                    <a:pt x="17711" y="14315"/>
                    <a:pt x="17646" y="14346"/>
                    <a:pt x="17614" y="14341"/>
                  </a:cubicBezTo>
                  <a:cubicBezTo>
                    <a:pt x="17575" y="14335"/>
                    <a:pt x="17517" y="14270"/>
                    <a:pt x="17487" y="14244"/>
                  </a:cubicBezTo>
                  <a:cubicBezTo>
                    <a:pt x="17451" y="14213"/>
                    <a:pt x="17393" y="14128"/>
                    <a:pt x="17350" y="14109"/>
                  </a:cubicBezTo>
                  <a:cubicBezTo>
                    <a:pt x="17312" y="14090"/>
                    <a:pt x="17224" y="14105"/>
                    <a:pt x="17183" y="14096"/>
                  </a:cubicBezTo>
                  <a:cubicBezTo>
                    <a:pt x="17143" y="14088"/>
                    <a:pt x="17070" y="14040"/>
                    <a:pt x="17031" y="14041"/>
                  </a:cubicBezTo>
                  <a:cubicBezTo>
                    <a:pt x="17008" y="14041"/>
                    <a:pt x="16962" y="14061"/>
                    <a:pt x="16945" y="14076"/>
                  </a:cubicBezTo>
                  <a:cubicBezTo>
                    <a:pt x="16921" y="14100"/>
                    <a:pt x="16912" y="14176"/>
                    <a:pt x="16884" y="14196"/>
                  </a:cubicBezTo>
                  <a:cubicBezTo>
                    <a:pt x="16837" y="14229"/>
                    <a:pt x="16712" y="14220"/>
                    <a:pt x="16653" y="14222"/>
                  </a:cubicBezTo>
                  <a:cubicBezTo>
                    <a:pt x="16598" y="14223"/>
                    <a:pt x="16487" y="14205"/>
                    <a:pt x="16431" y="14209"/>
                  </a:cubicBezTo>
                  <a:cubicBezTo>
                    <a:pt x="16392" y="14211"/>
                    <a:pt x="16307" y="14213"/>
                    <a:pt x="16276" y="14237"/>
                  </a:cubicBezTo>
                  <a:cubicBezTo>
                    <a:pt x="16242" y="14266"/>
                    <a:pt x="16234" y="14367"/>
                    <a:pt x="16210" y="14405"/>
                  </a:cubicBezTo>
                  <a:cubicBezTo>
                    <a:pt x="16192" y="14431"/>
                    <a:pt x="16149" y="14477"/>
                    <a:pt x="16121" y="14492"/>
                  </a:cubicBezTo>
                  <a:cubicBezTo>
                    <a:pt x="16082" y="14511"/>
                    <a:pt x="15994" y="14511"/>
                    <a:pt x="15952" y="14520"/>
                  </a:cubicBezTo>
                  <a:cubicBezTo>
                    <a:pt x="15895" y="14533"/>
                    <a:pt x="15761" y="14535"/>
                    <a:pt x="15725" y="14583"/>
                  </a:cubicBezTo>
                  <a:cubicBezTo>
                    <a:pt x="15692" y="14625"/>
                    <a:pt x="15749" y="14755"/>
                    <a:pt x="15725" y="14805"/>
                  </a:cubicBezTo>
                  <a:cubicBezTo>
                    <a:pt x="15709" y="14834"/>
                    <a:pt x="15643" y="14862"/>
                    <a:pt x="15616" y="14881"/>
                  </a:cubicBezTo>
                  <a:cubicBezTo>
                    <a:pt x="15566" y="14918"/>
                    <a:pt x="15468" y="14994"/>
                    <a:pt x="15413" y="15023"/>
                  </a:cubicBezTo>
                  <a:cubicBezTo>
                    <a:pt x="15374" y="15045"/>
                    <a:pt x="15274" y="15054"/>
                    <a:pt x="15242" y="15088"/>
                  </a:cubicBezTo>
                  <a:cubicBezTo>
                    <a:pt x="15204" y="15131"/>
                    <a:pt x="15220" y="15272"/>
                    <a:pt x="15180" y="15312"/>
                  </a:cubicBezTo>
                  <a:cubicBezTo>
                    <a:pt x="15132" y="15359"/>
                    <a:pt x="14991" y="15369"/>
                    <a:pt x="14926" y="15377"/>
                  </a:cubicBezTo>
                  <a:cubicBezTo>
                    <a:pt x="14840" y="15388"/>
                    <a:pt x="14669" y="15372"/>
                    <a:pt x="14583" y="15377"/>
                  </a:cubicBezTo>
                  <a:cubicBezTo>
                    <a:pt x="14512" y="15382"/>
                    <a:pt x="14369" y="15403"/>
                    <a:pt x="14297" y="15416"/>
                  </a:cubicBezTo>
                  <a:cubicBezTo>
                    <a:pt x="14221" y="15430"/>
                    <a:pt x="14071" y="15479"/>
                    <a:pt x="13994" y="15486"/>
                  </a:cubicBezTo>
                  <a:cubicBezTo>
                    <a:pt x="13931" y="15494"/>
                    <a:pt x="13800" y="15466"/>
                    <a:pt x="13740" y="15486"/>
                  </a:cubicBezTo>
                  <a:cubicBezTo>
                    <a:pt x="13660" y="15514"/>
                    <a:pt x="13545" y="15650"/>
                    <a:pt x="13474" y="15693"/>
                  </a:cubicBezTo>
                  <a:cubicBezTo>
                    <a:pt x="13377" y="15750"/>
                    <a:pt x="13171" y="15850"/>
                    <a:pt x="13062" y="15873"/>
                  </a:cubicBezTo>
                  <a:cubicBezTo>
                    <a:pt x="12979" y="15890"/>
                    <a:pt x="12809" y="15867"/>
                    <a:pt x="12726" y="15873"/>
                  </a:cubicBezTo>
                  <a:cubicBezTo>
                    <a:pt x="12652" y="15878"/>
                    <a:pt x="12502" y="15891"/>
                    <a:pt x="12434" y="15919"/>
                  </a:cubicBezTo>
                  <a:cubicBezTo>
                    <a:pt x="12340" y="15954"/>
                    <a:pt x="12193" y="16108"/>
                    <a:pt x="12098" y="16137"/>
                  </a:cubicBezTo>
                  <a:cubicBezTo>
                    <a:pt x="12020" y="16160"/>
                    <a:pt x="11849" y="16168"/>
                    <a:pt x="11775" y="16137"/>
                  </a:cubicBezTo>
                  <a:cubicBezTo>
                    <a:pt x="11738" y="16123"/>
                    <a:pt x="11699" y="16034"/>
                    <a:pt x="11660" y="16028"/>
                  </a:cubicBezTo>
                  <a:cubicBezTo>
                    <a:pt x="11613" y="16020"/>
                    <a:pt x="11531" y="16097"/>
                    <a:pt x="11485" y="16111"/>
                  </a:cubicBezTo>
                  <a:cubicBezTo>
                    <a:pt x="11450" y="16123"/>
                    <a:pt x="11379" y="16147"/>
                    <a:pt x="11346" y="16137"/>
                  </a:cubicBezTo>
                  <a:cubicBezTo>
                    <a:pt x="11284" y="16120"/>
                    <a:pt x="11209" y="16002"/>
                    <a:pt x="11156" y="15969"/>
                  </a:cubicBezTo>
                  <a:cubicBezTo>
                    <a:pt x="11116" y="15947"/>
                    <a:pt x="11022" y="15938"/>
                    <a:pt x="10986" y="15910"/>
                  </a:cubicBezTo>
                  <a:cubicBezTo>
                    <a:pt x="10954" y="15884"/>
                    <a:pt x="10930" y="15794"/>
                    <a:pt x="10898" y="15768"/>
                  </a:cubicBezTo>
                  <a:cubicBezTo>
                    <a:pt x="10872" y="15749"/>
                    <a:pt x="10808" y="15719"/>
                    <a:pt x="10779" y="15729"/>
                  </a:cubicBezTo>
                  <a:cubicBezTo>
                    <a:pt x="10753" y="15738"/>
                    <a:pt x="10723" y="15793"/>
                    <a:pt x="10720" y="15820"/>
                  </a:cubicBezTo>
                  <a:cubicBezTo>
                    <a:pt x="10715" y="15856"/>
                    <a:pt x="10766" y="15924"/>
                    <a:pt x="10766" y="15962"/>
                  </a:cubicBezTo>
                  <a:cubicBezTo>
                    <a:pt x="10766" y="16001"/>
                    <a:pt x="10748" y="16085"/>
                    <a:pt x="10720" y="16111"/>
                  </a:cubicBezTo>
                  <a:cubicBezTo>
                    <a:pt x="10699" y="16132"/>
                    <a:pt x="10633" y="16146"/>
                    <a:pt x="10605" y="16137"/>
                  </a:cubicBezTo>
                  <a:cubicBezTo>
                    <a:pt x="10578" y="16129"/>
                    <a:pt x="10541" y="16080"/>
                    <a:pt x="10525" y="16055"/>
                  </a:cubicBezTo>
                  <a:cubicBezTo>
                    <a:pt x="10512" y="16037"/>
                    <a:pt x="10506" y="15986"/>
                    <a:pt x="10488" y="15975"/>
                  </a:cubicBezTo>
                  <a:cubicBezTo>
                    <a:pt x="10439" y="15942"/>
                    <a:pt x="10314" y="15958"/>
                    <a:pt x="10259" y="15969"/>
                  </a:cubicBezTo>
                  <a:cubicBezTo>
                    <a:pt x="10229" y="15977"/>
                    <a:pt x="10176" y="16019"/>
                    <a:pt x="10144" y="16025"/>
                  </a:cubicBezTo>
                  <a:cubicBezTo>
                    <a:pt x="10101" y="16036"/>
                    <a:pt x="10005" y="16042"/>
                    <a:pt x="9963" y="16025"/>
                  </a:cubicBezTo>
                  <a:cubicBezTo>
                    <a:pt x="9926" y="16011"/>
                    <a:pt x="9867" y="15951"/>
                    <a:pt x="9844" y="15919"/>
                  </a:cubicBezTo>
                  <a:cubicBezTo>
                    <a:pt x="9821" y="15884"/>
                    <a:pt x="9827" y="15767"/>
                    <a:pt x="9786" y="15759"/>
                  </a:cubicBezTo>
                  <a:cubicBezTo>
                    <a:pt x="9763" y="15755"/>
                    <a:pt x="9745" y="15817"/>
                    <a:pt x="9727" y="15832"/>
                  </a:cubicBezTo>
                  <a:cubicBezTo>
                    <a:pt x="9687" y="15863"/>
                    <a:pt x="9593" y="15895"/>
                    <a:pt x="9550" y="15919"/>
                  </a:cubicBezTo>
                  <a:cubicBezTo>
                    <a:pt x="9512" y="15938"/>
                    <a:pt x="9446" y="15997"/>
                    <a:pt x="9405" y="16004"/>
                  </a:cubicBezTo>
                  <a:cubicBezTo>
                    <a:pt x="9327" y="16019"/>
                    <a:pt x="9172" y="15952"/>
                    <a:pt x="9092" y="15949"/>
                  </a:cubicBezTo>
                  <a:cubicBezTo>
                    <a:pt x="9044" y="15946"/>
                    <a:pt x="8939" y="15938"/>
                    <a:pt x="8898" y="15965"/>
                  </a:cubicBezTo>
                  <a:cubicBezTo>
                    <a:pt x="8859" y="15993"/>
                    <a:pt x="8809" y="16089"/>
                    <a:pt x="8809" y="16137"/>
                  </a:cubicBezTo>
                  <a:cubicBezTo>
                    <a:pt x="8809" y="16181"/>
                    <a:pt x="8883" y="16249"/>
                    <a:pt x="8889" y="16291"/>
                  </a:cubicBezTo>
                  <a:cubicBezTo>
                    <a:pt x="8896" y="16332"/>
                    <a:pt x="8878" y="16415"/>
                    <a:pt x="8860" y="16451"/>
                  </a:cubicBezTo>
                  <a:cubicBezTo>
                    <a:pt x="8836" y="16500"/>
                    <a:pt x="8763" y="16595"/>
                    <a:pt x="8712" y="16613"/>
                  </a:cubicBezTo>
                  <a:cubicBezTo>
                    <a:pt x="8660" y="16633"/>
                    <a:pt x="8547" y="16578"/>
                    <a:pt x="8492" y="16584"/>
                  </a:cubicBezTo>
                  <a:cubicBezTo>
                    <a:pt x="8445" y="16587"/>
                    <a:pt x="8356" y="16628"/>
                    <a:pt x="8310" y="16643"/>
                  </a:cubicBezTo>
                  <a:cubicBezTo>
                    <a:pt x="8263" y="16660"/>
                    <a:pt x="8171" y="16707"/>
                    <a:pt x="8120" y="16712"/>
                  </a:cubicBezTo>
                  <a:cubicBezTo>
                    <a:pt x="8049" y="16720"/>
                    <a:pt x="7908" y="16667"/>
                    <a:pt x="7837" y="16678"/>
                  </a:cubicBezTo>
                  <a:cubicBezTo>
                    <a:pt x="7804" y="16683"/>
                    <a:pt x="7740" y="16709"/>
                    <a:pt x="7719" y="16734"/>
                  </a:cubicBezTo>
                  <a:cubicBezTo>
                    <a:pt x="7701" y="16755"/>
                    <a:pt x="7702" y="16819"/>
                    <a:pt x="7684" y="16842"/>
                  </a:cubicBezTo>
                  <a:cubicBezTo>
                    <a:pt x="7669" y="16863"/>
                    <a:pt x="7622" y="16896"/>
                    <a:pt x="7596" y="16896"/>
                  </a:cubicBezTo>
                  <a:cubicBezTo>
                    <a:pt x="7558" y="16898"/>
                    <a:pt x="7499" y="16829"/>
                    <a:pt x="7461" y="16824"/>
                  </a:cubicBezTo>
                  <a:cubicBezTo>
                    <a:pt x="7417" y="16819"/>
                    <a:pt x="7332" y="16850"/>
                    <a:pt x="7292" y="16867"/>
                  </a:cubicBezTo>
                  <a:cubicBezTo>
                    <a:pt x="7243" y="16887"/>
                    <a:pt x="7137" y="16928"/>
                    <a:pt x="7110" y="16974"/>
                  </a:cubicBezTo>
                  <a:cubicBezTo>
                    <a:pt x="7093" y="17006"/>
                    <a:pt x="7102" y="17081"/>
                    <a:pt x="7110" y="17116"/>
                  </a:cubicBezTo>
                  <a:cubicBezTo>
                    <a:pt x="7119" y="17155"/>
                    <a:pt x="7176" y="17221"/>
                    <a:pt x="7177" y="17261"/>
                  </a:cubicBezTo>
                  <a:cubicBezTo>
                    <a:pt x="7180" y="17302"/>
                    <a:pt x="7151" y="17381"/>
                    <a:pt x="7126" y="17412"/>
                  </a:cubicBezTo>
                  <a:cubicBezTo>
                    <a:pt x="7087" y="17466"/>
                    <a:pt x="6968" y="17538"/>
                    <a:pt x="6907" y="17566"/>
                  </a:cubicBezTo>
                  <a:cubicBezTo>
                    <a:pt x="6872" y="17583"/>
                    <a:pt x="6792" y="17585"/>
                    <a:pt x="6759" y="17605"/>
                  </a:cubicBezTo>
                  <a:cubicBezTo>
                    <a:pt x="6724" y="17627"/>
                    <a:pt x="6688" y="17712"/>
                    <a:pt x="6654" y="17734"/>
                  </a:cubicBezTo>
                  <a:cubicBezTo>
                    <a:pt x="6605" y="17765"/>
                    <a:pt x="6491" y="17792"/>
                    <a:pt x="6433" y="17794"/>
                  </a:cubicBezTo>
                  <a:cubicBezTo>
                    <a:pt x="6346" y="17796"/>
                    <a:pt x="6178" y="17731"/>
                    <a:pt x="6091" y="17721"/>
                  </a:cubicBezTo>
                  <a:cubicBezTo>
                    <a:pt x="6030" y="17714"/>
                    <a:pt x="5905" y="17714"/>
                    <a:pt x="5842" y="17717"/>
                  </a:cubicBezTo>
                  <a:cubicBezTo>
                    <a:pt x="5786" y="17720"/>
                    <a:pt x="5671" y="17725"/>
                    <a:pt x="5619" y="17743"/>
                  </a:cubicBezTo>
                  <a:cubicBezTo>
                    <a:pt x="5570" y="17759"/>
                    <a:pt x="5469" y="17801"/>
                    <a:pt x="5445" y="17846"/>
                  </a:cubicBezTo>
                  <a:cubicBezTo>
                    <a:pt x="5423" y="17883"/>
                    <a:pt x="5423" y="17983"/>
                    <a:pt x="5445" y="18022"/>
                  </a:cubicBezTo>
                  <a:cubicBezTo>
                    <a:pt x="5465" y="18060"/>
                    <a:pt x="5554" y="18092"/>
                    <a:pt x="5593" y="18112"/>
                  </a:cubicBezTo>
                  <a:cubicBezTo>
                    <a:pt x="5628" y="18130"/>
                    <a:pt x="5717" y="18138"/>
                    <a:pt x="5736" y="18172"/>
                  </a:cubicBezTo>
                  <a:cubicBezTo>
                    <a:pt x="5755" y="18207"/>
                    <a:pt x="5731" y="18294"/>
                    <a:pt x="5711" y="18326"/>
                  </a:cubicBezTo>
                  <a:cubicBezTo>
                    <a:pt x="5691" y="18360"/>
                    <a:pt x="5612" y="18387"/>
                    <a:pt x="5588" y="18417"/>
                  </a:cubicBezTo>
                  <a:cubicBezTo>
                    <a:pt x="5571" y="18439"/>
                    <a:pt x="5543" y="18492"/>
                    <a:pt x="5546" y="18520"/>
                  </a:cubicBezTo>
                  <a:cubicBezTo>
                    <a:pt x="5550" y="18553"/>
                    <a:pt x="5598" y="18608"/>
                    <a:pt x="5622" y="18631"/>
                  </a:cubicBezTo>
                  <a:cubicBezTo>
                    <a:pt x="5642" y="18652"/>
                    <a:pt x="5709" y="18668"/>
                    <a:pt x="5716" y="18696"/>
                  </a:cubicBezTo>
                  <a:cubicBezTo>
                    <a:pt x="5723" y="18734"/>
                    <a:pt x="5662" y="18801"/>
                    <a:pt x="5635" y="18829"/>
                  </a:cubicBezTo>
                  <a:cubicBezTo>
                    <a:pt x="5596" y="18869"/>
                    <a:pt x="5497" y="18930"/>
                    <a:pt x="5445" y="18949"/>
                  </a:cubicBezTo>
                  <a:cubicBezTo>
                    <a:pt x="5399" y="18965"/>
                    <a:pt x="5298" y="18961"/>
                    <a:pt x="5250" y="18970"/>
                  </a:cubicBezTo>
                  <a:cubicBezTo>
                    <a:pt x="5185" y="18984"/>
                    <a:pt x="5051" y="19013"/>
                    <a:pt x="4997" y="19052"/>
                  </a:cubicBezTo>
                  <a:cubicBezTo>
                    <a:pt x="4951" y="19086"/>
                    <a:pt x="4900" y="19195"/>
                    <a:pt x="4862" y="19236"/>
                  </a:cubicBezTo>
                  <a:cubicBezTo>
                    <a:pt x="4817" y="19286"/>
                    <a:pt x="4698" y="19354"/>
                    <a:pt x="4668" y="19413"/>
                  </a:cubicBezTo>
                  <a:cubicBezTo>
                    <a:pt x="4645" y="19453"/>
                    <a:pt x="4619" y="19554"/>
                    <a:pt x="4637" y="19597"/>
                  </a:cubicBezTo>
                  <a:cubicBezTo>
                    <a:pt x="4655" y="19639"/>
                    <a:pt x="4766" y="19658"/>
                    <a:pt x="4781" y="19700"/>
                  </a:cubicBezTo>
                  <a:cubicBezTo>
                    <a:pt x="4800" y="19756"/>
                    <a:pt x="4726" y="19870"/>
                    <a:pt x="4717" y="19928"/>
                  </a:cubicBezTo>
                  <a:cubicBezTo>
                    <a:pt x="4708" y="19987"/>
                    <a:pt x="4698" y="20106"/>
                    <a:pt x="4710" y="20165"/>
                  </a:cubicBezTo>
                  <a:cubicBezTo>
                    <a:pt x="4717" y="20209"/>
                    <a:pt x="4772" y="20287"/>
                    <a:pt x="4781" y="20331"/>
                  </a:cubicBezTo>
                  <a:cubicBezTo>
                    <a:pt x="4789" y="20366"/>
                    <a:pt x="4799" y="20443"/>
                    <a:pt x="4781" y="20474"/>
                  </a:cubicBezTo>
                  <a:cubicBezTo>
                    <a:pt x="4753" y="20518"/>
                    <a:pt x="4642" y="20544"/>
                    <a:pt x="4595" y="20567"/>
                  </a:cubicBezTo>
                  <a:cubicBezTo>
                    <a:pt x="4548" y="20592"/>
                    <a:pt x="4440" y="20626"/>
                    <a:pt x="4405" y="20666"/>
                  </a:cubicBezTo>
                  <a:cubicBezTo>
                    <a:pt x="4374" y="20702"/>
                    <a:pt x="4364" y="20805"/>
                    <a:pt x="4342" y="20846"/>
                  </a:cubicBezTo>
                  <a:cubicBezTo>
                    <a:pt x="4320" y="20888"/>
                    <a:pt x="4273" y="20976"/>
                    <a:pt x="4232" y="20997"/>
                  </a:cubicBezTo>
                  <a:cubicBezTo>
                    <a:pt x="4210" y="21007"/>
                    <a:pt x="4179" y="21007"/>
                    <a:pt x="4144" y="21005"/>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47" name="Shape 1023"/>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8" name="Shape 1024"/>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9" name="Shape 1025"/>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0" name="Shape 1026"/>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1" name="Shape 1027"/>
            <p:cNvSpPr>
              <a:spLocks/>
            </p:cNvSpPr>
            <p:nvPr/>
          </p:nvSpPr>
          <p:spPr bwMode="auto">
            <a:xfrm>
              <a:off x="2169832" y="1713466"/>
              <a:ext cx="974634" cy="337735"/>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2" name="Shape 1028"/>
            <p:cNvSpPr>
              <a:spLocks/>
            </p:cNvSpPr>
            <p:nvPr/>
          </p:nvSpPr>
          <p:spPr bwMode="auto">
            <a:xfrm>
              <a:off x="2169523" y="1714416"/>
              <a:ext cx="974861" cy="336833"/>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3" name="Shape 1029"/>
            <p:cNvSpPr>
              <a:spLocks/>
            </p:cNvSpPr>
            <p:nvPr/>
          </p:nvSpPr>
          <p:spPr bwMode="auto">
            <a:xfrm>
              <a:off x="1945711" y="1969837"/>
              <a:ext cx="1084413" cy="645476"/>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4" name="Shape 1030"/>
            <p:cNvSpPr>
              <a:spLocks/>
            </p:cNvSpPr>
            <p:nvPr/>
          </p:nvSpPr>
          <p:spPr bwMode="auto">
            <a:xfrm>
              <a:off x="1957024" y="1958289"/>
              <a:ext cx="1084762" cy="645427"/>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5" name="Shape 1031"/>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6" name="Shape 1032"/>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7" name="Shape 1033"/>
            <p:cNvSpPr>
              <a:spLocks/>
            </p:cNvSpPr>
            <p:nvPr/>
          </p:nvSpPr>
          <p:spPr bwMode="auto">
            <a:xfrm>
              <a:off x="1354189" y="2413379"/>
              <a:ext cx="1255590" cy="1054897"/>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8" name="Shape 1034"/>
            <p:cNvSpPr>
              <a:spLocks/>
            </p:cNvSpPr>
            <p:nvPr/>
          </p:nvSpPr>
          <p:spPr bwMode="auto">
            <a:xfrm>
              <a:off x="1362104" y="2414302"/>
              <a:ext cx="1255718" cy="1054869"/>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9" name="Shape 1035"/>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0" name="Shape 1036"/>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1" name="Shape 1037"/>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2" name="Shape 1038"/>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3" name="Shape 1039"/>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4" name="Shape 1040"/>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5" name="Shape 1041"/>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6" name="Shape 1042"/>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7" name="Shape 1043"/>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8" name="Shape 1044"/>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9" name="Shape 1045"/>
            <p:cNvSpPr>
              <a:spLocks/>
            </p:cNvSpPr>
            <p:nvPr/>
          </p:nvSpPr>
          <p:spPr bwMode="auto">
            <a:xfrm>
              <a:off x="634484" y="1142141"/>
              <a:ext cx="1057765" cy="1093096"/>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0" name="Shape 1046"/>
            <p:cNvSpPr>
              <a:spLocks/>
            </p:cNvSpPr>
            <p:nvPr/>
          </p:nvSpPr>
          <p:spPr bwMode="auto">
            <a:xfrm>
              <a:off x="635075" y="1141301"/>
              <a:ext cx="1056790" cy="1093303"/>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1" name="Shape 1047"/>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2" name="Shape 1048"/>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3" name="Shape 1049"/>
            <p:cNvSpPr>
              <a:spLocks/>
            </p:cNvSpPr>
            <p:nvPr/>
          </p:nvSpPr>
          <p:spPr bwMode="auto">
            <a:xfrm>
              <a:off x="1022557" y="2135832"/>
              <a:ext cx="419635" cy="305208"/>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4" name="Shape 1050"/>
            <p:cNvSpPr>
              <a:spLocks/>
            </p:cNvSpPr>
            <p:nvPr/>
          </p:nvSpPr>
          <p:spPr bwMode="auto">
            <a:xfrm>
              <a:off x="1021786" y="2135052"/>
              <a:ext cx="420049" cy="305769"/>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5" name="Shape 1051"/>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6" name="Shape 1052"/>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7" name="Shape 1053"/>
            <p:cNvSpPr>
              <a:spLocks/>
            </p:cNvSpPr>
            <p:nvPr/>
          </p:nvSpPr>
          <p:spPr bwMode="auto">
            <a:xfrm>
              <a:off x="376290" y="1219798"/>
              <a:ext cx="627252" cy="1483277"/>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8" name="Shape 1054"/>
            <p:cNvSpPr>
              <a:spLocks/>
            </p:cNvSpPr>
            <p:nvPr/>
          </p:nvSpPr>
          <p:spPr bwMode="auto">
            <a:xfrm>
              <a:off x="375489" y="1220574"/>
              <a:ext cx="628120" cy="1482525"/>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9" name="Shape 1055"/>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80" name="Shape 1056"/>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81" name="Shape 1057"/>
            <p:cNvSpPr>
              <a:spLocks/>
            </p:cNvSpPr>
            <p:nvPr/>
          </p:nvSpPr>
          <p:spPr bwMode="auto">
            <a:xfrm>
              <a:off x="286856" y="142054"/>
              <a:ext cx="232367" cy="534447"/>
            </a:xfrm>
            <a:custGeom>
              <a:avLst/>
              <a:gdLst>
                <a:gd name="T0" fmla="*/ 2147483646 w 21537"/>
                <a:gd name="T1" fmla="*/ 2147483646 h 21574"/>
                <a:gd name="T2" fmla="*/ 2147483646 w 21537"/>
                <a:gd name="T3" fmla="*/ 2147483646 h 21574"/>
                <a:gd name="T4" fmla="*/ 2147483646 w 21537"/>
                <a:gd name="T5" fmla="*/ 2147483646 h 21574"/>
                <a:gd name="T6" fmla="*/ 2147483646 w 21537"/>
                <a:gd name="T7" fmla="*/ 2147483646 h 2157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74" extrusionOk="0">
                  <a:moveTo>
                    <a:pt x="6970" y="18903"/>
                  </a:moveTo>
                  <a:cubicBezTo>
                    <a:pt x="6636" y="19195"/>
                    <a:pt x="5908" y="19773"/>
                    <a:pt x="5587" y="20071"/>
                  </a:cubicBezTo>
                  <a:cubicBezTo>
                    <a:pt x="5345" y="20300"/>
                    <a:pt x="4977" y="20785"/>
                    <a:pt x="4676" y="21005"/>
                  </a:cubicBezTo>
                  <a:cubicBezTo>
                    <a:pt x="4512" y="21128"/>
                    <a:pt x="4138" y="21373"/>
                    <a:pt x="3863" y="21454"/>
                  </a:cubicBezTo>
                  <a:cubicBezTo>
                    <a:pt x="3660" y="21513"/>
                    <a:pt x="3162" y="21591"/>
                    <a:pt x="2919" y="21571"/>
                  </a:cubicBezTo>
                  <a:cubicBezTo>
                    <a:pt x="2381" y="21527"/>
                    <a:pt x="1536" y="21178"/>
                    <a:pt x="1208" y="20991"/>
                  </a:cubicBezTo>
                  <a:cubicBezTo>
                    <a:pt x="775" y="20740"/>
                    <a:pt x="290" y="20135"/>
                    <a:pt x="140" y="19831"/>
                  </a:cubicBezTo>
                  <a:cubicBezTo>
                    <a:pt x="35" y="19628"/>
                    <a:pt x="-44" y="19206"/>
                    <a:pt x="28" y="19000"/>
                  </a:cubicBezTo>
                  <a:cubicBezTo>
                    <a:pt x="159" y="18635"/>
                    <a:pt x="893" y="17949"/>
                    <a:pt x="1241" y="17608"/>
                  </a:cubicBezTo>
                  <a:cubicBezTo>
                    <a:pt x="1595" y="17265"/>
                    <a:pt x="2637" y="16638"/>
                    <a:pt x="2808" y="16273"/>
                  </a:cubicBezTo>
                  <a:cubicBezTo>
                    <a:pt x="2867" y="16147"/>
                    <a:pt x="2755" y="15890"/>
                    <a:pt x="2722" y="15765"/>
                  </a:cubicBezTo>
                  <a:cubicBezTo>
                    <a:pt x="2676" y="15628"/>
                    <a:pt x="2454" y="15358"/>
                    <a:pt x="2480" y="15221"/>
                  </a:cubicBezTo>
                  <a:cubicBezTo>
                    <a:pt x="2513" y="15043"/>
                    <a:pt x="2952" y="14722"/>
                    <a:pt x="3024" y="14546"/>
                  </a:cubicBezTo>
                  <a:cubicBezTo>
                    <a:pt x="3135" y="14287"/>
                    <a:pt x="3083" y="13751"/>
                    <a:pt x="3089" y="13486"/>
                  </a:cubicBezTo>
                  <a:cubicBezTo>
                    <a:pt x="3089" y="13322"/>
                    <a:pt x="3253" y="12976"/>
                    <a:pt x="3063" y="12831"/>
                  </a:cubicBezTo>
                  <a:cubicBezTo>
                    <a:pt x="2899" y="12706"/>
                    <a:pt x="2218" y="12597"/>
                    <a:pt x="1916" y="12527"/>
                  </a:cubicBezTo>
                  <a:cubicBezTo>
                    <a:pt x="1628" y="12463"/>
                    <a:pt x="939" y="12402"/>
                    <a:pt x="723" y="12298"/>
                  </a:cubicBezTo>
                  <a:cubicBezTo>
                    <a:pt x="520" y="12201"/>
                    <a:pt x="369" y="11936"/>
                    <a:pt x="330" y="11808"/>
                  </a:cubicBezTo>
                  <a:cubicBezTo>
                    <a:pt x="297" y="11704"/>
                    <a:pt x="330" y="11495"/>
                    <a:pt x="395" y="11395"/>
                  </a:cubicBezTo>
                  <a:cubicBezTo>
                    <a:pt x="480" y="11261"/>
                    <a:pt x="867" y="11032"/>
                    <a:pt x="985" y="10904"/>
                  </a:cubicBezTo>
                  <a:cubicBezTo>
                    <a:pt x="1188" y="10686"/>
                    <a:pt x="1385" y="10221"/>
                    <a:pt x="1588" y="10000"/>
                  </a:cubicBezTo>
                  <a:cubicBezTo>
                    <a:pt x="1811" y="9766"/>
                    <a:pt x="2362" y="9314"/>
                    <a:pt x="2696" y="9108"/>
                  </a:cubicBezTo>
                  <a:cubicBezTo>
                    <a:pt x="2840" y="9021"/>
                    <a:pt x="3325" y="8899"/>
                    <a:pt x="3352" y="8793"/>
                  </a:cubicBezTo>
                  <a:cubicBezTo>
                    <a:pt x="3378" y="8681"/>
                    <a:pt x="3004" y="8483"/>
                    <a:pt x="2827" y="8397"/>
                  </a:cubicBezTo>
                  <a:cubicBezTo>
                    <a:pt x="2696" y="8333"/>
                    <a:pt x="2270" y="8263"/>
                    <a:pt x="2178" y="8185"/>
                  </a:cubicBezTo>
                  <a:cubicBezTo>
                    <a:pt x="2034" y="8068"/>
                    <a:pt x="2198" y="7789"/>
                    <a:pt x="2132" y="7660"/>
                  </a:cubicBezTo>
                  <a:cubicBezTo>
                    <a:pt x="2093" y="7574"/>
                    <a:pt x="1837" y="7423"/>
                    <a:pt x="1831" y="7337"/>
                  </a:cubicBezTo>
                  <a:cubicBezTo>
                    <a:pt x="1805" y="7097"/>
                    <a:pt x="2159" y="6617"/>
                    <a:pt x="2460" y="6414"/>
                  </a:cubicBezTo>
                  <a:cubicBezTo>
                    <a:pt x="2709" y="6244"/>
                    <a:pt x="3502" y="5998"/>
                    <a:pt x="3870" y="5870"/>
                  </a:cubicBezTo>
                  <a:cubicBezTo>
                    <a:pt x="4440" y="5669"/>
                    <a:pt x="5843" y="5382"/>
                    <a:pt x="6236" y="5114"/>
                  </a:cubicBezTo>
                  <a:cubicBezTo>
                    <a:pt x="6472" y="4955"/>
                    <a:pt x="6538" y="4565"/>
                    <a:pt x="6583" y="4378"/>
                  </a:cubicBezTo>
                  <a:cubicBezTo>
                    <a:pt x="6636" y="4149"/>
                    <a:pt x="6623" y="3692"/>
                    <a:pt x="6583" y="3463"/>
                  </a:cubicBezTo>
                  <a:cubicBezTo>
                    <a:pt x="6564" y="3349"/>
                    <a:pt x="6361" y="3115"/>
                    <a:pt x="6433" y="3003"/>
                  </a:cubicBezTo>
                  <a:cubicBezTo>
                    <a:pt x="6518" y="2864"/>
                    <a:pt x="7088" y="2671"/>
                    <a:pt x="7278" y="2551"/>
                  </a:cubicBezTo>
                  <a:cubicBezTo>
                    <a:pt x="7514" y="2401"/>
                    <a:pt x="7836" y="2058"/>
                    <a:pt x="8124" y="1924"/>
                  </a:cubicBezTo>
                  <a:cubicBezTo>
                    <a:pt x="8439" y="1779"/>
                    <a:pt x="9252" y="1581"/>
                    <a:pt x="9645" y="1472"/>
                  </a:cubicBezTo>
                  <a:cubicBezTo>
                    <a:pt x="10104" y="1346"/>
                    <a:pt x="11146" y="1160"/>
                    <a:pt x="11533" y="992"/>
                  </a:cubicBezTo>
                  <a:cubicBezTo>
                    <a:pt x="11821" y="867"/>
                    <a:pt x="12044" y="501"/>
                    <a:pt x="12333" y="376"/>
                  </a:cubicBezTo>
                  <a:cubicBezTo>
                    <a:pt x="12608" y="253"/>
                    <a:pt x="13303" y="69"/>
                    <a:pt x="13676" y="24"/>
                  </a:cubicBezTo>
                  <a:cubicBezTo>
                    <a:pt x="13932" y="-6"/>
                    <a:pt x="14476" y="-9"/>
                    <a:pt x="14719" y="24"/>
                  </a:cubicBezTo>
                  <a:cubicBezTo>
                    <a:pt x="15086" y="75"/>
                    <a:pt x="15735" y="278"/>
                    <a:pt x="15958" y="412"/>
                  </a:cubicBezTo>
                  <a:cubicBezTo>
                    <a:pt x="16187" y="546"/>
                    <a:pt x="16279" y="889"/>
                    <a:pt x="16436" y="1040"/>
                  </a:cubicBezTo>
                  <a:cubicBezTo>
                    <a:pt x="16587" y="1179"/>
                    <a:pt x="16889" y="1469"/>
                    <a:pt x="17177" y="1564"/>
                  </a:cubicBezTo>
                  <a:cubicBezTo>
                    <a:pt x="17433" y="1650"/>
                    <a:pt x="18114" y="1689"/>
                    <a:pt x="18436" y="1731"/>
                  </a:cubicBezTo>
                  <a:cubicBezTo>
                    <a:pt x="18757" y="1773"/>
                    <a:pt x="19412" y="1848"/>
                    <a:pt x="19734" y="1896"/>
                  </a:cubicBezTo>
                  <a:cubicBezTo>
                    <a:pt x="20094" y="1949"/>
                    <a:pt x="20874" y="2021"/>
                    <a:pt x="21143" y="2136"/>
                  </a:cubicBezTo>
                  <a:cubicBezTo>
                    <a:pt x="21333" y="2217"/>
                    <a:pt x="21556" y="2440"/>
                    <a:pt x="21536" y="2551"/>
                  </a:cubicBezTo>
                  <a:cubicBezTo>
                    <a:pt x="21523" y="2638"/>
                    <a:pt x="21300" y="2805"/>
                    <a:pt x="21123" y="2847"/>
                  </a:cubicBezTo>
                  <a:cubicBezTo>
                    <a:pt x="20966" y="2886"/>
                    <a:pt x="20566" y="2866"/>
                    <a:pt x="20389" y="2847"/>
                  </a:cubicBezTo>
                  <a:cubicBezTo>
                    <a:pt x="20153" y="2819"/>
                    <a:pt x="19773" y="2671"/>
                    <a:pt x="19537" y="2643"/>
                  </a:cubicBezTo>
                  <a:cubicBezTo>
                    <a:pt x="19190" y="2601"/>
                    <a:pt x="18436" y="2585"/>
                    <a:pt x="18088" y="2624"/>
                  </a:cubicBezTo>
                  <a:cubicBezTo>
                    <a:pt x="17793" y="2660"/>
                    <a:pt x="17315" y="2827"/>
                    <a:pt x="17066" y="2903"/>
                  </a:cubicBezTo>
                  <a:cubicBezTo>
                    <a:pt x="16823" y="2972"/>
                    <a:pt x="16410" y="3165"/>
                    <a:pt x="16135" y="3207"/>
                  </a:cubicBezTo>
                  <a:cubicBezTo>
                    <a:pt x="15853" y="3246"/>
                    <a:pt x="15230" y="3179"/>
                    <a:pt x="14942" y="3207"/>
                  </a:cubicBezTo>
                  <a:cubicBezTo>
                    <a:pt x="14647" y="3234"/>
                    <a:pt x="14030" y="3324"/>
                    <a:pt x="13853" y="3427"/>
                  </a:cubicBezTo>
                  <a:cubicBezTo>
                    <a:pt x="13722" y="3502"/>
                    <a:pt x="13637" y="3711"/>
                    <a:pt x="13722" y="3795"/>
                  </a:cubicBezTo>
                  <a:cubicBezTo>
                    <a:pt x="13814" y="3890"/>
                    <a:pt x="14325" y="3968"/>
                    <a:pt x="14502" y="4035"/>
                  </a:cubicBezTo>
                  <a:cubicBezTo>
                    <a:pt x="14725" y="4121"/>
                    <a:pt x="15210" y="4291"/>
                    <a:pt x="15282" y="4414"/>
                  </a:cubicBezTo>
                  <a:cubicBezTo>
                    <a:pt x="15341" y="4501"/>
                    <a:pt x="15092" y="4674"/>
                    <a:pt x="15112" y="4763"/>
                  </a:cubicBezTo>
                  <a:cubicBezTo>
                    <a:pt x="15132" y="4866"/>
                    <a:pt x="15309" y="5064"/>
                    <a:pt x="15459" y="5142"/>
                  </a:cubicBezTo>
                  <a:cubicBezTo>
                    <a:pt x="15551" y="5190"/>
                    <a:pt x="15886" y="5217"/>
                    <a:pt x="15958" y="5270"/>
                  </a:cubicBezTo>
                  <a:cubicBezTo>
                    <a:pt x="16049" y="5337"/>
                    <a:pt x="16063" y="5513"/>
                    <a:pt x="15958" y="5574"/>
                  </a:cubicBezTo>
                  <a:cubicBezTo>
                    <a:pt x="15853" y="5639"/>
                    <a:pt x="15446" y="5666"/>
                    <a:pt x="15263" y="5678"/>
                  </a:cubicBezTo>
                  <a:cubicBezTo>
                    <a:pt x="14948" y="5694"/>
                    <a:pt x="14299" y="5613"/>
                    <a:pt x="13985" y="5630"/>
                  </a:cubicBezTo>
                  <a:cubicBezTo>
                    <a:pt x="13814" y="5641"/>
                    <a:pt x="13440" y="5675"/>
                    <a:pt x="13336" y="5733"/>
                  </a:cubicBezTo>
                  <a:cubicBezTo>
                    <a:pt x="13231" y="5786"/>
                    <a:pt x="13191" y="5943"/>
                    <a:pt x="13244" y="6009"/>
                  </a:cubicBezTo>
                  <a:cubicBezTo>
                    <a:pt x="13290" y="6065"/>
                    <a:pt x="13513" y="6149"/>
                    <a:pt x="13637" y="6174"/>
                  </a:cubicBezTo>
                  <a:cubicBezTo>
                    <a:pt x="13847" y="6219"/>
                    <a:pt x="14411" y="6138"/>
                    <a:pt x="14568" y="6213"/>
                  </a:cubicBezTo>
                  <a:cubicBezTo>
                    <a:pt x="14738" y="6291"/>
                    <a:pt x="14581" y="6537"/>
                    <a:pt x="14568" y="6645"/>
                  </a:cubicBezTo>
                  <a:cubicBezTo>
                    <a:pt x="14535" y="6907"/>
                    <a:pt x="14280" y="7426"/>
                    <a:pt x="14312" y="7688"/>
                  </a:cubicBezTo>
                  <a:cubicBezTo>
                    <a:pt x="14332" y="7889"/>
                    <a:pt x="14653" y="8280"/>
                    <a:pt x="14699" y="8480"/>
                  </a:cubicBezTo>
                  <a:cubicBezTo>
                    <a:pt x="14752" y="8684"/>
                    <a:pt x="14876" y="9111"/>
                    <a:pt x="14699" y="9300"/>
                  </a:cubicBezTo>
                  <a:cubicBezTo>
                    <a:pt x="14575" y="9431"/>
                    <a:pt x="14030" y="9618"/>
                    <a:pt x="13788" y="9716"/>
                  </a:cubicBezTo>
                  <a:cubicBezTo>
                    <a:pt x="13617" y="9783"/>
                    <a:pt x="13185" y="9878"/>
                    <a:pt x="13073" y="9964"/>
                  </a:cubicBezTo>
                  <a:cubicBezTo>
                    <a:pt x="12883" y="10109"/>
                    <a:pt x="12811" y="10455"/>
                    <a:pt x="12857" y="10619"/>
                  </a:cubicBezTo>
                  <a:cubicBezTo>
                    <a:pt x="12883" y="10734"/>
                    <a:pt x="13204" y="10937"/>
                    <a:pt x="13244" y="11052"/>
                  </a:cubicBezTo>
                  <a:cubicBezTo>
                    <a:pt x="13309" y="11247"/>
                    <a:pt x="13244" y="11651"/>
                    <a:pt x="13093" y="11835"/>
                  </a:cubicBezTo>
                  <a:cubicBezTo>
                    <a:pt x="12942" y="12025"/>
                    <a:pt x="12359" y="12343"/>
                    <a:pt x="12070" y="12499"/>
                  </a:cubicBezTo>
                  <a:cubicBezTo>
                    <a:pt x="11815" y="12644"/>
                    <a:pt x="11126" y="12881"/>
                    <a:pt x="10943" y="13043"/>
                  </a:cubicBezTo>
                  <a:cubicBezTo>
                    <a:pt x="10772" y="13199"/>
                    <a:pt x="10766" y="13556"/>
                    <a:pt x="10687" y="13726"/>
                  </a:cubicBezTo>
                  <a:cubicBezTo>
                    <a:pt x="10595" y="13913"/>
                    <a:pt x="10359" y="14279"/>
                    <a:pt x="10274" y="14465"/>
                  </a:cubicBezTo>
                  <a:cubicBezTo>
                    <a:pt x="10163" y="14711"/>
                    <a:pt x="10045" y="15213"/>
                    <a:pt x="9927" y="15461"/>
                  </a:cubicBezTo>
                  <a:cubicBezTo>
                    <a:pt x="9632" y="16047"/>
                    <a:pt x="8740" y="17187"/>
                    <a:pt x="8229" y="17748"/>
                  </a:cubicBezTo>
                  <a:cubicBezTo>
                    <a:pt x="7960" y="18044"/>
                    <a:pt x="7298" y="18615"/>
                    <a:pt x="6970" y="18903"/>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82" name="Shape 1058"/>
            <p:cNvSpPr>
              <a:spLocks noChangeArrowheads="1"/>
            </p:cNvSpPr>
            <p:nvPr/>
          </p:nvSpPr>
          <p:spPr bwMode="auto">
            <a:xfrm>
              <a:off x="180576" y="78516"/>
              <a:ext cx="617149" cy="6616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6" tIns="91436" rIns="91436" bIns="91436"/>
            <a:lstStyle/>
            <a:p>
              <a:endParaRPr lang="es-CO" dirty="0"/>
            </a:p>
          </p:txBody>
        </p:sp>
        <p:sp>
          <p:nvSpPr>
            <p:cNvPr id="83" name="Shape 1059"/>
            <p:cNvSpPr>
              <a:spLocks/>
            </p:cNvSpPr>
            <p:nvPr/>
          </p:nvSpPr>
          <p:spPr bwMode="auto">
            <a:xfrm>
              <a:off x="554516" y="355396"/>
              <a:ext cx="210254" cy="284229"/>
            </a:xfrm>
            <a:custGeom>
              <a:avLst/>
              <a:gdLst>
                <a:gd name="T0" fmla="*/ 2147483646 w 21496"/>
                <a:gd name="T1" fmla="*/ 2147483646 h 21534"/>
                <a:gd name="T2" fmla="*/ 2147483646 w 21496"/>
                <a:gd name="T3" fmla="*/ 2147483646 h 21534"/>
                <a:gd name="T4" fmla="*/ 2147483646 w 21496"/>
                <a:gd name="T5" fmla="*/ 2147483646 h 21534"/>
                <a:gd name="T6" fmla="*/ 2147483646 w 21496"/>
                <a:gd name="T7" fmla="*/ 2147483646 h 215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6" h="21534" extrusionOk="0">
                  <a:moveTo>
                    <a:pt x="14579" y="5"/>
                  </a:moveTo>
                  <a:cubicBezTo>
                    <a:pt x="14413" y="-21"/>
                    <a:pt x="14039" y="63"/>
                    <a:pt x="13917" y="146"/>
                  </a:cubicBezTo>
                  <a:cubicBezTo>
                    <a:pt x="13679" y="324"/>
                    <a:pt x="13730" y="894"/>
                    <a:pt x="13528" y="1092"/>
                  </a:cubicBezTo>
                  <a:cubicBezTo>
                    <a:pt x="13334" y="1280"/>
                    <a:pt x="12664" y="1432"/>
                    <a:pt x="12456" y="1615"/>
                  </a:cubicBezTo>
                  <a:cubicBezTo>
                    <a:pt x="12254" y="1782"/>
                    <a:pt x="12017" y="2211"/>
                    <a:pt x="11952" y="2430"/>
                  </a:cubicBezTo>
                  <a:cubicBezTo>
                    <a:pt x="11837" y="2833"/>
                    <a:pt x="12117" y="3690"/>
                    <a:pt x="11952" y="4087"/>
                  </a:cubicBezTo>
                  <a:cubicBezTo>
                    <a:pt x="11829" y="4379"/>
                    <a:pt x="11369" y="4939"/>
                    <a:pt x="11023" y="5111"/>
                  </a:cubicBezTo>
                  <a:cubicBezTo>
                    <a:pt x="10707" y="5273"/>
                    <a:pt x="9893" y="5414"/>
                    <a:pt x="9505" y="5372"/>
                  </a:cubicBezTo>
                  <a:cubicBezTo>
                    <a:pt x="9102" y="5325"/>
                    <a:pt x="8497" y="4845"/>
                    <a:pt x="8108" y="4751"/>
                  </a:cubicBezTo>
                  <a:cubicBezTo>
                    <a:pt x="7820" y="4677"/>
                    <a:pt x="7194" y="4594"/>
                    <a:pt x="6899" y="4646"/>
                  </a:cubicBezTo>
                  <a:cubicBezTo>
                    <a:pt x="6467" y="4724"/>
                    <a:pt x="5690" y="5111"/>
                    <a:pt x="5431" y="5372"/>
                  </a:cubicBezTo>
                  <a:cubicBezTo>
                    <a:pt x="5294" y="5508"/>
                    <a:pt x="5164" y="5848"/>
                    <a:pt x="5020" y="5979"/>
                  </a:cubicBezTo>
                  <a:cubicBezTo>
                    <a:pt x="4833" y="6146"/>
                    <a:pt x="4286" y="6350"/>
                    <a:pt x="4092" y="6512"/>
                  </a:cubicBezTo>
                  <a:cubicBezTo>
                    <a:pt x="3775" y="6768"/>
                    <a:pt x="3329" y="7390"/>
                    <a:pt x="3092" y="7693"/>
                  </a:cubicBezTo>
                  <a:cubicBezTo>
                    <a:pt x="2868" y="7970"/>
                    <a:pt x="2372" y="8519"/>
                    <a:pt x="2249" y="8832"/>
                  </a:cubicBezTo>
                  <a:cubicBezTo>
                    <a:pt x="2120" y="9156"/>
                    <a:pt x="2170" y="9841"/>
                    <a:pt x="2141" y="10181"/>
                  </a:cubicBezTo>
                  <a:cubicBezTo>
                    <a:pt x="2098" y="10672"/>
                    <a:pt x="2077" y="11660"/>
                    <a:pt x="1962" y="12151"/>
                  </a:cubicBezTo>
                  <a:cubicBezTo>
                    <a:pt x="1882" y="12501"/>
                    <a:pt x="1724" y="13227"/>
                    <a:pt x="1443" y="13520"/>
                  </a:cubicBezTo>
                  <a:cubicBezTo>
                    <a:pt x="1242" y="13734"/>
                    <a:pt x="486" y="13923"/>
                    <a:pt x="299" y="14142"/>
                  </a:cubicBezTo>
                  <a:cubicBezTo>
                    <a:pt x="119" y="14356"/>
                    <a:pt x="-97" y="14900"/>
                    <a:pt x="47" y="15130"/>
                  </a:cubicBezTo>
                  <a:cubicBezTo>
                    <a:pt x="205" y="15375"/>
                    <a:pt x="1105" y="15470"/>
                    <a:pt x="1357" y="15673"/>
                  </a:cubicBezTo>
                  <a:cubicBezTo>
                    <a:pt x="1681" y="15935"/>
                    <a:pt x="2041" y="16625"/>
                    <a:pt x="2141" y="16969"/>
                  </a:cubicBezTo>
                  <a:cubicBezTo>
                    <a:pt x="2192" y="17152"/>
                    <a:pt x="2091" y="17529"/>
                    <a:pt x="2141" y="17706"/>
                  </a:cubicBezTo>
                  <a:cubicBezTo>
                    <a:pt x="2177" y="17832"/>
                    <a:pt x="2408" y="18046"/>
                    <a:pt x="2408" y="18177"/>
                  </a:cubicBezTo>
                  <a:cubicBezTo>
                    <a:pt x="2408" y="18375"/>
                    <a:pt x="2069" y="18720"/>
                    <a:pt x="1998" y="18914"/>
                  </a:cubicBezTo>
                  <a:cubicBezTo>
                    <a:pt x="1926" y="19117"/>
                    <a:pt x="1810" y="19536"/>
                    <a:pt x="1839" y="19745"/>
                  </a:cubicBezTo>
                  <a:cubicBezTo>
                    <a:pt x="1868" y="19975"/>
                    <a:pt x="2105" y="20424"/>
                    <a:pt x="2264" y="20623"/>
                  </a:cubicBezTo>
                  <a:cubicBezTo>
                    <a:pt x="2465" y="20868"/>
                    <a:pt x="2948" y="21349"/>
                    <a:pt x="3300" y="21464"/>
                  </a:cubicBezTo>
                  <a:cubicBezTo>
                    <a:pt x="3639" y="21579"/>
                    <a:pt x="4423" y="21532"/>
                    <a:pt x="4790" y="21464"/>
                  </a:cubicBezTo>
                  <a:cubicBezTo>
                    <a:pt x="5388" y="21360"/>
                    <a:pt x="6402" y="20800"/>
                    <a:pt x="6985" y="20649"/>
                  </a:cubicBezTo>
                  <a:cubicBezTo>
                    <a:pt x="7460" y="20529"/>
                    <a:pt x="8519" y="20508"/>
                    <a:pt x="8972" y="20340"/>
                  </a:cubicBezTo>
                  <a:cubicBezTo>
                    <a:pt x="9361" y="20194"/>
                    <a:pt x="9951" y="19708"/>
                    <a:pt x="10275" y="19499"/>
                  </a:cubicBezTo>
                  <a:cubicBezTo>
                    <a:pt x="10779" y="19170"/>
                    <a:pt x="11750" y="18485"/>
                    <a:pt x="12276" y="18177"/>
                  </a:cubicBezTo>
                  <a:cubicBezTo>
                    <a:pt x="12643" y="17957"/>
                    <a:pt x="13363" y="17508"/>
                    <a:pt x="13794" y="17372"/>
                  </a:cubicBezTo>
                  <a:cubicBezTo>
                    <a:pt x="14205" y="17241"/>
                    <a:pt x="15162" y="17267"/>
                    <a:pt x="15565" y="17126"/>
                  </a:cubicBezTo>
                  <a:cubicBezTo>
                    <a:pt x="16040" y="16959"/>
                    <a:pt x="16853" y="16426"/>
                    <a:pt x="17156" y="16112"/>
                  </a:cubicBezTo>
                  <a:cubicBezTo>
                    <a:pt x="17436" y="15820"/>
                    <a:pt x="17760" y="15130"/>
                    <a:pt x="17868" y="14780"/>
                  </a:cubicBezTo>
                  <a:cubicBezTo>
                    <a:pt x="18019" y="14299"/>
                    <a:pt x="18142" y="13311"/>
                    <a:pt x="18063" y="12825"/>
                  </a:cubicBezTo>
                  <a:cubicBezTo>
                    <a:pt x="18034" y="12600"/>
                    <a:pt x="17739" y="12187"/>
                    <a:pt x="17710" y="11968"/>
                  </a:cubicBezTo>
                  <a:cubicBezTo>
                    <a:pt x="17667" y="11696"/>
                    <a:pt x="17674" y="11127"/>
                    <a:pt x="17832" y="10881"/>
                  </a:cubicBezTo>
                  <a:cubicBezTo>
                    <a:pt x="17983" y="10656"/>
                    <a:pt x="18523" y="10327"/>
                    <a:pt x="18818" y="10207"/>
                  </a:cubicBezTo>
                  <a:cubicBezTo>
                    <a:pt x="19085" y="10097"/>
                    <a:pt x="19718" y="10066"/>
                    <a:pt x="19999" y="9972"/>
                  </a:cubicBezTo>
                  <a:cubicBezTo>
                    <a:pt x="20337" y="9857"/>
                    <a:pt x="21006" y="9580"/>
                    <a:pt x="21229" y="9360"/>
                  </a:cubicBezTo>
                  <a:cubicBezTo>
                    <a:pt x="21366" y="9224"/>
                    <a:pt x="21496" y="8874"/>
                    <a:pt x="21496" y="8702"/>
                  </a:cubicBezTo>
                  <a:cubicBezTo>
                    <a:pt x="21503" y="8540"/>
                    <a:pt x="21417" y="8195"/>
                    <a:pt x="21265" y="8080"/>
                  </a:cubicBezTo>
                  <a:cubicBezTo>
                    <a:pt x="21165" y="8006"/>
                    <a:pt x="20862" y="7923"/>
                    <a:pt x="20726" y="7949"/>
                  </a:cubicBezTo>
                  <a:cubicBezTo>
                    <a:pt x="20575" y="7986"/>
                    <a:pt x="20467" y="8247"/>
                    <a:pt x="20337" y="8315"/>
                  </a:cubicBezTo>
                  <a:cubicBezTo>
                    <a:pt x="20150" y="8404"/>
                    <a:pt x="19696" y="8513"/>
                    <a:pt x="19480" y="8493"/>
                  </a:cubicBezTo>
                  <a:cubicBezTo>
                    <a:pt x="19178" y="8466"/>
                    <a:pt x="18602" y="8231"/>
                    <a:pt x="18422" y="8054"/>
                  </a:cubicBezTo>
                  <a:cubicBezTo>
                    <a:pt x="18257" y="7886"/>
                    <a:pt x="18250" y="7442"/>
                    <a:pt x="18206" y="7238"/>
                  </a:cubicBezTo>
                  <a:cubicBezTo>
                    <a:pt x="18163" y="6998"/>
                    <a:pt x="18199" y="6496"/>
                    <a:pt x="18099" y="6266"/>
                  </a:cubicBezTo>
                  <a:cubicBezTo>
                    <a:pt x="18019" y="6083"/>
                    <a:pt x="17631" y="5791"/>
                    <a:pt x="17566" y="5602"/>
                  </a:cubicBezTo>
                  <a:cubicBezTo>
                    <a:pt x="17487" y="5393"/>
                    <a:pt x="17487" y="4928"/>
                    <a:pt x="17602" y="4724"/>
                  </a:cubicBezTo>
                  <a:cubicBezTo>
                    <a:pt x="17710" y="4531"/>
                    <a:pt x="18206" y="4265"/>
                    <a:pt x="18408" y="4113"/>
                  </a:cubicBezTo>
                  <a:cubicBezTo>
                    <a:pt x="18545" y="4008"/>
                    <a:pt x="18869" y="3820"/>
                    <a:pt x="18962" y="3684"/>
                  </a:cubicBezTo>
                  <a:cubicBezTo>
                    <a:pt x="19056" y="3543"/>
                    <a:pt x="19178" y="3204"/>
                    <a:pt x="19099" y="3052"/>
                  </a:cubicBezTo>
                  <a:cubicBezTo>
                    <a:pt x="19013" y="2885"/>
                    <a:pt x="18552" y="2686"/>
                    <a:pt x="18336" y="2597"/>
                  </a:cubicBezTo>
                  <a:cubicBezTo>
                    <a:pt x="18077" y="2498"/>
                    <a:pt x="17516" y="2373"/>
                    <a:pt x="17228" y="2341"/>
                  </a:cubicBezTo>
                  <a:cubicBezTo>
                    <a:pt x="16954" y="2310"/>
                    <a:pt x="16386" y="2425"/>
                    <a:pt x="16134" y="2341"/>
                  </a:cubicBezTo>
                  <a:cubicBezTo>
                    <a:pt x="15954" y="2279"/>
                    <a:pt x="15702" y="2017"/>
                    <a:pt x="15615" y="1887"/>
                  </a:cubicBezTo>
                  <a:cubicBezTo>
                    <a:pt x="15515" y="1725"/>
                    <a:pt x="15493" y="1369"/>
                    <a:pt x="15457" y="1197"/>
                  </a:cubicBezTo>
                  <a:cubicBezTo>
                    <a:pt x="15421" y="1024"/>
                    <a:pt x="15428" y="653"/>
                    <a:pt x="15313" y="496"/>
                  </a:cubicBezTo>
                  <a:cubicBezTo>
                    <a:pt x="15248" y="408"/>
                    <a:pt x="14989" y="287"/>
                    <a:pt x="14881" y="214"/>
                  </a:cubicBezTo>
                  <a:cubicBezTo>
                    <a:pt x="14809" y="162"/>
                    <a:pt x="14680" y="26"/>
                    <a:pt x="14579" y="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grpSp>
      <p:sp>
        <p:nvSpPr>
          <p:cNvPr id="89" name="Rectangle 93"/>
          <p:cNvSpPr>
            <a:spLocks noChangeArrowheads="1"/>
          </p:cNvSpPr>
          <p:nvPr/>
        </p:nvSpPr>
        <p:spPr bwMode="auto">
          <a:xfrm>
            <a:off x="4074105" y="4584534"/>
            <a:ext cx="255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r>
              <a:rPr kumimoji="0" lang="es-CO" altLang="es-CO" sz="9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proyectos de impacto</a:t>
            </a:r>
            <a:r>
              <a:rPr kumimoji="0" lang="es-CO" altLang="es-CO" sz="900" b="0" i="0" u="none" strike="noStrike" cap="none" normalizeH="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a:t>
            </a:r>
            <a:r>
              <a:rPr kumimoji="0" lang="es-CO" altLang="es-CO" sz="900" b="0" i="0" u="none" strike="noStrike" cap="none" normalizeH="0" baseline="0" dirty="0" smtClean="0">
                <a:ln>
                  <a:noFill/>
                </a:ln>
                <a:solidFill>
                  <a:schemeClr val="tx1"/>
                </a:solidFill>
                <a:latin typeface="Calibri" panose="020F0502020204030204" pitchFamily="34" charset="0"/>
                <a:ea typeface="Times New Roman" panose="02020603050405020304" pitchFamily="18" charset="0"/>
                <a:cs typeface="Times New Roman" panose="02020603050405020304" pitchFamily="18" charset="0"/>
              </a:rPr>
              <a:t>í</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s.</a:t>
            </a:r>
          </a:p>
          <a:p>
            <a:pPr marL="0" marR="0" lvl="0" indent="0" algn="r" defTabSz="914400" rtl="0" eaLnBrk="0" fontAlgn="base" latinLnBrk="0" hangingPunct="0">
              <a:lnSpc>
                <a:spcPct val="100000"/>
              </a:lnSpc>
              <a:spcBef>
                <a:spcPct val="0"/>
              </a:spcBef>
              <a:spcAft>
                <a:spcPct val="0"/>
              </a:spcAft>
              <a:buClrTx/>
              <a:buSzTx/>
              <a:buFontTx/>
              <a:buNone/>
              <a:tabLst/>
            </a:pP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 Cifras en millones COP.</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endParaRPr kumimoji="0" lang="es-CO" altLang="es-CO" sz="900" b="0" i="0" u="none" strike="noStrike" cap="none" normalizeH="0" baseline="0" dirty="0" smtClean="0">
              <a:ln>
                <a:noFill/>
              </a:ln>
              <a:solidFill>
                <a:schemeClr val="tx1"/>
              </a:solidFill>
            </a:endParaRPr>
          </a:p>
        </p:txBody>
      </p:sp>
      <p:pic>
        <p:nvPicPr>
          <p:cNvPr id="9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19271" y="-11032"/>
            <a:ext cx="6901320" cy="6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159" y="46003"/>
            <a:ext cx="1771069" cy="3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ángulo 98"/>
          <p:cNvSpPr/>
          <p:nvPr/>
        </p:nvSpPr>
        <p:spPr>
          <a:xfrm>
            <a:off x="6135196" y="427054"/>
            <a:ext cx="731290"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31oct18</a:t>
            </a:r>
            <a:endParaRPr lang="es-CO" sz="1000" dirty="0">
              <a:solidFill>
                <a:schemeClr val="bg1"/>
              </a:solidFill>
            </a:endParaRPr>
          </a:p>
        </p:txBody>
      </p:sp>
      <p:sp>
        <p:nvSpPr>
          <p:cNvPr id="100" name="Rectángulo 99"/>
          <p:cNvSpPr/>
          <p:nvPr/>
        </p:nvSpPr>
        <p:spPr>
          <a:xfrm>
            <a:off x="251316" y="163945"/>
            <a:ext cx="2679999" cy="430887"/>
          </a:xfrm>
          <a:prstGeom prst="rect">
            <a:avLst/>
          </a:prstGeom>
        </p:spPr>
        <p:txBody>
          <a:bodyPr wrap="square">
            <a:spAutoFit/>
          </a:bodyPr>
          <a:lstStyle/>
          <a:p>
            <a:r>
              <a:rPr lang="es-ES_tradnl" sz="2200" b="1" dirty="0" smtClean="0">
                <a:solidFill>
                  <a:schemeClr val="bg1"/>
                </a:solidFill>
                <a:latin typeface="Futura Std Book" panose="020B0502020204020303" pitchFamily="34" charset="0"/>
              </a:rPr>
              <a:t>CHOCÓ</a:t>
            </a:r>
            <a:endParaRPr lang="es-CO" sz="2200" dirty="0">
              <a:solidFill>
                <a:schemeClr val="bg1"/>
              </a:solidFill>
            </a:endParaRPr>
          </a:p>
        </p:txBody>
      </p:sp>
      <p:sp>
        <p:nvSpPr>
          <p:cNvPr id="107" name="Rectángulo 106"/>
          <p:cNvSpPr/>
          <p:nvPr/>
        </p:nvSpPr>
        <p:spPr>
          <a:xfrm>
            <a:off x="4492408" y="8591189"/>
            <a:ext cx="2133547" cy="369332"/>
          </a:xfrm>
          <a:prstGeom prst="rect">
            <a:avLst/>
          </a:prstGeom>
        </p:spPr>
        <p:txBody>
          <a:bodyPr wrap="square">
            <a:spAutoFit/>
          </a:bodyPr>
          <a:lstStyle/>
          <a:p>
            <a:r>
              <a:rPr lang="es-CO" sz="900" dirty="0">
                <a:solidFill>
                  <a:srgbClr val="A21984"/>
                </a:solidFill>
                <a:latin typeface="Futura Std Book" panose="020B0502020204020303" pitchFamily="34" charset="0"/>
              </a:rPr>
              <a:t>Total Recaudo </a:t>
            </a:r>
            <a:r>
              <a:rPr lang="es-CO" sz="900" dirty="0" smtClean="0">
                <a:solidFill>
                  <a:srgbClr val="A21984"/>
                </a:solidFill>
                <a:latin typeface="Futura Std Book" panose="020B0502020204020303" pitchFamily="34" charset="0"/>
              </a:rPr>
              <a:t>ene-</a:t>
            </a:r>
            <a:r>
              <a:rPr lang="es-CO" sz="900" dirty="0" err="1" smtClean="0">
                <a:solidFill>
                  <a:srgbClr val="A21984"/>
                </a:solidFill>
                <a:latin typeface="Futura Std Book" panose="020B0502020204020303" pitchFamily="34" charset="0"/>
              </a:rPr>
              <a:t>sep</a:t>
            </a:r>
            <a:r>
              <a:rPr lang="es-CO" sz="900" dirty="0" smtClean="0">
                <a:solidFill>
                  <a:srgbClr val="A21984"/>
                </a:solidFill>
                <a:latin typeface="Futura Std Book" panose="020B0502020204020303" pitchFamily="34" charset="0"/>
              </a:rPr>
              <a:t> de 2018 CP $56.929.400.910</a:t>
            </a:r>
            <a:endParaRPr lang="es-CO" sz="900" dirty="0">
              <a:solidFill>
                <a:srgbClr val="A21984"/>
              </a:solidFill>
              <a:latin typeface="Futura Std Book" panose="020B0502020204020303" pitchFamily="34" charset="0"/>
            </a:endParaRPr>
          </a:p>
        </p:txBody>
      </p:sp>
      <p:sp>
        <p:nvSpPr>
          <p:cNvPr id="96" name="CuadroTexto 95"/>
          <p:cNvSpPr txBox="1"/>
          <p:nvPr/>
        </p:nvSpPr>
        <p:spPr>
          <a:xfrm>
            <a:off x="1426181" y="762157"/>
            <a:ext cx="4120039" cy="369332"/>
          </a:xfrm>
          <a:prstGeom prst="rect">
            <a:avLst/>
          </a:prstGeom>
          <a:noFill/>
        </p:spPr>
        <p:txBody>
          <a:bodyPr wrap="none" rtlCol="0">
            <a:spAutoFit/>
          </a:bodyPr>
          <a:lstStyle/>
          <a:p>
            <a:r>
              <a:rPr lang="en-US" sz="1600" b="1" dirty="0">
                <a:solidFill>
                  <a:srgbClr val="660066"/>
                </a:solidFill>
                <a:latin typeface="Futura Std Book" panose="020B0502020204020303" pitchFamily="34" charset="0"/>
              </a:rPr>
              <a:t>INVERSIÓN FONTUR 2018 (</a:t>
            </a:r>
            <a:r>
              <a:rPr lang="en-US" sz="1600" b="1" dirty="0" smtClean="0">
                <a:solidFill>
                  <a:srgbClr val="660066"/>
                </a:solidFill>
                <a:latin typeface="Futura Std Book" panose="020B0502020204020303" pitchFamily="34" charset="0"/>
              </a:rPr>
              <a:t>ENE-OCT</a:t>
            </a:r>
            <a:r>
              <a:rPr lang="en-US" b="1" dirty="0" smtClean="0">
                <a:latin typeface="Futura Std Book" panose="020B0502020204020303" pitchFamily="34" charset="0"/>
              </a:rPr>
              <a:t>)</a:t>
            </a:r>
            <a:endParaRPr lang="en-US" b="1" dirty="0">
              <a:latin typeface="Futura Std Book" panose="020B0502020204020303" pitchFamily="34" charset="0"/>
            </a:endParaRPr>
          </a:p>
        </p:txBody>
      </p:sp>
      <p:sp>
        <p:nvSpPr>
          <p:cNvPr id="2" name="CuadroTexto 1"/>
          <p:cNvSpPr txBox="1"/>
          <p:nvPr/>
        </p:nvSpPr>
        <p:spPr>
          <a:xfrm>
            <a:off x="2503716" y="3172055"/>
            <a:ext cx="1771579" cy="276999"/>
          </a:xfrm>
          <a:prstGeom prst="rect">
            <a:avLst/>
          </a:prstGeom>
          <a:solidFill>
            <a:srgbClr val="A21984"/>
          </a:solidFill>
        </p:spPr>
        <p:txBody>
          <a:bodyPr wrap="square" rtlCol="0">
            <a:spAutoFit/>
          </a:bodyPr>
          <a:lstStyle/>
          <a:p>
            <a:r>
              <a:rPr lang="es-CO" sz="1200" b="1" dirty="0" smtClean="0">
                <a:solidFill>
                  <a:schemeClr val="bg1"/>
                </a:solidFill>
                <a:latin typeface="Futura Std Book" panose="020B0502020204020303" pitchFamily="34" charset="0"/>
              </a:rPr>
              <a:t>Chocó</a:t>
            </a:r>
            <a:r>
              <a:rPr lang="es-CO" sz="1200" dirty="0" smtClean="0">
                <a:solidFill>
                  <a:schemeClr val="bg1"/>
                </a:solidFill>
                <a:latin typeface="Futura Std Book" panose="020B0502020204020303" pitchFamily="34" charset="0"/>
              </a:rPr>
              <a:t> $2.377 (2%)</a:t>
            </a:r>
            <a:endParaRPr lang="es-CO" sz="1200" dirty="0">
              <a:solidFill>
                <a:schemeClr val="bg1"/>
              </a:solidFill>
              <a:latin typeface="Futura Std Book" panose="020B0502020204020303" pitchFamily="34" charset="0"/>
            </a:endParaRPr>
          </a:p>
        </p:txBody>
      </p:sp>
      <p:pic>
        <p:nvPicPr>
          <p:cNvPr id="1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7247" y="5220646"/>
            <a:ext cx="6877271" cy="456447"/>
          </a:xfrm>
          <a:prstGeom prst="rect">
            <a:avLst/>
          </a:prstGeom>
          <a:solidFill>
            <a:srgbClr val="660066"/>
          </a:solidFill>
          <a:ln>
            <a:noFill/>
          </a:ln>
          <a:extLst/>
        </p:spPr>
      </p:pic>
      <p:sp>
        <p:nvSpPr>
          <p:cNvPr id="112" name="CuadroTexto 111"/>
          <p:cNvSpPr txBox="1"/>
          <p:nvPr/>
        </p:nvSpPr>
        <p:spPr>
          <a:xfrm>
            <a:off x="-58097" y="5252326"/>
            <a:ext cx="4499950"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Recaudo </a:t>
            </a:r>
            <a:r>
              <a:rPr lang="es-CO" sz="2000" b="1" dirty="0">
                <a:solidFill>
                  <a:schemeClr val="bg1"/>
                </a:solidFill>
                <a:latin typeface="Futura Std Book" panose="020B0502020204020303" pitchFamily="34" charset="0"/>
              </a:rPr>
              <a:t>C</a:t>
            </a:r>
            <a:r>
              <a:rPr lang="es-CO" sz="2000" b="1" dirty="0" smtClean="0">
                <a:solidFill>
                  <a:schemeClr val="bg1"/>
                </a:solidFill>
                <a:latin typeface="Futura Std Book" panose="020B0502020204020303" pitchFamily="34" charset="0"/>
              </a:rPr>
              <a:t>ontribución Parafiscal</a:t>
            </a:r>
            <a:endParaRPr lang="es-CO" sz="2000" b="1" dirty="0">
              <a:solidFill>
                <a:schemeClr val="bg1"/>
              </a:solidFill>
              <a:latin typeface="Futura Std Book" panose="020B0502020204020303" pitchFamily="34" charset="0"/>
            </a:endParaRPr>
          </a:p>
        </p:txBody>
      </p:sp>
      <p:cxnSp>
        <p:nvCxnSpPr>
          <p:cNvPr id="86" name="Conector angular 85"/>
          <p:cNvCxnSpPr/>
          <p:nvPr/>
        </p:nvCxnSpPr>
        <p:spPr>
          <a:xfrm>
            <a:off x="832046" y="2183998"/>
            <a:ext cx="1678470" cy="1138937"/>
          </a:xfrm>
          <a:prstGeom prst="bentConnector3">
            <a:avLst/>
          </a:prstGeom>
          <a:ln>
            <a:solidFill>
              <a:srgbClr val="E1134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Gráfico 90"/>
          <p:cNvGraphicFramePr>
            <a:graphicFrameLocks/>
          </p:cNvGraphicFramePr>
          <p:nvPr>
            <p:extLst>
              <p:ext uri="{D42A27DB-BD31-4B8C-83A1-F6EECF244321}">
                <p14:modId xmlns:p14="http://schemas.microsoft.com/office/powerpoint/2010/main" val="848257839"/>
              </p:ext>
            </p:extLst>
          </p:nvPr>
        </p:nvGraphicFramePr>
        <p:xfrm>
          <a:off x="2902425" y="1146471"/>
          <a:ext cx="4194009" cy="2526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25262313"/>
              </p:ext>
            </p:extLst>
          </p:nvPr>
        </p:nvGraphicFramePr>
        <p:xfrm>
          <a:off x="94359" y="5768987"/>
          <a:ext cx="4530803" cy="831773"/>
        </p:xfrm>
        <a:graphic>
          <a:graphicData uri="http://schemas.openxmlformats.org/drawingml/2006/table">
            <a:tbl>
              <a:tblPr/>
              <a:tblGrid>
                <a:gridCol w="1128385"/>
                <a:gridCol w="1063247"/>
                <a:gridCol w="1212506"/>
                <a:gridCol w="1126665"/>
              </a:tblGrid>
              <a:tr h="461692">
                <a:tc>
                  <a:txBody>
                    <a:bodyPr/>
                    <a:lstStyle/>
                    <a:p>
                      <a:pPr algn="ctr" rtl="0" fontAlgn="ctr"/>
                      <a:r>
                        <a:rPr lang="es-MX" sz="1000" b="1" i="0" u="none" strike="noStrike">
                          <a:solidFill>
                            <a:srgbClr val="FFFFFF"/>
                          </a:solidFill>
                          <a:effectLst/>
                          <a:latin typeface="Futura Std Book" panose="020B0502020204020303" pitchFamily="34" charset="0"/>
                        </a:rPr>
                        <a:t>Departamento /</a:t>
                      </a:r>
                      <a:br>
                        <a:rPr lang="es-MX" sz="1000" b="1" i="0" u="none" strike="noStrike">
                          <a:solidFill>
                            <a:srgbClr val="FFFFFF"/>
                          </a:solidFill>
                          <a:effectLst/>
                          <a:latin typeface="Futura Std Book" panose="020B0502020204020303" pitchFamily="34" charset="0"/>
                        </a:rPr>
                      </a:br>
                      <a:r>
                        <a:rPr lang="es-MX" sz="1000" b="1" i="0" u="none" strike="noStrike">
                          <a:solidFill>
                            <a:srgbClr val="FFFFFF"/>
                          </a:solidFill>
                          <a:effectLst/>
                          <a:latin typeface="Futura Std Book" panose="020B0502020204020303" pitchFamily="34" charset="0"/>
                        </a:rPr>
                        <a:t>Municipio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ctr" rtl="0" fontAlgn="ctr"/>
                      <a:r>
                        <a:rPr lang="es-MX" sz="1000" b="1" i="0" u="none" strike="noStrike">
                          <a:solidFill>
                            <a:srgbClr val="FFFFFF"/>
                          </a:solidFill>
                          <a:effectLst/>
                          <a:latin typeface="Futura Std Book" panose="020B0502020204020303" pitchFamily="34" charset="0"/>
                        </a:rPr>
                        <a:t>2017</a:t>
                      </a:r>
                      <a:br>
                        <a:rPr lang="es-MX" sz="1000" b="1" i="0" u="none" strike="noStrike">
                          <a:solidFill>
                            <a:srgbClr val="FFFFFF"/>
                          </a:solidFill>
                          <a:effectLst/>
                          <a:latin typeface="Futura Std Book" panose="020B0502020204020303" pitchFamily="34" charset="0"/>
                        </a:rPr>
                      </a:br>
                      <a:r>
                        <a:rPr lang="es-MX" sz="1000" b="1" i="0" u="none" strike="noStrike">
                          <a:solidFill>
                            <a:srgbClr val="FFFFFF"/>
                          </a:solidFill>
                          <a:effectLst/>
                          <a:latin typeface="Futura Std Book" panose="020B0502020204020303" pitchFamily="34" charset="0"/>
                        </a:rPr>
                        <a:t>enero- </a:t>
                      </a:r>
                      <a:br>
                        <a:rPr lang="es-MX" sz="1000" b="1" i="0" u="none" strike="noStrike">
                          <a:solidFill>
                            <a:srgbClr val="FFFFFF"/>
                          </a:solidFill>
                          <a:effectLst/>
                          <a:latin typeface="Futura Std Book" panose="020B0502020204020303" pitchFamily="34" charset="0"/>
                        </a:rPr>
                      </a:br>
                      <a:r>
                        <a:rPr lang="es-MX" sz="1000" b="1" i="0" u="none" strike="noStrike">
                          <a:solidFill>
                            <a:srgbClr val="FFFFFF"/>
                          </a:solidFill>
                          <a:effectLst/>
                          <a:latin typeface="Futura Std Book" panose="020B0502020204020303"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ctr" rtl="0" fontAlgn="ctr"/>
                      <a:r>
                        <a:rPr lang="es-MX" sz="1000" b="1" i="0" u="none" strike="noStrike">
                          <a:solidFill>
                            <a:srgbClr val="FFFFFF"/>
                          </a:solidFill>
                          <a:effectLst/>
                          <a:latin typeface="Futura Std Book" panose="020B0502020204020303" pitchFamily="34" charset="0"/>
                        </a:rPr>
                        <a:t>2018</a:t>
                      </a:r>
                      <a:br>
                        <a:rPr lang="es-MX" sz="1000" b="1" i="0" u="none" strike="noStrike">
                          <a:solidFill>
                            <a:srgbClr val="FFFFFF"/>
                          </a:solidFill>
                          <a:effectLst/>
                          <a:latin typeface="Futura Std Book" panose="020B0502020204020303" pitchFamily="34" charset="0"/>
                        </a:rPr>
                      </a:br>
                      <a:r>
                        <a:rPr lang="es-MX" sz="1000" b="1" i="0" u="none" strike="noStrike">
                          <a:solidFill>
                            <a:srgbClr val="FFFFFF"/>
                          </a:solidFill>
                          <a:effectLst/>
                          <a:latin typeface="Futura Std Book" panose="020B0502020204020303" pitchFamily="34" charset="0"/>
                        </a:rPr>
                        <a:t>enero- </a:t>
                      </a:r>
                      <a:br>
                        <a:rPr lang="es-MX" sz="1000" b="1" i="0" u="none" strike="noStrike">
                          <a:solidFill>
                            <a:srgbClr val="FFFFFF"/>
                          </a:solidFill>
                          <a:effectLst/>
                          <a:latin typeface="Futura Std Book" panose="020B0502020204020303" pitchFamily="34" charset="0"/>
                        </a:rPr>
                      </a:br>
                      <a:r>
                        <a:rPr lang="es-MX" sz="1000" b="1" i="0" u="none" strike="noStrike">
                          <a:solidFill>
                            <a:srgbClr val="FFFFFF"/>
                          </a:solidFill>
                          <a:effectLst/>
                          <a:latin typeface="Futura Std Book" panose="020B0502020204020303"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ctr" rtl="0" fontAlgn="ctr"/>
                      <a:r>
                        <a:rPr lang="es-MX" sz="1000" b="1" i="0" u="none" strike="noStrike" dirty="0">
                          <a:solidFill>
                            <a:srgbClr val="FFFFFF"/>
                          </a:solidFill>
                          <a:effectLst/>
                          <a:latin typeface="Futura Std Book" panose="020B0502020204020303" pitchFamily="34" charset="0"/>
                        </a:rPr>
                        <a:t>Variación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r>
              <a:tr h="187457">
                <a:tc>
                  <a:txBody>
                    <a:bodyPr/>
                    <a:lstStyle/>
                    <a:p>
                      <a:pPr algn="l" fontAlgn="b"/>
                      <a:r>
                        <a:rPr lang="es-MX" sz="1000" b="1" i="0" u="none" strike="noStrike">
                          <a:solidFill>
                            <a:srgbClr val="000000"/>
                          </a:solidFill>
                          <a:effectLst/>
                          <a:latin typeface="Futura Std Book" panose="020B0502020204020303" pitchFamily="34" charset="0"/>
                        </a:rPr>
                        <a:t>Chocó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auto"/>
                      <a:r>
                        <a:rPr lang="es-MX" sz="1000" b="1" i="0" u="none" strike="noStrike">
                          <a:solidFill>
                            <a:srgbClr val="000000"/>
                          </a:solidFill>
                          <a:effectLst/>
                          <a:latin typeface="Futura Std Book" panose="020B0502020204020303" pitchFamily="34" charset="0"/>
                        </a:rPr>
                        <a:t>$ 18,763,913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auto"/>
                      <a:r>
                        <a:rPr lang="es-MX" sz="1000" b="1" i="0" u="none" strike="noStrike">
                          <a:solidFill>
                            <a:srgbClr val="000000"/>
                          </a:solidFill>
                          <a:effectLst/>
                          <a:latin typeface="Futura Std Book" panose="020B0502020204020303" pitchFamily="34" charset="0"/>
                        </a:rPr>
                        <a:t>$ 59,835,085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MX" sz="1000" b="1" i="0" u="none" strike="noStrike">
                          <a:solidFill>
                            <a:srgbClr val="000000"/>
                          </a:solidFill>
                          <a:effectLst/>
                          <a:latin typeface="Futura Std Book" panose="020B0502020204020303" pitchFamily="34" charset="0"/>
                        </a:rPr>
                        <a:t>218.9%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77591">
                <a:tc>
                  <a:txBody>
                    <a:bodyPr/>
                    <a:lstStyle/>
                    <a:p>
                      <a:pPr algn="l" fontAlgn="b"/>
                      <a:r>
                        <a:rPr lang="es-MX" sz="1000" b="0" i="0" u="none" strike="noStrike">
                          <a:solidFill>
                            <a:srgbClr val="000000"/>
                          </a:solidFill>
                          <a:effectLst/>
                          <a:latin typeface="Futura Std Book" panose="020B0502020204020303" pitchFamily="34" charset="0"/>
                        </a:rPr>
                        <a:t>Quibdó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auto"/>
                      <a:r>
                        <a:rPr lang="es-MX" sz="1000" b="0" i="0" u="none" strike="noStrike">
                          <a:solidFill>
                            <a:srgbClr val="000000"/>
                          </a:solidFill>
                          <a:effectLst/>
                          <a:latin typeface="Futura Std Book" panose="020B0502020204020303" pitchFamily="34" charset="0"/>
                        </a:rPr>
                        <a:t>$ 7,574,000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auto"/>
                      <a:r>
                        <a:rPr lang="es-MX" sz="1000" b="0" i="0" u="none" strike="noStrike">
                          <a:solidFill>
                            <a:srgbClr val="000000"/>
                          </a:solidFill>
                          <a:effectLst/>
                          <a:latin typeface="Futura Std Book" panose="020B0502020204020303" pitchFamily="34" charset="0"/>
                        </a:rPr>
                        <a:t>$ 30,589,000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Futura Std Book" panose="020B0502020204020303" pitchFamily="34" charset="0"/>
                        </a:rPr>
                        <a:t>303.9%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01" name="Gráfico 100"/>
          <p:cNvGraphicFramePr>
            <a:graphicFrameLocks/>
          </p:cNvGraphicFramePr>
          <p:nvPr>
            <p:extLst>
              <p:ext uri="{D42A27DB-BD31-4B8C-83A1-F6EECF244321}">
                <p14:modId xmlns:p14="http://schemas.microsoft.com/office/powerpoint/2010/main" val="3329104468"/>
              </p:ext>
            </p:extLst>
          </p:nvPr>
        </p:nvGraphicFramePr>
        <p:xfrm>
          <a:off x="3478423" y="6179803"/>
          <a:ext cx="4155753" cy="2142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2" name="Gráfico 101"/>
          <p:cNvGraphicFramePr>
            <a:graphicFrameLocks/>
          </p:cNvGraphicFramePr>
          <p:nvPr>
            <p:extLst>
              <p:ext uri="{D42A27DB-BD31-4B8C-83A1-F6EECF244321}">
                <p14:modId xmlns:p14="http://schemas.microsoft.com/office/powerpoint/2010/main" val="33473298"/>
              </p:ext>
            </p:extLst>
          </p:nvPr>
        </p:nvGraphicFramePr>
        <p:xfrm>
          <a:off x="-23749" y="6672366"/>
          <a:ext cx="4702968" cy="23895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000125"/>
            <a:ext cx="2962275" cy="2927015"/>
          </a:xfrm>
          <a:prstGeom prst="rect">
            <a:avLst/>
          </a:prstGeom>
        </p:spPr>
      </p:pic>
      <p:sp>
        <p:nvSpPr>
          <p:cNvPr id="10" name="Rectángulo 9"/>
          <p:cNvSpPr/>
          <p:nvPr/>
        </p:nvSpPr>
        <p:spPr>
          <a:xfrm>
            <a:off x="2243754" y="437456"/>
            <a:ext cx="2820664" cy="246221"/>
          </a:xfrm>
          <a:prstGeom prst="rect">
            <a:avLst/>
          </a:prstGeom>
        </p:spPr>
        <p:txBody>
          <a:bodyPr wrap="square">
            <a:spAutoFit/>
          </a:bodyPr>
          <a:lstStyle/>
          <a:p>
            <a:pPr algn="just"/>
            <a:r>
              <a:rPr lang="en-US" sz="1000" b="1" dirty="0" smtClean="0">
                <a:solidFill>
                  <a:srgbClr val="0093D0"/>
                </a:solidFill>
                <a:latin typeface="Futura Std Book" panose="020B0502020204020303" pitchFamily="34" charset="0"/>
              </a:rPr>
              <a:t>PROYECTOS APROBADOS 2018</a:t>
            </a:r>
            <a:endParaRPr lang="en-US" sz="1000" b="1" dirty="0">
              <a:solidFill>
                <a:srgbClr val="0093D0"/>
              </a:solidFill>
              <a:latin typeface="Futura Std Book" panose="020B0502020204020303" pitchFamily="34" charset="0"/>
            </a:endParaRPr>
          </a:p>
        </p:txBody>
      </p:sp>
      <p:sp>
        <p:nvSpPr>
          <p:cNvPr id="14" name="CuadroTexto 13"/>
          <p:cNvSpPr txBox="1"/>
          <p:nvPr/>
        </p:nvSpPr>
        <p:spPr>
          <a:xfrm>
            <a:off x="3161943" y="2659534"/>
            <a:ext cx="3543657" cy="1323439"/>
          </a:xfrm>
          <a:prstGeom prst="rect">
            <a:avLst/>
          </a:prstGeom>
          <a:noFill/>
          <a:ln>
            <a:solidFill>
              <a:srgbClr val="0093D0"/>
            </a:solidFill>
          </a:ln>
        </p:spPr>
        <p:txBody>
          <a:bodyPr wrap="square" rtlCol="0">
            <a:spAutoFit/>
          </a:bodyPr>
          <a:lstStyle/>
          <a:p>
            <a:pPr algn="just">
              <a:buClr>
                <a:srgbClr val="0093D0"/>
              </a:buClr>
            </a:pPr>
            <a:r>
              <a:rPr lang="es-ES" sz="1000" b="1" dirty="0" smtClean="0">
                <a:solidFill>
                  <a:srgbClr val="0093D0"/>
                </a:solidFill>
                <a:latin typeface="Futura Std Book" panose="020B0502020204020303" pitchFamily="34" charset="0"/>
              </a:rPr>
              <a:t>FNTP-012-2018 </a:t>
            </a:r>
            <a:r>
              <a:rPr lang="es-ES" sz="1000" b="1" dirty="0">
                <a:solidFill>
                  <a:srgbClr val="0093D0"/>
                </a:solidFill>
                <a:latin typeface="Futura Std Book" panose="020B0502020204020303" pitchFamily="34" charset="0"/>
              </a:rPr>
              <a:t>Estructuración de planes de negocio en destinos de </a:t>
            </a:r>
            <a:r>
              <a:rPr lang="es-ES" sz="1000" b="1" dirty="0" smtClean="0">
                <a:solidFill>
                  <a:srgbClr val="0093D0"/>
                </a:solidFill>
                <a:latin typeface="Futura Std Book" panose="020B0502020204020303" pitchFamily="34" charset="0"/>
              </a:rPr>
              <a:t>posconflicto: </a:t>
            </a:r>
            <a:r>
              <a:rPr lang="es-ES" sz="1000" dirty="0" smtClean="0">
                <a:solidFill>
                  <a:srgbClr val="0093D0"/>
                </a:solidFill>
                <a:latin typeface="Futura Std Book" panose="020B0502020204020303" pitchFamily="34" charset="0"/>
              </a:rPr>
              <a:t>inversión Chocó</a:t>
            </a:r>
            <a:r>
              <a:rPr lang="es-ES" sz="1000" dirty="0">
                <a:solidFill>
                  <a:srgbClr val="0093D0"/>
                </a:solidFill>
                <a:latin typeface="Futura Std Book" panose="020B0502020204020303" pitchFamily="34" charset="0"/>
              </a:rPr>
              <a:t>: $</a:t>
            </a:r>
            <a:r>
              <a:rPr lang="es-ES" sz="1000" dirty="0" smtClean="0">
                <a:solidFill>
                  <a:srgbClr val="0093D0"/>
                </a:solidFill>
                <a:latin typeface="Futura Std Book" panose="020B0502020204020303" pitchFamily="34" charset="0"/>
              </a:rPr>
              <a:t>25.833.000 (valor total del proyecto: </a:t>
            </a:r>
            <a:r>
              <a:rPr lang="es-CO" sz="1000" dirty="0">
                <a:solidFill>
                  <a:srgbClr val="0093D0"/>
                </a:solidFill>
                <a:latin typeface="Futura Std Book" panose="020B0502020204020303" pitchFamily="34" charset="0"/>
              </a:rPr>
              <a:t>$ 258.330.000 </a:t>
            </a:r>
            <a:r>
              <a:rPr lang="es-ES" sz="1000" dirty="0" err="1" smtClean="0">
                <a:solidFill>
                  <a:srgbClr val="0093D0"/>
                </a:solidFill>
                <a:latin typeface="Futura Std Book" panose="020B0502020204020303" pitchFamily="34" charset="0"/>
              </a:rPr>
              <a:t>Fontur</a:t>
            </a:r>
            <a:r>
              <a:rPr lang="es-ES" sz="1000" dirty="0" smtClean="0">
                <a:solidFill>
                  <a:srgbClr val="0093D0"/>
                </a:solidFill>
                <a:latin typeface="Futura Std Book" panose="020B0502020204020303" pitchFamily="34" charset="0"/>
              </a:rPr>
              <a:t> $258.330.000). </a:t>
            </a:r>
            <a:r>
              <a:rPr lang="es-ES" sz="1000" dirty="0">
                <a:solidFill>
                  <a:srgbClr val="0093D0"/>
                </a:solidFill>
                <a:latin typeface="Futura Std Book" panose="020B0502020204020303" pitchFamily="34" charset="0"/>
              </a:rPr>
              <a:t>Proponente: </a:t>
            </a:r>
            <a:r>
              <a:rPr lang="es-ES" sz="1000" dirty="0" err="1" smtClean="0">
                <a:solidFill>
                  <a:srgbClr val="0093D0"/>
                </a:solidFill>
                <a:latin typeface="Futura Std Book" panose="020B0502020204020303" pitchFamily="34" charset="0"/>
              </a:rPr>
              <a:t>MinCIT</a:t>
            </a:r>
            <a:r>
              <a:rPr lang="es-ES" sz="1000" dirty="0" smtClean="0">
                <a:solidFill>
                  <a:srgbClr val="0093D0"/>
                </a:solidFill>
                <a:latin typeface="Futura Std Book" panose="020B0502020204020303" pitchFamily="34" charset="0"/>
              </a:rPr>
              <a:t>. Su </a:t>
            </a:r>
            <a:r>
              <a:rPr lang="es-ES" sz="1000" dirty="0">
                <a:solidFill>
                  <a:srgbClr val="0093D0"/>
                </a:solidFill>
                <a:latin typeface="Futura Std Book" panose="020B0502020204020303" pitchFamily="34" charset="0"/>
              </a:rPr>
              <a:t>objetivo principal es </a:t>
            </a:r>
            <a:r>
              <a:rPr lang="es-ES" sz="1000" dirty="0" smtClean="0">
                <a:solidFill>
                  <a:srgbClr val="0093D0"/>
                </a:solidFill>
                <a:latin typeface="Futura Std Book" panose="020B0502020204020303" pitchFamily="34" charset="0"/>
              </a:rPr>
              <a:t>apoyar </a:t>
            </a:r>
            <a:r>
              <a:rPr lang="es-ES" sz="1000" dirty="0">
                <a:solidFill>
                  <a:srgbClr val="0093D0"/>
                </a:solidFill>
                <a:latin typeface="Futura Std Book" panose="020B0502020204020303" pitchFamily="34" charset="0"/>
              </a:rPr>
              <a:t>el desarrollo empresarial y sostenible de diez destinos de posconflicto – post acuerdo, a través de la definición, estructuración y elaboración de planes de negocio con perfil </a:t>
            </a:r>
            <a:r>
              <a:rPr lang="es-ES" sz="1000" dirty="0" smtClean="0">
                <a:solidFill>
                  <a:srgbClr val="0093D0"/>
                </a:solidFill>
                <a:latin typeface="Futura Std Book" panose="020B0502020204020303" pitchFamily="34" charset="0"/>
              </a:rPr>
              <a:t>turístico. </a:t>
            </a:r>
            <a:r>
              <a:rPr lang="es-ES" sz="1000" dirty="0">
                <a:solidFill>
                  <a:srgbClr val="0093D0"/>
                </a:solidFill>
                <a:latin typeface="Futura Std Book" panose="020B0502020204020303" pitchFamily="34" charset="0"/>
              </a:rPr>
              <a:t>En </a:t>
            </a:r>
            <a:r>
              <a:rPr lang="es-ES" sz="1000" dirty="0" smtClean="0">
                <a:solidFill>
                  <a:srgbClr val="0093D0"/>
                </a:solidFill>
                <a:latin typeface="Futura Std Book" panose="020B0502020204020303" pitchFamily="34" charset="0"/>
              </a:rPr>
              <a:t>ejecución (20%)</a:t>
            </a:r>
            <a:endParaRPr lang="es-ES" sz="1000" dirty="0">
              <a:solidFill>
                <a:srgbClr val="0093D0"/>
              </a:solidFill>
              <a:latin typeface="Futura Std Book" panose="020B0502020204020303" pitchFamily="34" charset="0"/>
            </a:endParaRPr>
          </a:p>
        </p:txBody>
      </p:sp>
      <p:sp>
        <p:nvSpPr>
          <p:cNvPr id="24" name="CuadroTexto 23"/>
          <p:cNvSpPr txBox="1"/>
          <p:nvPr/>
        </p:nvSpPr>
        <p:spPr>
          <a:xfrm>
            <a:off x="114300" y="6681144"/>
            <a:ext cx="6591300" cy="1477328"/>
          </a:xfrm>
          <a:prstGeom prst="rect">
            <a:avLst/>
          </a:prstGeom>
          <a:noFill/>
          <a:ln>
            <a:solidFill>
              <a:srgbClr val="0093D0"/>
            </a:solidFill>
          </a:ln>
        </p:spPr>
        <p:txBody>
          <a:bodyPr wrap="square" rtlCol="0">
            <a:spAutoFit/>
          </a:bodyPr>
          <a:lstStyle/>
          <a:p>
            <a:pPr algn="just">
              <a:buClr>
                <a:srgbClr val="0093D0"/>
              </a:buClr>
            </a:pPr>
            <a:r>
              <a:rPr lang="es-ES" sz="1000" b="1" dirty="0" smtClean="0">
                <a:solidFill>
                  <a:srgbClr val="0093D0"/>
                </a:solidFill>
                <a:latin typeface="Futura Std Book" panose="020B0502020204020303" pitchFamily="34" charset="0"/>
              </a:rPr>
              <a:t>FNTP-069-2017 </a:t>
            </a:r>
            <a:r>
              <a:rPr lang="es-ES" sz="1000" b="1" dirty="0">
                <a:solidFill>
                  <a:srgbClr val="0093D0"/>
                </a:solidFill>
                <a:latin typeface="Futura Std Book" panose="020B0502020204020303" pitchFamily="34" charset="0"/>
              </a:rPr>
              <a:t>Implementación de un modelo de gestión </a:t>
            </a:r>
            <a:r>
              <a:rPr lang="es-ES" sz="1000" b="1" dirty="0" err="1">
                <a:solidFill>
                  <a:srgbClr val="0093D0"/>
                </a:solidFill>
                <a:latin typeface="Futura Std Book" panose="020B0502020204020303" pitchFamily="34" charset="0"/>
              </a:rPr>
              <a:t>co</a:t>
            </a:r>
            <a:r>
              <a:rPr lang="es-ES" sz="1000" b="1" dirty="0">
                <a:solidFill>
                  <a:srgbClr val="0093D0"/>
                </a:solidFill>
                <a:latin typeface="Futura Std Book" panose="020B0502020204020303" pitchFamily="34" charset="0"/>
              </a:rPr>
              <a:t>-creado en las diferentes acciones del programa de Turismo y Paz para nuevos destinos o regiones: </a:t>
            </a:r>
            <a:r>
              <a:rPr lang="es-ES" sz="1000" dirty="0" smtClean="0">
                <a:solidFill>
                  <a:srgbClr val="0093D0"/>
                </a:solidFill>
                <a:latin typeface="Futura Std Book" panose="020B0502020204020303" pitchFamily="34" charset="0"/>
              </a:rPr>
              <a:t>inversión Chocó</a:t>
            </a:r>
            <a:r>
              <a:rPr lang="es-ES" sz="1000" dirty="0">
                <a:solidFill>
                  <a:srgbClr val="0093D0"/>
                </a:solidFill>
                <a:latin typeface="Futura Std Book" panose="020B0502020204020303" pitchFamily="34" charset="0"/>
              </a:rPr>
              <a:t>: $270.900.000  (Fontur $</a:t>
            </a:r>
            <a:r>
              <a:rPr lang="es-ES" sz="1000" dirty="0" smtClean="0">
                <a:solidFill>
                  <a:srgbClr val="0093D0"/>
                </a:solidFill>
                <a:latin typeface="Futura Std Book" panose="020B0502020204020303" pitchFamily="34" charset="0"/>
              </a:rPr>
              <a:t>1.354.500.000). </a:t>
            </a:r>
            <a:r>
              <a:rPr lang="es-ES" sz="1000" dirty="0">
                <a:solidFill>
                  <a:srgbClr val="0093D0"/>
                </a:solidFill>
                <a:latin typeface="Futura Std Book" panose="020B0502020204020303" pitchFamily="34" charset="0"/>
              </a:rPr>
              <a:t>Proponente: </a:t>
            </a:r>
            <a:r>
              <a:rPr lang="es-ES" sz="1000" dirty="0" err="1">
                <a:solidFill>
                  <a:srgbClr val="0093D0"/>
                </a:solidFill>
                <a:latin typeface="Futura Std Book" panose="020B0502020204020303" pitchFamily="34" charset="0"/>
              </a:rPr>
              <a:t>MinCIT</a:t>
            </a:r>
            <a:r>
              <a:rPr lang="es-ES" sz="1000" dirty="0">
                <a:solidFill>
                  <a:srgbClr val="0093D0"/>
                </a:solidFill>
                <a:latin typeface="Futura Std Book" panose="020B0502020204020303" pitchFamily="34" charset="0"/>
              </a:rPr>
              <a:t>. Se </a:t>
            </a:r>
            <a:r>
              <a:rPr lang="es-ES" sz="1000" dirty="0" smtClean="0">
                <a:solidFill>
                  <a:srgbClr val="0093D0"/>
                </a:solidFill>
                <a:latin typeface="Futura Std Book" panose="020B0502020204020303" pitchFamily="34" charset="0"/>
              </a:rPr>
              <a:t>espera implementar </a:t>
            </a:r>
            <a:r>
              <a:rPr lang="es-ES" sz="1000" dirty="0">
                <a:solidFill>
                  <a:srgbClr val="0093D0"/>
                </a:solidFill>
                <a:latin typeface="Futura Std Book" panose="020B0502020204020303" pitchFamily="34" charset="0"/>
              </a:rPr>
              <a:t>las diferentes acciones resultado de las estrategias </a:t>
            </a:r>
            <a:r>
              <a:rPr lang="es-ES" sz="1000" dirty="0" err="1" smtClean="0">
                <a:solidFill>
                  <a:srgbClr val="0093D0"/>
                </a:solidFill>
                <a:latin typeface="Futura Std Book" panose="020B0502020204020303" pitchFamily="34" charset="0"/>
              </a:rPr>
              <a:t>co</a:t>
            </a:r>
            <a:r>
              <a:rPr lang="es-ES" sz="1000" dirty="0" smtClean="0">
                <a:solidFill>
                  <a:srgbClr val="0093D0"/>
                </a:solidFill>
                <a:latin typeface="Futura Std Book" panose="020B0502020204020303" pitchFamily="34" charset="0"/>
              </a:rPr>
              <a:t>-creadas </a:t>
            </a:r>
            <a:r>
              <a:rPr lang="es-ES" sz="1000" dirty="0">
                <a:solidFill>
                  <a:srgbClr val="0093D0"/>
                </a:solidFill>
                <a:latin typeface="Futura Std Book" panose="020B0502020204020303" pitchFamily="34" charset="0"/>
              </a:rPr>
              <a:t>en el modelo de gestión estratégica en los territorios del programas de Turismo y Paz en los siguientes componentes: estructurar y acompañar ya sea en el direccionamiento de la política pública en materia de turismo y paz, acompañar la consolidación e instrumentación del esquema de gobernanza, lograr mayor innovación en los diseños de procesos a través de un trabajo colaborativo y que dé como resultado medición para la toma de decisiones teniendo como fundamento el acuerdo final para la terminación del conflicto y la construcción de una paz estable y duradera</a:t>
            </a:r>
            <a:r>
              <a:rPr lang="es-ES" sz="1000" dirty="0" smtClean="0">
                <a:solidFill>
                  <a:srgbClr val="0093D0"/>
                </a:solidFill>
                <a:latin typeface="Futura Std Book" panose="020B0502020204020303" pitchFamily="34" charset="0"/>
              </a:rPr>
              <a:t>. En ejecución (65%) </a:t>
            </a:r>
            <a:endParaRPr lang="es-ES" sz="1000" dirty="0">
              <a:solidFill>
                <a:srgbClr val="0093D0"/>
              </a:solidFill>
              <a:latin typeface="Futura Std Book" panose="020B0502020204020303" pitchFamily="34"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3" r="24877" b="57992"/>
          <a:stretch/>
        </p:blipFill>
        <p:spPr bwMode="auto">
          <a:xfrm>
            <a:off x="-38542" y="1"/>
            <a:ext cx="6896542" cy="3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2209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33107" y="101581"/>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31oct2018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418" y="57738"/>
            <a:ext cx="1410332" cy="29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161942" y="870494"/>
            <a:ext cx="3543658" cy="1477328"/>
          </a:xfrm>
          <a:prstGeom prst="rect">
            <a:avLst/>
          </a:prstGeom>
          <a:noFill/>
          <a:ln>
            <a:solidFill>
              <a:srgbClr val="0093D0"/>
            </a:solidFill>
          </a:ln>
        </p:spPr>
        <p:txBody>
          <a:bodyPr wrap="square">
            <a:spAutoFit/>
          </a:bodyPr>
          <a:lstStyle/>
          <a:p>
            <a:pPr algn="just">
              <a:tabLst>
                <a:tab pos="180340" algn="l"/>
              </a:tabLst>
            </a:pPr>
            <a:r>
              <a:rPr lang="es-ES" sz="1000" b="1" dirty="0" smtClean="0">
                <a:solidFill>
                  <a:srgbClr val="0093D0"/>
                </a:solidFill>
                <a:latin typeface="Futura Std Book" panose="020B0502020204020303" pitchFamily="34" charset="0"/>
              </a:rPr>
              <a:t>FNTP-010-2017 </a:t>
            </a:r>
            <a:r>
              <a:rPr lang="es-ES" sz="1000" b="1" dirty="0">
                <a:solidFill>
                  <a:srgbClr val="0093D0"/>
                </a:solidFill>
                <a:latin typeface="Futura Std Book" panose="020B0502020204020303" pitchFamily="34" charset="0"/>
              </a:rPr>
              <a:t>Enlace al proyecto FNT-179-2015 en los destinos de turismo, paz y </a:t>
            </a:r>
            <a:r>
              <a:rPr lang="es-ES" sz="1000" b="1" dirty="0" smtClean="0">
                <a:solidFill>
                  <a:srgbClr val="0093D0"/>
                </a:solidFill>
                <a:latin typeface="Futura Std Book" panose="020B0502020204020303" pitchFamily="34" charset="0"/>
              </a:rPr>
              <a:t>convivencia: </a:t>
            </a:r>
            <a:r>
              <a:rPr lang="es-CO" sz="1000" dirty="0" smtClean="0">
                <a:solidFill>
                  <a:srgbClr val="0093D0"/>
                </a:solidFill>
                <a:latin typeface="Futura Std Book" panose="020B0502020204020303" pitchFamily="34" charset="0"/>
              </a:rPr>
              <a:t>inversión Chocó: $46.090.475 (valor total del proyecto: </a:t>
            </a:r>
            <a:r>
              <a:rPr lang="es-CO" sz="1000" dirty="0">
                <a:solidFill>
                  <a:srgbClr val="0093D0"/>
                </a:solidFill>
                <a:latin typeface="Futura Std Book" panose="020B0502020204020303" pitchFamily="34" charset="0"/>
              </a:rPr>
              <a:t>$587.297.646 </a:t>
            </a:r>
            <a:r>
              <a:rPr lang="es-CO" sz="1000" dirty="0" err="1" smtClean="0">
                <a:solidFill>
                  <a:srgbClr val="0093D0"/>
                </a:solidFill>
                <a:latin typeface="Futura Std Book" panose="020B0502020204020303" pitchFamily="34" charset="0"/>
              </a:rPr>
              <a:t>Fontur</a:t>
            </a:r>
            <a:r>
              <a:rPr lang="es-CO" sz="1000"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356.845.272 vigencia </a:t>
            </a:r>
            <a:r>
              <a:rPr lang="es-CO" sz="1000" dirty="0" smtClean="0">
                <a:solidFill>
                  <a:srgbClr val="0093D0"/>
                </a:solidFill>
                <a:latin typeface="Futura Std Book" panose="020B0502020204020303" pitchFamily="34" charset="0"/>
              </a:rPr>
              <a:t>2017,</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$230.452.374 </a:t>
            </a:r>
            <a:r>
              <a:rPr lang="es-CO" sz="1000" dirty="0">
                <a:solidFill>
                  <a:srgbClr val="0093D0"/>
                </a:solidFill>
                <a:latin typeface="Futura Std Book" panose="020B0502020204020303" pitchFamily="34" charset="0"/>
              </a:rPr>
              <a:t>vigencia </a:t>
            </a:r>
            <a:r>
              <a:rPr lang="es-CO" sz="1000" dirty="0" smtClean="0">
                <a:solidFill>
                  <a:srgbClr val="0093D0"/>
                </a:solidFill>
                <a:latin typeface="Futura Std Book" panose="020B0502020204020303" pitchFamily="34" charset="0"/>
              </a:rPr>
              <a:t>2017).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Se espera </a:t>
            </a:r>
            <a:r>
              <a:rPr lang="es-ES" sz="1000" dirty="0" smtClean="0">
                <a:solidFill>
                  <a:srgbClr val="0093D0"/>
                </a:solidFill>
                <a:latin typeface="Futura Std Book" panose="020B0502020204020303" pitchFamily="34" charset="0"/>
              </a:rPr>
              <a:t>conformar </a:t>
            </a:r>
            <a:r>
              <a:rPr lang="es-ES" sz="1000" dirty="0">
                <a:solidFill>
                  <a:srgbClr val="0093D0"/>
                </a:solidFill>
                <a:latin typeface="Futura Std Book" panose="020B0502020204020303" pitchFamily="34" charset="0"/>
              </a:rPr>
              <a:t>un equipo de trabajo de dedicación exclusiva, para recopilar la información en territorio desde el punto de vista turístico en los destinos de Turismo, Paz y Convivencia</a:t>
            </a:r>
            <a:r>
              <a:rPr lang="es-ES" sz="1000" dirty="0" smtClean="0">
                <a:solidFill>
                  <a:srgbClr val="0093D0"/>
                </a:solidFill>
                <a:latin typeface="Futura Std Book" panose="020B0502020204020303" pitchFamily="34" charset="0"/>
              </a:rPr>
              <a:t>. En ejecución (67%)</a:t>
            </a:r>
            <a:endParaRPr lang="es-ES" sz="1000" dirty="0">
              <a:solidFill>
                <a:srgbClr val="0093D0"/>
              </a:solidFill>
              <a:latin typeface="Futura Std Book" panose="020B0502020204020303" pitchFamily="34" charset="0"/>
            </a:endParaRPr>
          </a:p>
        </p:txBody>
      </p:sp>
      <p:sp>
        <p:nvSpPr>
          <p:cNvPr id="8" name="Rectángulo 7"/>
          <p:cNvSpPr/>
          <p:nvPr/>
        </p:nvSpPr>
        <p:spPr>
          <a:xfrm>
            <a:off x="114300" y="4388451"/>
            <a:ext cx="6591300" cy="861774"/>
          </a:xfrm>
          <a:prstGeom prst="rect">
            <a:avLst/>
          </a:prstGeom>
          <a:ln>
            <a:solidFill>
              <a:srgbClr val="0093D0"/>
            </a:solidFill>
          </a:ln>
        </p:spPr>
        <p:txBody>
          <a:bodyPr wrap="square">
            <a:spAutoFit/>
          </a:bodyPr>
          <a:lstStyle/>
          <a:p>
            <a:pPr algn="just"/>
            <a:r>
              <a:rPr lang="es-ES" sz="1000" b="1" dirty="0">
                <a:solidFill>
                  <a:srgbClr val="0093D0"/>
                </a:solidFill>
                <a:latin typeface="Futura Std Book" panose="020B0502020204020303" pitchFamily="34" charset="0"/>
              </a:rPr>
              <a:t>FNTP-267-2017 Desarrollo de diseño de productos turísticos en los destinos de turismo y </a:t>
            </a:r>
            <a:r>
              <a:rPr lang="es-ES" sz="1000" b="1" dirty="0" smtClean="0">
                <a:solidFill>
                  <a:srgbClr val="0093D0"/>
                </a:solidFill>
                <a:latin typeface="Futura Std Book" panose="020B0502020204020303" pitchFamily="34" charset="0"/>
              </a:rPr>
              <a:t>paz: </a:t>
            </a:r>
            <a:r>
              <a:rPr lang="es-CO" sz="1000" dirty="0" smtClean="0">
                <a:solidFill>
                  <a:srgbClr val="0093D0"/>
                </a:solidFill>
                <a:latin typeface="Futura Std Book" panose="020B0502020204020303" pitchFamily="34" charset="0"/>
              </a:rPr>
              <a:t>inversión Chocó</a:t>
            </a:r>
            <a:r>
              <a:rPr lang="es-CO" sz="1000" dirty="0">
                <a:solidFill>
                  <a:srgbClr val="0093D0"/>
                </a:solidFill>
                <a:latin typeface="Futura Std Book" panose="020B0502020204020303" pitchFamily="34" charset="0"/>
              </a:rPr>
              <a:t>: $233.819.429  </a:t>
            </a:r>
            <a:r>
              <a:rPr lang="es-CO" sz="1000" dirty="0" smtClean="0">
                <a:solidFill>
                  <a:srgbClr val="0093D0"/>
                </a:solidFill>
                <a:latin typeface="Futura Std Book" panose="020B0502020204020303" pitchFamily="34" charset="0"/>
              </a:rPr>
              <a:t>( </a:t>
            </a:r>
            <a:r>
              <a:rPr lang="es-CO" sz="1000" dirty="0" err="1" smtClean="0">
                <a:solidFill>
                  <a:srgbClr val="0093D0"/>
                </a:solidFill>
                <a:latin typeface="Futura Std Book" panose="020B0502020204020303" pitchFamily="34" charset="0"/>
              </a:rPr>
              <a:t>vcalor</a:t>
            </a:r>
            <a:r>
              <a:rPr lang="es-CO" sz="1000" dirty="0" smtClean="0">
                <a:solidFill>
                  <a:srgbClr val="0093D0"/>
                </a:solidFill>
                <a:latin typeface="Futura Std Book" panose="020B0502020204020303" pitchFamily="34" charset="0"/>
              </a:rPr>
              <a:t> total </a:t>
            </a:r>
            <a:r>
              <a:rPr lang="es-CO" sz="1000" dirty="0">
                <a:solidFill>
                  <a:srgbClr val="0093D0"/>
                </a:solidFill>
                <a:latin typeface="Futura Std Book" panose="020B0502020204020303" pitchFamily="34" charset="0"/>
              </a:rPr>
              <a:t>de proyecto  $</a:t>
            </a:r>
            <a:r>
              <a:rPr lang="es-CO" sz="1000" dirty="0" smtClean="0">
                <a:solidFill>
                  <a:srgbClr val="0093D0"/>
                </a:solidFill>
                <a:latin typeface="Futura Std Book" panose="020B0502020204020303" pitchFamily="34" charset="0"/>
              </a:rPr>
              <a:t>1.636.736.000, </a:t>
            </a:r>
            <a:r>
              <a:rPr lang="es-CO" sz="1000" dirty="0" err="1" smtClean="0">
                <a:solidFill>
                  <a:srgbClr val="0093D0"/>
                </a:solidFill>
                <a:latin typeface="Futura Std Book" panose="020B0502020204020303" pitchFamily="34" charset="0"/>
              </a:rPr>
              <a:t>Fontur</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1.636.736.000).: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Se </a:t>
            </a:r>
            <a:r>
              <a:rPr lang="es-ES" sz="1000" dirty="0" smtClean="0">
                <a:solidFill>
                  <a:srgbClr val="0093D0"/>
                </a:solidFill>
                <a:latin typeface="Futura Std Book" panose="020B0502020204020303" pitchFamily="34" charset="0"/>
              </a:rPr>
              <a:t>busca diseñar </a:t>
            </a:r>
            <a:r>
              <a:rPr lang="es-ES" sz="1000" dirty="0">
                <a:solidFill>
                  <a:srgbClr val="0093D0"/>
                </a:solidFill>
                <a:latin typeface="Futura Std Book" panose="020B0502020204020303" pitchFamily="34" charset="0"/>
              </a:rPr>
              <a:t>producto en los territorios de turismo, paz y convivencia (camino a </a:t>
            </a:r>
            <a:r>
              <a:rPr lang="es-ES" sz="1000" dirty="0" err="1">
                <a:solidFill>
                  <a:srgbClr val="0093D0"/>
                </a:solidFill>
                <a:latin typeface="Futura Std Book" panose="020B0502020204020303" pitchFamily="34" charset="0"/>
              </a:rPr>
              <a:t>Teyuna</a:t>
            </a:r>
            <a:r>
              <a:rPr lang="es-ES" sz="1000" dirty="0">
                <a:solidFill>
                  <a:srgbClr val="0093D0"/>
                </a:solidFill>
                <a:latin typeface="Futura Std Book" panose="020B0502020204020303" pitchFamily="34" charset="0"/>
              </a:rPr>
              <a:t> (ciudad Perdida) de la Sierra Nevada de Santa Marta (Magdalena), La Serranía de La Macarena (Meta), Putumayo y Urabá - El Darién (Antioquia - Chocó) . </a:t>
            </a:r>
            <a:r>
              <a:rPr lang="es-ES" sz="1000" dirty="0" smtClean="0">
                <a:solidFill>
                  <a:srgbClr val="0093D0"/>
                </a:solidFill>
                <a:latin typeface="Futura Std Book" panose="020B0502020204020303" pitchFamily="34" charset="0"/>
              </a:rPr>
              <a:t>Contratado (0%). </a:t>
            </a:r>
            <a:endParaRPr lang="es-ES" sz="1000" dirty="0">
              <a:solidFill>
                <a:srgbClr val="0093D0"/>
              </a:solidFill>
              <a:latin typeface="Futura Std Book" panose="020B0502020204020303" pitchFamily="34" charset="0"/>
            </a:endParaRPr>
          </a:p>
        </p:txBody>
      </p:sp>
      <p:sp>
        <p:nvSpPr>
          <p:cNvPr id="9" name="Rectángulo 8"/>
          <p:cNvSpPr/>
          <p:nvPr/>
        </p:nvSpPr>
        <p:spPr>
          <a:xfrm>
            <a:off x="114300" y="8327572"/>
            <a:ext cx="6591300" cy="707886"/>
          </a:xfrm>
          <a:prstGeom prst="rect">
            <a:avLst/>
          </a:prstGeom>
          <a:ln>
            <a:solidFill>
              <a:srgbClr val="0093D0"/>
            </a:solidFill>
          </a:ln>
        </p:spPr>
        <p:txBody>
          <a:bodyPr wrap="square">
            <a:spAutoFit/>
          </a:bodyPr>
          <a:lstStyle/>
          <a:p>
            <a:pPr lvl="0" algn="just"/>
            <a:r>
              <a:rPr lang="es-ES" sz="1000" b="1" dirty="0" smtClean="0">
                <a:solidFill>
                  <a:srgbClr val="0093D0"/>
                </a:solidFill>
                <a:latin typeface="Futura Std Book" panose="020B0502020204020303" pitchFamily="34" charset="0"/>
              </a:rPr>
              <a:t>FNTP-127-2017 </a:t>
            </a:r>
            <a:r>
              <a:rPr lang="es-ES" sz="1000" b="1" dirty="0">
                <a:solidFill>
                  <a:srgbClr val="0093D0"/>
                </a:solidFill>
                <a:latin typeface="Futura Std Book" panose="020B0502020204020303" pitchFamily="34" charset="0"/>
              </a:rPr>
              <a:t>Guiones turísticos en los destinos Turismo paz y convivencia: </a:t>
            </a:r>
            <a:r>
              <a:rPr lang="es-ES" sz="1000" dirty="0">
                <a:solidFill>
                  <a:srgbClr val="0093D0"/>
                </a:solidFill>
                <a:latin typeface="Futura Std Book" panose="020B0502020204020303" pitchFamily="34" charset="0"/>
              </a:rPr>
              <a:t>Inversión Chocó</a:t>
            </a:r>
            <a:r>
              <a:rPr lang="es-ES" sz="1000" dirty="0" smtClean="0">
                <a:solidFill>
                  <a:srgbClr val="0093D0"/>
                </a:solidFill>
                <a:latin typeface="Futura Std Book" panose="020B0502020204020303" pitchFamily="34" charset="0"/>
              </a:rPr>
              <a:t>: $66.000.000 (</a:t>
            </a:r>
            <a:r>
              <a:rPr lang="es-ES" sz="1000" dirty="0">
                <a:solidFill>
                  <a:srgbClr val="0093D0"/>
                </a:solidFill>
                <a:latin typeface="Futura Std Book" panose="020B0502020204020303" pitchFamily="34" charset="0"/>
              </a:rPr>
              <a:t>Fontur$$</a:t>
            </a:r>
            <a:r>
              <a:rPr lang="es-ES" sz="1000" dirty="0" smtClean="0">
                <a:solidFill>
                  <a:srgbClr val="0093D0"/>
                </a:solidFill>
                <a:latin typeface="Futura Std Book" panose="020B0502020204020303" pitchFamily="34" charset="0"/>
              </a:rPr>
              <a:t>66.000.000) Proponente</a:t>
            </a:r>
            <a:r>
              <a:rPr lang="es-ES" sz="1000" dirty="0">
                <a:solidFill>
                  <a:srgbClr val="0093D0"/>
                </a:solidFill>
                <a:latin typeface="Futura Std Book" panose="020B0502020204020303" pitchFamily="34" charset="0"/>
              </a:rPr>
              <a:t>: </a:t>
            </a:r>
            <a:r>
              <a:rPr lang="es-ES" sz="1000" dirty="0" err="1" smtClean="0">
                <a:solidFill>
                  <a:srgbClr val="0093D0"/>
                </a:solidFill>
                <a:latin typeface="Futura Std Book" panose="020B0502020204020303" pitchFamily="34" charset="0"/>
              </a:rPr>
              <a:t>MinCIT</a:t>
            </a:r>
            <a:r>
              <a:rPr lang="es-ES"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Se espera </a:t>
            </a:r>
            <a:r>
              <a:rPr lang="es-ES" sz="1000" dirty="0" smtClean="0">
                <a:solidFill>
                  <a:srgbClr val="0093D0"/>
                </a:solidFill>
                <a:latin typeface="Futura Std Book" panose="020B0502020204020303" pitchFamily="34" charset="0"/>
              </a:rPr>
              <a:t>diseñar </a:t>
            </a:r>
            <a:r>
              <a:rPr lang="es-ES" sz="1000" dirty="0">
                <a:solidFill>
                  <a:srgbClr val="0093D0"/>
                </a:solidFill>
                <a:latin typeface="Futura Std Book" panose="020B0502020204020303" pitchFamily="34" charset="0"/>
              </a:rPr>
              <a:t>un guion metodológico para la excursión turística en cada uno de los destinos de turismo paz y convivencia donde se incluyan las técnicas de guía e interpretación como herramienta que facilite cada recorrido</a:t>
            </a:r>
            <a:r>
              <a:rPr lang="es-ES" sz="1000" dirty="0" smtClean="0">
                <a:solidFill>
                  <a:srgbClr val="0093D0"/>
                </a:solidFill>
                <a:latin typeface="Futura Std Book" panose="020B0502020204020303" pitchFamily="34" charset="0"/>
              </a:rPr>
              <a:t>. Ejecución (70%)</a:t>
            </a:r>
            <a:endParaRPr lang="es-ES" sz="1000" b="1" dirty="0">
              <a:solidFill>
                <a:srgbClr val="0093D0"/>
              </a:solidFill>
              <a:latin typeface="Futura Std Book" panose="020B0502020204020303" pitchFamily="34" charset="0"/>
            </a:endParaRPr>
          </a:p>
        </p:txBody>
      </p:sp>
      <p:sp>
        <p:nvSpPr>
          <p:cNvPr id="15" name="Rectángulo 14"/>
          <p:cNvSpPr/>
          <p:nvPr/>
        </p:nvSpPr>
        <p:spPr>
          <a:xfrm>
            <a:off x="1584551" y="6293705"/>
            <a:ext cx="4441439" cy="246221"/>
          </a:xfrm>
          <a:prstGeom prst="rect">
            <a:avLst/>
          </a:prstGeom>
        </p:spPr>
        <p:txBody>
          <a:bodyPr wrap="square">
            <a:spAutoFit/>
          </a:bodyPr>
          <a:lstStyle/>
          <a:p>
            <a:pPr algn="just"/>
            <a:r>
              <a:rPr lang="en-US" sz="1000" b="1" dirty="0">
                <a:solidFill>
                  <a:srgbClr val="0093D0"/>
                </a:solidFill>
                <a:latin typeface="Futura Std Book" panose="020B0502020204020303" pitchFamily="34" charset="0"/>
              </a:rPr>
              <a:t>PROYECTOS APROBADOS VIGENCIAS ANTERIORES</a:t>
            </a:r>
          </a:p>
        </p:txBody>
      </p:sp>
      <p:sp>
        <p:nvSpPr>
          <p:cNvPr id="19" name="Rectángulo 18"/>
          <p:cNvSpPr/>
          <p:nvPr/>
        </p:nvSpPr>
        <p:spPr>
          <a:xfrm>
            <a:off x="114300" y="3483836"/>
            <a:ext cx="2198482"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800" dirty="0">
                <a:latin typeface="Futura Std Book" panose="020B0502020204020303" pitchFamily="34" charset="0"/>
              </a:rPr>
              <a:t>Salto de un gigante - </a:t>
            </a:r>
            <a:r>
              <a:rPr lang="es-CO" sz="800" dirty="0" err="1">
                <a:latin typeface="Futura Std Book" panose="020B0502020204020303" pitchFamily="34" charset="0"/>
              </a:rPr>
              <a:t>I</a:t>
            </a:r>
            <a:r>
              <a:rPr lang="es-CO" sz="800" dirty="0" err="1" smtClean="0">
                <a:latin typeface="Futura Std Book" panose="020B0502020204020303" pitchFamily="34" charset="0"/>
              </a:rPr>
              <a:t>naIdo</a:t>
            </a:r>
            <a:r>
              <a:rPr lang="es-CO" sz="800" dirty="0" smtClean="0">
                <a:latin typeface="Futura Std Book" panose="020B0502020204020303" pitchFamily="34" charset="0"/>
              </a:rPr>
              <a:t> </a:t>
            </a:r>
            <a:r>
              <a:rPr lang="es-CO" sz="800" dirty="0">
                <a:latin typeface="Futura Std Book" panose="020B0502020204020303" pitchFamily="34" charset="0"/>
              </a:rPr>
              <a:t>Pérez Castillo - </a:t>
            </a:r>
            <a:r>
              <a:rPr lang="es-CO" sz="800" dirty="0" err="1" smtClean="0">
                <a:latin typeface="Futura Std Book" panose="020B0502020204020303" pitchFamily="34" charset="0"/>
              </a:rPr>
              <a:t>Nuquí</a:t>
            </a:r>
            <a:r>
              <a:rPr lang="es-CO" sz="800" dirty="0" smtClean="0">
                <a:latin typeface="Futura Std Book" panose="020B0502020204020303" pitchFamily="34" charset="0"/>
              </a:rPr>
              <a:t>, </a:t>
            </a:r>
            <a:r>
              <a:rPr lang="es-CO" sz="800" dirty="0">
                <a:latin typeface="Futura Std Book" panose="020B0502020204020303" pitchFamily="34" charset="0"/>
              </a:rPr>
              <a:t>Chocó</a:t>
            </a:r>
            <a:endParaRPr lang="es-MX" sz="800" dirty="0">
              <a:latin typeface="Futura Std Book" panose="020B0502020204020303" pitchFamily="34" charset="0"/>
            </a:endParaRPr>
          </a:p>
        </p:txBody>
      </p:sp>
      <p:sp>
        <p:nvSpPr>
          <p:cNvPr id="20" name="Rectángulo 19"/>
          <p:cNvSpPr/>
          <p:nvPr/>
        </p:nvSpPr>
        <p:spPr>
          <a:xfrm>
            <a:off x="114300" y="5358059"/>
            <a:ext cx="6591300" cy="861774"/>
          </a:xfrm>
          <a:prstGeom prst="rect">
            <a:avLst/>
          </a:prstGeom>
          <a:ln>
            <a:solidFill>
              <a:srgbClr val="0093D0"/>
            </a:solidFill>
          </a:ln>
        </p:spPr>
        <p:txBody>
          <a:bodyPr wrap="square">
            <a:spAutoFit/>
          </a:bodyPr>
          <a:lstStyle/>
          <a:p>
            <a:pPr algn="just"/>
            <a:r>
              <a:rPr lang="es-CO" sz="1000" b="1" dirty="0">
                <a:solidFill>
                  <a:srgbClr val="0093D0"/>
                </a:solidFill>
                <a:latin typeface="Futura Std Book" panose="020B0502020204020303" pitchFamily="34" charset="0"/>
              </a:rPr>
              <a:t>FNTP-241-2017 Plan de Capacitación 2018-2020 (Fase I</a:t>
            </a:r>
            <a:r>
              <a:rPr lang="es-CO" sz="1000" b="1" dirty="0" smtClean="0">
                <a:solidFill>
                  <a:srgbClr val="0093D0"/>
                </a:solidFill>
                <a:latin typeface="Futura Std Book" panose="020B0502020204020303" pitchFamily="34" charset="0"/>
              </a:rPr>
              <a:t>)</a:t>
            </a:r>
            <a:r>
              <a:rPr lang="es-ES" sz="1000" b="1" dirty="0" smtClean="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inversión Chocó</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$46.734.165 (valor total </a:t>
            </a:r>
            <a:r>
              <a:rPr lang="es-CO" sz="1000" dirty="0">
                <a:solidFill>
                  <a:srgbClr val="0093D0"/>
                </a:solidFill>
                <a:latin typeface="Futura Std Book" panose="020B0502020204020303" pitchFamily="34" charset="0"/>
              </a:rPr>
              <a:t>de proyecto  $</a:t>
            </a:r>
            <a:r>
              <a:rPr lang="es-CO" sz="1000" dirty="0" smtClean="0">
                <a:solidFill>
                  <a:srgbClr val="0093D0"/>
                </a:solidFill>
                <a:latin typeface="Futura Std Book" panose="020B0502020204020303" pitchFamily="34" charset="0"/>
              </a:rPr>
              <a:t>1.291.253.621, </a:t>
            </a:r>
            <a:r>
              <a:rPr lang="es-CO" sz="1000" dirty="0" err="1" smtClean="0">
                <a:solidFill>
                  <a:srgbClr val="0093D0"/>
                </a:solidFill>
                <a:latin typeface="Futura Std Book" panose="020B0502020204020303" pitchFamily="34" charset="0"/>
              </a:rPr>
              <a:t>Fontur</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1.028.151.621, contrapartida $ 263.372.000).</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Proponente: </a:t>
            </a:r>
            <a:r>
              <a:rPr lang="es-CO" sz="1000" dirty="0" err="1" smtClean="0">
                <a:solidFill>
                  <a:srgbClr val="0093D0"/>
                </a:solidFill>
                <a:latin typeface="Futura Std Book" panose="020B0502020204020303" pitchFamily="34" charset="0"/>
              </a:rPr>
              <a:t>Cotelco</a:t>
            </a:r>
            <a:r>
              <a:rPr lang="es-CO"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Se </a:t>
            </a:r>
            <a:r>
              <a:rPr lang="es-ES" sz="1000" dirty="0" smtClean="0">
                <a:solidFill>
                  <a:srgbClr val="0093D0"/>
                </a:solidFill>
                <a:latin typeface="Futura Std Book" panose="020B0502020204020303" pitchFamily="34" charset="0"/>
              </a:rPr>
              <a:t>busca </a:t>
            </a:r>
            <a:r>
              <a:rPr lang="es-CO" sz="1000" dirty="0">
                <a:solidFill>
                  <a:srgbClr val="0093D0"/>
                </a:solidFill>
                <a:latin typeface="Futura Std Book" panose="020B0502020204020303" pitchFamily="34" charset="0"/>
              </a:rPr>
              <a:t>Desarrollar el Plan de Capacitación 2018-2021 que incluye 407 cursos y talleres que serán impartidos a nivel nacional con el fin de incrementar la competitividad del capital humano vinculado con la cadena turística </a:t>
            </a:r>
            <a:r>
              <a:rPr lang="es-CO" sz="1000" dirty="0" smtClean="0">
                <a:solidFill>
                  <a:srgbClr val="0093D0"/>
                </a:solidFill>
                <a:latin typeface="Futura Std Book" panose="020B0502020204020303" pitchFamily="34" charset="0"/>
              </a:rPr>
              <a:t>colombiana</a:t>
            </a:r>
            <a:r>
              <a:rPr lang="es-ES" sz="1000" dirty="0" smtClean="0">
                <a:solidFill>
                  <a:srgbClr val="0093D0"/>
                </a:solidFill>
                <a:latin typeface="Futura Std Book" panose="020B0502020204020303" pitchFamily="34" charset="0"/>
              </a:rPr>
              <a:t>. en ejecución  (16%). </a:t>
            </a:r>
            <a:endParaRPr lang="es-ES" sz="1000" dirty="0">
              <a:solidFill>
                <a:srgbClr val="0093D0"/>
              </a:solidFill>
              <a:latin typeface="Futura Std Book" panose="020B0502020204020303" pitchFamily="34" charset="0"/>
            </a:endParaRPr>
          </a:p>
        </p:txBody>
      </p:sp>
    </p:spTree>
    <p:extLst>
      <p:ext uri="{BB962C8B-B14F-4D97-AF65-F5344CB8AC3E}">
        <p14:creationId xmlns:p14="http://schemas.microsoft.com/office/powerpoint/2010/main" val="258089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986850"/>
            <a:ext cx="2714105" cy="2094807"/>
          </a:xfrm>
          <a:prstGeom prst="rect">
            <a:avLst/>
          </a:prstGeom>
        </p:spPr>
      </p:pic>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3" r="24877" b="57992"/>
          <a:stretch/>
        </p:blipFill>
        <p:spPr bwMode="auto">
          <a:xfrm>
            <a:off x="-38542" y="1"/>
            <a:ext cx="6896542" cy="3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22098"/>
            <a:ext cx="3374963" cy="400110"/>
          </a:xfrm>
          <a:prstGeom prst="rect">
            <a:avLst/>
          </a:prstGeom>
          <a:noFill/>
        </p:spPr>
        <p:txBody>
          <a:bodyPr wrap="none" rtlCol="0">
            <a:spAutoFit/>
          </a:bodyPr>
          <a:lstStyle/>
          <a:p>
            <a:r>
              <a:rPr lang="es-CO" sz="2000" b="1" dirty="0" smtClean="0">
                <a:solidFill>
                  <a:prstClr val="white"/>
                </a:solidFill>
                <a:latin typeface="Futura Std Book" panose="020B0502020204020303" pitchFamily="34" charset="0"/>
              </a:rPr>
              <a:t>Competitividad Turística</a:t>
            </a:r>
            <a:endParaRPr lang="es-CO" sz="2000" b="1" dirty="0">
              <a:solidFill>
                <a:prstClr val="white"/>
              </a:solidFill>
              <a:latin typeface="Futura Std Book" panose="020B0502020204020303" pitchFamily="34" charset="0"/>
            </a:endParaRPr>
          </a:p>
        </p:txBody>
      </p:sp>
      <p:sp>
        <p:nvSpPr>
          <p:cNvPr id="32" name="CuadroTexto 31"/>
          <p:cNvSpPr txBox="1"/>
          <p:nvPr/>
        </p:nvSpPr>
        <p:spPr>
          <a:xfrm>
            <a:off x="4133107" y="101581"/>
            <a:ext cx="912088" cy="246221"/>
          </a:xfrm>
          <a:prstGeom prst="rect">
            <a:avLst/>
          </a:prstGeom>
          <a:noFill/>
        </p:spPr>
        <p:txBody>
          <a:bodyPr wrap="square" rtlCol="0">
            <a:spAutoFit/>
          </a:bodyPr>
          <a:lstStyle/>
          <a:p>
            <a:r>
              <a:rPr lang="es-ES" sz="1000" dirty="0" smtClean="0">
                <a:solidFill>
                  <a:prstClr val="white"/>
                </a:solidFill>
                <a:latin typeface="Futura Std Book" panose="020B0502020204020303" pitchFamily="34" charset="0"/>
              </a:rPr>
              <a:t>31oct2018</a:t>
            </a:r>
            <a:endParaRPr lang="en-US" sz="1000" dirty="0">
              <a:solidFill>
                <a:prstClr val="white"/>
              </a:solidFill>
              <a:latin typeface="Futura Std Book" panose="020B0502020204020303"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418" y="57738"/>
            <a:ext cx="1410332" cy="29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80287" y="3355604"/>
            <a:ext cx="6609270" cy="1169551"/>
          </a:xfrm>
          <a:prstGeom prst="rect">
            <a:avLst/>
          </a:prstGeom>
          <a:ln>
            <a:solidFill>
              <a:srgbClr val="0093D0"/>
            </a:solidFill>
          </a:ln>
        </p:spPr>
        <p:txBody>
          <a:bodyPr wrap="square">
            <a:spAutoFit/>
          </a:bodyPr>
          <a:lstStyle/>
          <a:p>
            <a:pPr algn="just">
              <a:tabLst>
                <a:tab pos="180340" algn="l"/>
              </a:tabLst>
            </a:pPr>
            <a:r>
              <a:rPr lang="es-ES" sz="1000" b="1" dirty="0" smtClean="0">
                <a:solidFill>
                  <a:srgbClr val="0093D0"/>
                </a:solidFill>
                <a:latin typeface="Futura Std Book" panose="020B0502020204020303" pitchFamily="34" charset="0"/>
              </a:rPr>
              <a:t>FNTP-166-2016 </a:t>
            </a:r>
            <a:r>
              <a:rPr lang="es-ES" sz="1000" b="1" dirty="0">
                <a:solidFill>
                  <a:srgbClr val="0093D0"/>
                </a:solidFill>
                <a:latin typeface="Futura Std Book" panose="020B0502020204020303" pitchFamily="34" charset="0"/>
              </a:rPr>
              <a:t>Programa de formación integral para el fortalecimiento empresarial y la prestación de servicios turísticos con enfoque diferencial, de comunidades negras, afrocolombianos, raizales y </a:t>
            </a:r>
            <a:r>
              <a:rPr lang="es-ES" sz="1000" b="1" dirty="0" err="1" smtClean="0">
                <a:solidFill>
                  <a:srgbClr val="0093D0"/>
                </a:solidFill>
                <a:latin typeface="Futura Std Book" panose="020B0502020204020303" pitchFamily="34" charset="0"/>
              </a:rPr>
              <a:t>palenqueras</a:t>
            </a:r>
            <a:r>
              <a:rPr lang="es-ES" sz="1000" b="1" dirty="0" smtClean="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inversión Chocó: </a:t>
            </a:r>
            <a:r>
              <a:rPr lang="es-CO" sz="1000" dirty="0">
                <a:solidFill>
                  <a:srgbClr val="0093D0"/>
                </a:solidFill>
                <a:latin typeface="Futura Std Book" panose="020B0502020204020303" pitchFamily="34" charset="0"/>
              </a:rPr>
              <a:t>$180.317.779 </a:t>
            </a:r>
            <a:r>
              <a:rPr lang="es-CO" sz="1000" dirty="0" smtClean="0">
                <a:solidFill>
                  <a:srgbClr val="0093D0"/>
                </a:solidFill>
                <a:latin typeface="Futura Std Book" panose="020B0502020204020303" pitchFamily="34" charset="0"/>
              </a:rPr>
              <a:t>(Fontur: $1.352.383.348).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Se busca </a:t>
            </a:r>
            <a:r>
              <a:rPr lang="es-ES" sz="1000" dirty="0" smtClean="0">
                <a:solidFill>
                  <a:srgbClr val="0093D0"/>
                </a:solidFill>
                <a:latin typeface="Futura Std Book" panose="020B0502020204020303" pitchFamily="34" charset="0"/>
              </a:rPr>
              <a:t>implementar </a:t>
            </a:r>
            <a:r>
              <a:rPr lang="es-ES" sz="1000" dirty="0">
                <a:solidFill>
                  <a:srgbClr val="0093D0"/>
                </a:solidFill>
                <a:latin typeface="Futura Std Book" panose="020B0502020204020303" pitchFamily="34" charset="0"/>
              </a:rPr>
              <a:t>un esquema de formación integral, dirigida a las comunidades afrocolombianas, raizales y palanqueras orientadas a fortalecer el desempeño empresarial y la prestación de servicios turísticos, convirtiendo a estas comunidades prestadores de servicios turísticos de calidad para la </a:t>
            </a:r>
            <a:r>
              <a:rPr lang="es-ES" sz="1000" dirty="0" smtClean="0">
                <a:solidFill>
                  <a:srgbClr val="0093D0"/>
                </a:solidFill>
                <a:latin typeface="Futura Std Book" panose="020B0502020204020303" pitchFamily="34" charset="0"/>
              </a:rPr>
              <a:t>región. En ejecución (77%).</a:t>
            </a:r>
            <a:endParaRPr lang="es-ES" sz="1000" dirty="0">
              <a:solidFill>
                <a:srgbClr val="0093D0"/>
              </a:solidFill>
              <a:latin typeface="Futura Std Book" panose="020B0502020204020303" pitchFamily="34" charset="0"/>
            </a:endParaRPr>
          </a:p>
        </p:txBody>
      </p:sp>
      <p:sp>
        <p:nvSpPr>
          <p:cNvPr id="15" name="Rectángulo 14"/>
          <p:cNvSpPr/>
          <p:nvPr/>
        </p:nvSpPr>
        <p:spPr>
          <a:xfrm>
            <a:off x="1687481" y="431174"/>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16" name="Rectángulo 15"/>
          <p:cNvSpPr/>
          <p:nvPr/>
        </p:nvSpPr>
        <p:spPr>
          <a:xfrm>
            <a:off x="53776" y="7710013"/>
            <a:ext cx="6660587" cy="1323439"/>
          </a:xfrm>
          <a:prstGeom prst="rect">
            <a:avLst/>
          </a:prstGeom>
          <a:ln>
            <a:solidFill>
              <a:srgbClr val="0093D0"/>
            </a:solidFill>
          </a:ln>
        </p:spPr>
        <p:txBody>
          <a:bodyPr wrap="square">
            <a:spAutoFit/>
          </a:bodyPr>
          <a:lstStyle/>
          <a:p>
            <a:pPr algn="just">
              <a:buClr>
                <a:srgbClr val="0093D0"/>
              </a:buClr>
            </a:pPr>
            <a:r>
              <a:rPr lang="es-ES" altLang="es-CO" sz="1000" b="1" dirty="0" smtClean="0">
                <a:solidFill>
                  <a:srgbClr val="0093D0"/>
                </a:solidFill>
                <a:latin typeface="Futura Std Book" panose="020B0502020204020303" pitchFamily="34" charset="0"/>
              </a:rPr>
              <a:t>Impacto nacional: FNTP-049-2017 </a:t>
            </a:r>
            <a:r>
              <a:rPr lang="es-ES" altLang="es-CO" sz="1000" b="1" dirty="0">
                <a:solidFill>
                  <a:srgbClr val="0093D0"/>
                </a:solidFill>
                <a:latin typeface="Futura Std Book" panose="020B0502020204020303" pitchFamily="34" charset="0"/>
              </a:rPr>
              <a:t>Asistencia técnica de soporte y mejoramiento a 113 instituciones educativas que forman parte del programa Colegios Amigos del Turismo: </a:t>
            </a:r>
            <a:r>
              <a:rPr lang="es-ES" altLang="es-CO" sz="1000" dirty="0">
                <a:solidFill>
                  <a:srgbClr val="0093D0"/>
                </a:solidFill>
                <a:latin typeface="Futura Std Book" panose="020B0502020204020303" pitchFamily="34" charset="0"/>
              </a:rPr>
              <a:t>inversión </a:t>
            </a:r>
            <a:r>
              <a:rPr lang="es-ES" altLang="es-CO" sz="1000" dirty="0" smtClean="0">
                <a:solidFill>
                  <a:srgbClr val="0093D0"/>
                </a:solidFill>
                <a:latin typeface="Futura Std Book" panose="020B0502020204020303" pitchFamily="34" charset="0"/>
              </a:rPr>
              <a:t>Chocó: $9.926.822 </a:t>
            </a:r>
            <a:r>
              <a:rPr lang="es-ES" altLang="es-CO" sz="1000" dirty="0">
                <a:solidFill>
                  <a:srgbClr val="0093D0"/>
                </a:solidFill>
                <a:latin typeface="Futura Std Book" panose="020B0502020204020303" pitchFamily="34" charset="0"/>
              </a:rPr>
              <a:t>(total proyecto $1.121.730.956). Proponente: </a:t>
            </a:r>
            <a:r>
              <a:rPr lang="es-ES" altLang="es-CO" sz="1000" dirty="0" err="1">
                <a:solidFill>
                  <a:srgbClr val="0093D0"/>
                </a:solidFill>
                <a:latin typeface="Futura Std Book" panose="020B0502020204020303" pitchFamily="34" charset="0"/>
              </a:rPr>
              <a:t>MinCIT</a:t>
            </a:r>
            <a:r>
              <a:rPr lang="es-ES" altLang="es-CO" sz="1000" dirty="0">
                <a:solidFill>
                  <a:srgbClr val="0093D0"/>
                </a:solidFill>
                <a:latin typeface="Futura Std Book" panose="020B0502020204020303" pitchFamily="34" charset="0"/>
              </a:rPr>
              <a:t>. El proyecto busca brindar asistencia técnica hasta 113 instituciones educativas de carácter público que tienen incluida el turismo de manera transversal en su PEI. Las instituciones educativas se encuentran en los siguientes departamentos: Atlántico(3), Amazonas(3), Antioquia(3), Bolívar(6), Cundinamarca(18), Boyacá(15), Caldas(3), Cesar(6</a:t>
            </a:r>
            <a:r>
              <a:rPr lang="es-ES" altLang="es-CO" sz="1000" dirty="0" smtClean="0">
                <a:solidFill>
                  <a:srgbClr val="0093D0"/>
                </a:solidFill>
                <a:latin typeface="Futura Std Book" panose="020B0502020204020303" pitchFamily="34" charset="0"/>
              </a:rPr>
              <a:t>), Córdoba(1), </a:t>
            </a:r>
            <a:r>
              <a:rPr lang="es-ES" altLang="es-CO" sz="1000" dirty="0">
                <a:solidFill>
                  <a:srgbClr val="0093D0"/>
                </a:solidFill>
                <a:latin typeface="Futura Std Book" panose="020B0502020204020303" pitchFamily="34" charset="0"/>
              </a:rPr>
              <a:t>C</a:t>
            </a:r>
            <a:r>
              <a:rPr lang="es-ES" altLang="es-CO" sz="1000" dirty="0" smtClean="0">
                <a:solidFill>
                  <a:srgbClr val="0093D0"/>
                </a:solidFill>
                <a:latin typeface="Futura Std Book" panose="020B0502020204020303" pitchFamily="34" charset="0"/>
              </a:rPr>
              <a:t>undinamarca(11</a:t>
            </a:r>
            <a:r>
              <a:rPr lang="es-ES" altLang="es-CO" sz="1000" dirty="0">
                <a:solidFill>
                  <a:srgbClr val="0093D0"/>
                </a:solidFill>
                <a:latin typeface="Futura Std Book" panose="020B0502020204020303" pitchFamily="34" charset="0"/>
              </a:rPr>
              <a:t>), </a:t>
            </a:r>
            <a:r>
              <a:rPr lang="es-ES" altLang="es-CO" sz="1000" b="1" dirty="0">
                <a:solidFill>
                  <a:srgbClr val="0093D0"/>
                </a:solidFill>
                <a:latin typeface="Futura Std Book" panose="020B0502020204020303" pitchFamily="34" charset="0"/>
              </a:rPr>
              <a:t>Chocó(1), </a:t>
            </a:r>
            <a:r>
              <a:rPr lang="es-ES" altLang="es-CO" sz="1000" dirty="0">
                <a:solidFill>
                  <a:srgbClr val="0093D0"/>
                </a:solidFill>
                <a:latin typeface="Futura Std Book" panose="020B0502020204020303" pitchFamily="34" charset="0"/>
              </a:rPr>
              <a:t>Guainía(1), Huila(5), Magdalena(6), Meta(7), Nariño(3), Norte de Santander(1), Quindío(2), Santander(9), San Andrés(1), Valle del Cauca(2), Sucre(1), Tolima(5) y Vichada (1). Terminado (100%).</a:t>
            </a:r>
          </a:p>
        </p:txBody>
      </p:sp>
      <p:sp>
        <p:nvSpPr>
          <p:cNvPr id="18" name="Rectángulo 17"/>
          <p:cNvSpPr/>
          <p:nvPr/>
        </p:nvSpPr>
        <p:spPr>
          <a:xfrm>
            <a:off x="80288" y="4630970"/>
            <a:ext cx="6634076" cy="861774"/>
          </a:xfrm>
          <a:prstGeom prst="rect">
            <a:avLst/>
          </a:prstGeom>
          <a:ln>
            <a:solidFill>
              <a:srgbClr val="0093D0"/>
            </a:solidFill>
          </a:ln>
        </p:spPr>
        <p:txBody>
          <a:bodyPr wrap="square">
            <a:spAutoFit/>
          </a:bodyPr>
          <a:lstStyle/>
          <a:p>
            <a:pPr algn="just">
              <a:buClr>
                <a:srgbClr val="0093D0"/>
              </a:buClr>
            </a:pPr>
            <a:r>
              <a:rPr lang="es-ES" altLang="es-CO" sz="1000" b="1" dirty="0" smtClean="0">
                <a:solidFill>
                  <a:srgbClr val="0093D0"/>
                </a:solidFill>
                <a:latin typeface="Futura Std Book" panose="020B0502020204020303" pitchFamily="34" charset="0"/>
              </a:rPr>
              <a:t>FNTP-028-2016 </a:t>
            </a:r>
            <a:r>
              <a:rPr lang="es-ES" altLang="es-CO" sz="1000" b="1" dirty="0">
                <a:solidFill>
                  <a:srgbClr val="0093D0"/>
                </a:solidFill>
                <a:latin typeface="Futura Std Book" panose="020B0502020204020303" pitchFamily="34" charset="0"/>
              </a:rPr>
              <a:t>Mantenimiento de la certificación de playa La Aguada ubicada en el PNN </a:t>
            </a:r>
            <a:r>
              <a:rPr lang="es-ES" altLang="es-CO" sz="1000" b="1" dirty="0" err="1" smtClean="0">
                <a:solidFill>
                  <a:srgbClr val="0093D0"/>
                </a:solidFill>
                <a:latin typeface="Futura Std Book" panose="020B0502020204020303" pitchFamily="34" charset="0"/>
              </a:rPr>
              <a:t>Utría</a:t>
            </a:r>
            <a:r>
              <a:rPr lang="es-ES" altLang="es-CO" sz="1000" b="1" dirty="0" smtClean="0">
                <a:solidFill>
                  <a:srgbClr val="0093D0"/>
                </a:solidFill>
                <a:latin typeface="Futura Std Book" panose="020B0502020204020303" pitchFamily="34" charset="0"/>
              </a:rPr>
              <a:t>: </a:t>
            </a:r>
            <a:r>
              <a:rPr lang="es-ES" altLang="es-CO" sz="1000" dirty="0" smtClean="0">
                <a:solidFill>
                  <a:srgbClr val="0093D0"/>
                </a:solidFill>
                <a:latin typeface="Futura Std Book" panose="020B0502020204020303" pitchFamily="34" charset="0"/>
              </a:rPr>
              <a:t>inversión Chocó</a:t>
            </a:r>
            <a:r>
              <a:rPr lang="es-ES" altLang="es-CO" sz="1000" dirty="0">
                <a:solidFill>
                  <a:srgbClr val="0093D0"/>
                </a:solidFill>
                <a:latin typeface="Futura Std Book" panose="020B0502020204020303" pitchFamily="34" charset="0"/>
              </a:rPr>
              <a:t>: $21.176.887 (total proyecto $21.176.887). Proponente: </a:t>
            </a:r>
            <a:r>
              <a:rPr lang="es-ES" altLang="es-CO" sz="1000" dirty="0" err="1">
                <a:solidFill>
                  <a:srgbClr val="0093D0"/>
                </a:solidFill>
                <a:latin typeface="Futura Std Book" panose="020B0502020204020303" pitchFamily="34" charset="0"/>
              </a:rPr>
              <a:t>MinCIT</a:t>
            </a:r>
            <a:r>
              <a:rPr lang="es-ES" altLang="es-CO" sz="1000" dirty="0">
                <a:solidFill>
                  <a:srgbClr val="0093D0"/>
                </a:solidFill>
                <a:latin typeface="Futura Std Book" panose="020B0502020204020303" pitchFamily="34" charset="0"/>
              </a:rPr>
              <a:t>. El proyecto buscaba Realizar la segunda auditoria de seguimiento y la auditoría de recertificación bajo el esquema internacional </a:t>
            </a:r>
            <a:r>
              <a:rPr lang="es-ES" altLang="es-CO" sz="1000" dirty="0" err="1">
                <a:solidFill>
                  <a:srgbClr val="0093D0"/>
                </a:solidFill>
                <a:latin typeface="Futura Std Book" panose="020B0502020204020303" pitchFamily="34" charset="0"/>
              </a:rPr>
              <a:t>Servicert</a:t>
            </a:r>
            <a:r>
              <a:rPr lang="es-ES" altLang="es-CO" sz="1000" dirty="0">
                <a:solidFill>
                  <a:srgbClr val="0093D0"/>
                </a:solidFill>
                <a:latin typeface="Futura Std Book" panose="020B0502020204020303" pitchFamily="34" charset="0"/>
              </a:rPr>
              <a:t>, acompañadas respectivamente de la toma de muestreos para determinar la calidad del agua del mar de la arena, en playa La Aguada, ubicada en el PNN </a:t>
            </a:r>
            <a:r>
              <a:rPr lang="es-ES" altLang="es-CO" sz="1000" dirty="0" err="1">
                <a:solidFill>
                  <a:srgbClr val="0093D0"/>
                </a:solidFill>
                <a:latin typeface="Futura Std Book" panose="020B0502020204020303" pitchFamily="34" charset="0"/>
              </a:rPr>
              <a:t>Utría</a:t>
            </a:r>
            <a:r>
              <a:rPr lang="es-ES" altLang="es-CO" sz="1000" dirty="0">
                <a:solidFill>
                  <a:srgbClr val="0093D0"/>
                </a:solidFill>
                <a:latin typeface="Futura Std Book" panose="020B0502020204020303" pitchFamily="34" charset="0"/>
              </a:rPr>
              <a:t> Terminado (100%).</a:t>
            </a:r>
          </a:p>
        </p:txBody>
      </p:sp>
      <p:sp>
        <p:nvSpPr>
          <p:cNvPr id="19" name="Rectángulo 18"/>
          <p:cNvSpPr/>
          <p:nvPr/>
        </p:nvSpPr>
        <p:spPr>
          <a:xfrm>
            <a:off x="67032" y="5598559"/>
            <a:ext cx="6647331" cy="1169551"/>
          </a:xfrm>
          <a:prstGeom prst="rect">
            <a:avLst/>
          </a:prstGeom>
          <a:ln>
            <a:solidFill>
              <a:srgbClr val="0093D0"/>
            </a:solidFill>
          </a:ln>
        </p:spPr>
        <p:txBody>
          <a:bodyPr wrap="square">
            <a:spAutoFit/>
          </a:bodyPr>
          <a:lstStyle/>
          <a:p>
            <a:pPr algn="just">
              <a:buClr>
                <a:srgbClr val="0093D0"/>
              </a:buClr>
            </a:pPr>
            <a:r>
              <a:rPr lang="es-ES" altLang="es-CO" sz="1000" b="1" dirty="0" smtClean="0">
                <a:solidFill>
                  <a:srgbClr val="0093D0"/>
                </a:solidFill>
                <a:latin typeface="Futura Std Book" panose="020B0502020204020303" pitchFamily="34" charset="0"/>
              </a:rPr>
              <a:t>FNTP-215-2015 </a:t>
            </a:r>
            <a:r>
              <a:rPr lang="es-ES" altLang="es-CO" sz="1000" b="1" dirty="0">
                <a:solidFill>
                  <a:srgbClr val="0093D0"/>
                </a:solidFill>
                <a:latin typeface="Futura Std Book" panose="020B0502020204020303" pitchFamily="34" charset="0"/>
              </a:rPr>
              <a:t>Jornadas de intercambio, cooperación horizontal y sensibilización de turismo, paz y convivencia: </a:t>
            </a:r>
            <a:r>
              <a:rPr lang="es-ES" altLang="es-CO" sz="1000" dirty="0">
                <a:solidFill>
                  <a:srgbClr val="0093D0"/>
                </a:solidFill>
                <a:latin typeface="Futura Std Book" panose="020B0502020204020303" pitchFamily="34" charset="0"/>
              </a:rPr>
              <a:t>inversión </a:t>
            </a:r>
            <a:r>
              <a:rPr lang="es-ES" altLang="es-CO" sz="1000" dirty="0" smtClean="0">
                <a:solidFill>
                  <a:srgbClr val="0093D0"/>
                </a:solidFill>
                <a:latin typeface="Futura Std Book" panose="020B0502020204020303" pitchFamily="34" charset="0"/>
              </a:rPr>
              <a:t>Chocó</a:t>
            </a:r>
            <a:r>
              <a:rPr lang="es-ES" altLang="es-CO" sz="1000" dirty="0">
                <a:solidFill>
                  <a:srgbClr val="0093D0"/>
                </a:solidFill>
                <a:latin typeface="Futura Std Book" panose="020B0502020204020303" pitchFamily="34" charset="0"/>
              </a:rPr>
              <a:t>: $28.636.400  (total proyecto $143.182.000 ). Proponente: </a:t>
            </a:r>
            <a:r>
              <a:rPr lang="es-ES" altLang="es-CO" sz="1000" dirty="0" err="1">
                <a:solidFill>
                  <a:srgbClr val="0093D0"/>
                </a:solidFill>
                <a:latin typeface="Futura Std Book" panose="020B0502020204020303" pitchFamily="34" charset="0"/>
              </a:rPr>
              <a:t>MinCIT</a:t>
            </a:r>
            <a:r>
              <a:rPr lang="es-ES" altLang="es-CO" sz="1000" dirty="0">
                <a:solidFill>
                  <a:srgbClr val="0093D0"/>
                </a:solidFill>
                <a:latin typeface="Futura Std Book" panose="020B0502020204020303" pitchFamily="34" charset="0"/>
              </a:rPr>
              <a:t>. El proyecto busca </a:t>
            </a:r>
            <a:r>
              <a:rPr lang="es-ES" altLang="es-CO" sz="1000" dirty="0" smtClean="0">
                <a:solidFill>
                  <a:srgbClr val="0093D0"/>
                </a:solidFill>
                <a:latin typeface="Futura Std Book" panose="020B0502020204020303" pitchFamily="34" charset="0"/>
              </a:rPr>
              <a:t>realizar </a:t>
            </a:r>
            <a:r>
              <a:rPr lang="es-ES" altLang="es-CO" sz="1000" dirty="0">
                <a:solidFill>
                  <a:srgbClr val="0093D0"/>
                </a:solidFill>
                <a:latin typeface="Futura Std Book" panose="020B0502020204020303" pitchFamily="34" charset="0"/>
              </a:rPr>
              <a:t>cinco jornadas regionales de intercambio de conocimientos, experiencias y de sensibilización de la cadena productiva acerca del desarrollo del turismo como medio para la construcción de paz, en los destinos que integran el programa de turismo, paz y convivencia, como son: Sierra Nevada de Santa Marta (Ciudad Perdida), Golfo de Urabá- Darién (Antioquia-Chocó), Putumayo (Valle de </a:t>
            </a:r>
            <a:r>
              <a:rPr lang="es-ES" altLang="es-CO" sz="1000" dirty="0" err="1">
                <a:solidFill>
                  <a:srgbClr val="0093D0"/>
                </a:solidFill>
                <a:latin typeface="Futura Std Book" panose="020B0502020204020303" pitchFamily="34" charset="0"/>
              </a:rPr>
              <a:t>Sibundoy</a:t>
            </a:r>
            <a:r>
              <a:rPr lang="es-ES" altLang="es-CO" sz="1000" dirty="0">
                <a:solidFill>
                  <a:srgbClr val="0093D0"/>
                </a:solidFill>
                <a:latin typeface="Futura Std Book" panose="020B0502020204020303" pitchFamily="34" charset="0"/>
              </a:rPr>
              <a:t> o Mocoa) y Sierra de la </a:t>
            </a:r>
            <a:r>
              <a:rPr lang="es-ES" altLang="es-CO" sz="1000" dirty="0" smtClean="0">
                <a:solidFill>
                  <a:srgbClr val="0093D0"/>
                </a:solidFill>
                <a:latin typeface="Futura Std Book" panose="020B0502020204020303" pitchFamily="34" charset="0"/>
              </a:rPr>
              <a:t>Macarena. Liberado (100%)</a:t>
            </a:r>
            <a:endParaRPr lang="es-ES" altLang="es-CO" sz="1000" dirty="0">
              <a:solidFill>
                <a:srgbClr val="0093D0"/>
              </a:solidFill>
              <a:latin typeface="Futura Std Book" panose="020B0502020204020303" pitchFamily="34" charset="0"/>
            </a:endParaRPr>
          </a:p>
        </p:txBody>
      </p:sp>
      <p:sp>
        <p:nvSpPr>
          <p:cNvPr id="20" name="Rectángulo 19"/>
          <p:cNvSpPr/>
          <p:nvPr/>
        </p:nvSpPr>
        <p:spPr>
          <a:xfrm>
            <a:off x="53775" y="6876721"/>
            <a:ext cx="6660588" cy="707886"/>
          </a:xfrm>
          <a:prstGeom prst="rect">
            <a:avLst/>
          </a:prstGeom>
          <a:ln>
            <a:solidFill>
              <a:srgbClr val="0093D0"/>
            </a:solidFill>
          </a:ln>
        </p:spPr>
        <p:txBody>
          <a:bodyPr wrap="square">
            <a:spAutoFit/>
          </a:bodyPr>
          <a:lstStyle/>
          <a:p>
            <a:pPr algn="just">
              <a:buClr>
                <a:srgbClr val="0093D0"/>
              </a:buClr>
            </a:pPr>
            <a:r>
              <a:rPr lang="es-ES" altLang="es-CO" sz="1000" b="1" dirty="0" smtClean="0">
                <a:solidFill>
                  <a:srgbClr val="0093D0"/>
                </a:solidFill>
                <a:latin typeface="Futura Std Book" panose="020B0502020204020303" pitchFamily="34" charset="0"/>
              </a:rPr>
              <a:t>FNTP-117-2015 </a:t>
            </a:r>
            <a:r>
              <a:rPr lang="es-ES" altLang="es-CO" sz="1000" b="1" dirty="0">
                <a:solidFill>
                  <a:srgbClr val="0093D0"/>
                </a:solidFill>
                <a:latin typeface="Futura Std Book" panose="020B0502020204020303" pitchFamily="34" charset="0"/>
              </a:rPr>
              <a:t>II Diplomado de actualización turística para agencias de viajes de hoy -Quibdó, </a:t>
            </a:r>
            <a:r>
              <a:rPr lang="es-ES" altLang="es-CO" sz="1000" b="1" dirty="0" smtClean="0">
                <a:solidFill>
                  <a:srgbClr val="0093D0"/>
                </a:solidFill>
                <a:latin typeface="Futura Std Book" panose="020B0502020204020303" pitchFamily="34" charset="0"/>
              </a:rPr>
              <a:t>Chocó </a:t>
            </a:r>
            <a:r>
              <a:rPr lang="es-ES" altLang="es-CO" sz="1000" dirty="0" smtClean="0">
                <a:solidFill>
                  <a:srgbClr val="0093D0"/>
                </a:solidFill>
                <a:latin typeface="Futura Std Book" panose="020B0502020204020303" pitchFamily="34" charset="0"/>
              </a:rPr>
              <a:t>inversión Chocó</a:t>
            </a:r>
            <a:r>
              <a:rPr lang="es-ES" altLang="es-CO" sz="1000" dirty="0">
                <a:solidFill>
                  <a:srgbClr val="0093D0"/>
                </a:solidFill>
                <a:latin typeface="Futura Std Book" panose="020B0502020204020303" pitchFamily="34" charset="0"/>
              </a:rPr>
              <a:t>: $</a:t>
            </a:r>
            <a:r>
              <a:rPr lang="es-ES" altLang="es-CO" sz="1000" dirty="0" smtClean="0">
                <a:solidFill>
                  <a:srgbClr val="0093D0"/>
                </a:solidFill>
                <a:latin typeface="Futura Std Book" panose="020B0502020204020303" pitchFamily="34" charset="0"/>
              </a:rPr>
              <a:t>45.313.700 (Fontur</a:t>
            </a:r>
            <a:r>
              <a:rPr lang="es-ES" altLang="es-CO" sz="1000" dirty="0">
                <a:solidFill>
                  <a:srgbClr val="0093D0"/>
                </a:solidFill>
                <a:latin typeface="Futura Std Book" panose="020B0502020204020303" pitchFamily="34" charset="0"/>
              </a:rPr>
              <a:t>: $36.251.700 y Proponente: $9.062.000)). Proponente: </a:t>
            </a:r>
            <a:r>
              <a:rPr lang="es-ES" altLang="es-CO" sz="1000" dirty="0" err="1" smtClean="0">
                <a:solidFill>
                  <a:srgbClr val="0093D0"/>
                </a:solidFill>
                <a:latin typeface="Futura Std Book" panose="020B0502020204020303" pitchFamily="34" charset="0"/>
              </a:rPr>
              <a:t>Anato</a:t>
            </a:r>
            <a:r>
              <a:rPr lang="es-ES" altLang="es-CO" sz="1000" dirty="0" smtClean="0">
                <a:solidFill>
                  <a:srgbClr val="0093D0"/>
                </a:solidFill>
                <a:latin typeface="Futura Std Book" panose="020B0502020204020303" pitchFamily="34" charset="0"/>
              </a:rPr>
              <a:t>. </a:t>
            </a:r>
            <a:r>
              <a:rPr lang="es-ES" altLang="es-CO" sz="1000" dirty="0">
                <a:solidFill>
                  <a:srgbClr val="0093D0"/>
                </a:solidFill>
                <a:latin typeface="Futura Std Book" panose="020B0502020204020303" pitchFamily="34" charset="0"/>
              </a:rPr>
              <a:t>El proyecto </a:t>
            </a:r>
            <a:r>
              <a:rPr lang="es-ES" altLang="es-CO" sz="1000" dirty="0" smtClean="0">
                <a:solidFill>
                  <a:srgbClr val="0093D0"/>
                </a:solidFill>
                <a:latin typeface="Futura Std Book" panose="020B0502020204020303" pitchFamily="34" charset="0"/>
              </a:rPr>
              <a:t>buscaba realizar </a:t>
            </a:r>
            <a:r>
              <a:rPr lang="es-ES" altLang="es-CO" sz="1000" dirty="0">
                <a:solidFill>
                  <a:srgbClr val="0093D0"/>
                </a:solidFill>
                <a:latin typeface="Futura Std Book" panose="020B0502020204020303" pitchFamily="34" charset="0"/>
              </a:rPr>
              <a:t>el II diplomado de actualización turística para agencias de viajes de hoy-Quibdó, Chocó</a:t>
            </a:r>
          </a:p>
          <a:p>
            <a:pPr algn="just">
              <a:buClr>
                <a:srgbClr val="0093D0"/>
              </a:buClr>
            </a:pPr>
            <a:r>
              <a:rPr lang="es-ES" altLang="es-CO" sz="1000" dirty="0">
                <a:solidFill>
                  <a:srgbClr val="0093D0"/>
                </a:solidFill>
                <a:latin typeface="Futura Std Book" panose="020B0502020204020303" pitchFamily="34" charset="0"/>
              </a:rPr>
              <a:t>Inicio 8 de febrero de </a:t>
            </a:r>
            <a:r>
              <a:rPr lang="es-ES" altLang="es-CO" sz="1000" dirty="0" smtClean="0">
                <a:solidFill>
                  <a:srgbClr val="0093D0"/>
                </a:solidFill>
                <a:latin typeface="Futura Std Book" panose="020B0502020204020303" pitchFamily="34" charset="0"/>
              </a:rPr>
              <a:t>2016. </a:t>
            </a:r>
            <a:r>
              <a:rPr lang="es-ES" altLang="es-CO" sz="1000" dirty="0">
                <a:solidFill>
                  <a:srgbClr val="0093D0"/>
                </a:solidFill>
                <a:latin typeface="Futura Std Book" panose="020B0502020204020303" pitchFamily="34" charset="0"/>
              </a:rPr>
              <a:t>T</a:t>
            </a:r>
            <a:r>
              <a:rPr lang="es-ES" altLang="es-CO" sz="1000" dirty="0" smtClean="0">
                <a:solidFill>
                  <a:srgbClr val="0093D0"/>
                </a:solidFill>
                <a:latin typeface="Futura Std Book" panose="020B0502020204020303" pitchFamily="34" charset="0"/>
              </a:rPr>
              <a:t>erminado (100%)</a:t>
            </a:r>
            <a:endParaRPr lang="es-ES" altLang="es-CO" sz="1000" dirty="0">
              <a:solidFill>
                <a:srgbClr val="0093D0"/>
              </a:solidFill>
              <a:latin typeface="Futura Std Book" panose="020B0502020204020303" pitchFamily="34" charset="0"/>
            </a:endParaRPr>
          </a:p>
        </p:txBody>
      </p:sp>
      <p:sp>
        <p:nvSpPr>
          <p:cNvPr id="14" name="Rectángulo 13"/>
          <p:cNvSpPr/>
          <p:nvPr/>
        </p:nvSpPr>
        <p:spPr>
          <a:xfrm>
            <a:off x="2839453" y="719566"/>
            <a:ext cx="3850104" cy="2554545"/>
          </a:xfrm>
          <a:prstGeom prst="rect">
            <a:avLst/>
          </a:prstGeom>
          <a:ln>
            <a:solidFill>
              <a:srgbClr val="0093D0"/>
            </a:solidFill>
          </a:ln>
        </p:spPr>
        <p:txBody>
          <a:bodyPr wrap="square">
            <a:spAutoFit/>
          </a:bodyPr>
          <a:lstStyle/>
          <a:p>
            <a:pPr lvl="0" algn="just"/>
            <a:r>
              <a:rPr lang="es-ES" sz="1000" b="1" dirty="0" smtClean="0">
                <a:solidFill>
                  <a:srgbClr val="0093D0"/>
                </a:solidFill>
                <a:latin typeface="Futura Std Book" panose="020B0502020204020303" pitchFamily="34" charset="0"/>
              </a:rPr>
              <a:t>FNTP-131-2017 </a:t>
            </a:r>
            <a:r>
              <a:rPr lang="es-ES" sz="1000" b="1" dirty="0">
                <a:solidFill>
                  <a:srgbClr val="0093D0"/>
                </a:solidFill>
                <a:latin typeface="Futura Std Book" panose="020B0502020204020303" pitchFamily="34" charset="0"/>
              </a:rPr>
              <a:t>Toma de muestreos de calidad del agua de mar en doce playas pre piloto seleccionadas para la implementación del programa Banderas Azules: </a:t>
            </a:r>
            <a:r>
              <a:rPr lang="es-ES" sz="1000" dirty="0">
                <a:solidFill>
                  <a:srgbClr val="0093D0"/>
                </a:solidFill>
                <a:latin typeface="Futura Std Book" panose="020B0502020204020303" pitchFamily="34" charset="0"/>
              </a:rPr>
              <a:t>Inversión Chocó: $31.459.818  </a:t>
            </a:r>
            <a:r>
              <a:rPr lang="es-ES" sz="1000" dirty="0" smtClean="0">
                <a:solidFill>
                  <a:srgbClr val="0093D0"/>
                </a:solidFill>
                <a:latin typeface="Futura Std Book" panose="020B0502020204020303" pitchFamily="34" charset="0"/>
              </a:rPr>
              <a:t>(</a:t>
            </a:r>
            <a:r>
              <a:rPr lang="es-ES" sz="1000" dirty="0">
                <a:solidFill>
                  <a:srgbClr val="0093D0"/>
                </a:solidFill>
                <a:latin typeface="Futura Std Book" panose="020B0502020204020303" pitchFamily="34" charset="0"/>
              </a:rPr>
              <a:t>Fontur$377.517.820 ) </a:t>
            </a:r>
            <a:r>
              <a:rPr lang="es-ES" sz="1000" dirty="0" smtClean="0">
                <a:solidFill>
                  <a:srgbClr val="0093D0"/>
                </a:solidFill>
                <a:latin typeface="Futura Std Book" panose="020B0502020204020303" pitchFamily="34" charset="0"/>
              </a:rPr>
              <a:t>Proponente</a:t>
            </a:r>
            <a:r>
              <a:rPr lang="es-ES" sz="1000" dirty="0">
                <a:solidFill>
                  <a:srgbClr val="0093D0"/>
                </a:solidFill>
                <a:latin typeface="Futura Std Book" panose="020B0502020204020303" pitchFamily="34" charset="0"/>
              </a:rPr>
              <a:t>: </a:t>
            </a:r>
            <a:r>
              <a:rPr lang="es-ES" sz="1000" dirty="0" err="1" smtClean="0">
                <a:solidFill>
                  <a:srgbClr val="0093D0"/>
                </a:solidFill>
                <a:latin typeface="Futura Std Book" panose="020B0502020204020303" pitchFamily="34" charset="0"/>
              </a:rPr>
              <a:t>MinCIT</a:t>
            </a:r>
            <a:r>
              <a:rPr lang="es-ES"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Se espera </a:t>
            </a:r>
            <a:r>
              <a:rPr lang="es-ES" sz="1000" dirty="0" smtClean="0">
                <a:solidFill>
                  <a:srgbClr val="0093D0"/>
                </a:solidFill>
                <a:latin typeface="Futura Std Book" panose="020B0502020204020303" pitchFamily="34" charset="0"/>
              </a:rPr>
              <a:t>realizar </a:t>
            </a:r>
            <a:r>
              <a:rPr lang="es-ES" sz="1000" dirty="0">
                <a:solidFill>
                  <a:srgbClr val="0093D0"/>
                </a:solidFill>
                <a:latin typeface="Futura Std Book" panose="020B0502020204020303" pitchFamily="34" charset="0"/>
              </a:rPr>
              <a:t>la toma de veinte muestreos para determinar la calidad del agua del mar, en cada una de las doce playas pre piloto seleccionadas, para la implementación del programa Banderas Azules en </a:t>
            </a:r>
            <a:r>
              <a:rPr lang="es-ES" sz="1000" dirty="0" smtClean="0">
                <a:solidFill>
                  <a:srgbClr val="0093D0"/>
                </a:solidFill>
                <a:latin typeface="Futura Std Book" panose="020B0502020204020303" pitchFamily="34" charset="0"/>
              </a:rPr>
              <a:t>Colombia</a:t>
            </a:r>
            <a:r>
              <a:rPr lang="es-ES" sz="1000" b="1" dirty="0">
                <a:solidFill>
                  <a:srgbClr val="0093D0"/>
                </a:solidFill>
                <a:latin typeface="Futura Std Book" panose="020B0502020204020303" pitchFamily="34" charset="0"/>
              </a:rPr>
              <a:t>. </a:t>
            </a:r>
            <a:r>
              <a:rPr lang="es-ES" sz="1000" dirty="0" smtClean="0">
                <a:solidFill>
                  <a:srgbClr val="0093D0"/>
                </a:solidFill>
                <a:latin typeface="Futura Std Book" panose="020B0502020204020303" pitchFamily="34" charset="0"/>
              </a:rPr>
              <a:t>Las </a:t>
            </a:r>
            <a:r>
              <a:rPr lang="es-ES" sz="1000" dirty="0">
                <a:solidFill>
                  <a:srgbClr val="0093D0"/>
                </a:solidFill>
                <a:latin typeface="Futura Std Book" panose="020B0502020204020303" pitchFamily="34" charset="0"/>
              </a:rPr>
              <a:t>playas son: 1. </a:t>
            </a:r>
            <a:r>
              <a:rPr lang="es-ES" sz="1000" dirty="0" err="1">
                <a:solidFill>
                  <a:srgbClr val="0093D0"/>
                </a:solidFill>
                <a:latin typeface="Futura Std Book" panose="020B0502020204020303" pitchFamily="34" charset="0"/>
              </a:rPr>
              <a:t>Sprat</a:t>
            </a:r>
            <a:r>
              <a:rPr lang="es-ES" sz="1000" dirty="0">
                <a:solidFill>
                  <a:srgbClr val="0093D0"/>
                </a:solidFill>
                <a:latin typeface="Futura Std Book" panose="020B0502020204020303" pitchFamily="34" charset="0"/>
              </a:rPr>
              <a:t> Bright (San Andrés), 2. Rocky Cay (San Andrés), 3. Johnny Cay (San Andrés), 4. Riohacha (Riohacha, La Guajira), 5. Playa Blanca (Santa Marta, Magdalena) 6. Pescador (</a:t>
            </a:r>
            <a:r>
              <a:rPr lang="es-ES" sz="1000" dirty="0" err="1">
                <a:solidFill>
                  <a:srgbClr val="0093D0"/>
                </a:solidFill>
                <a:latin typeface="Futura Std Book" panose="020B0502020204020303" pitchFamily="34" charset="0"/>
              </a:rPr>
              <a:t>Necoclí</a:t>
            </a:r>
            <a:r>
              <a:rPr lang="es-ES" sz="1000" dirty="0">
                <a:solidFill>
                  <a:srgbClr val="0093D0"/>
                </a:solidFill>
                <a:latin typeface="Futura Std Book" panose="020B0502020204020303" pitchFamily="34" charset="0"/>
              </a:rPr>
              <a:t>, Antioquia), 7. Playa Dulce (Turbo, Antioquia), 8. </a:t>
            </a:r>
            <a:r>
              <a:rPr lang="es-ES" sz="1000" dirty="0" err="1">
                <a:solidFill>
                  <a:srgbClr val="0093D0"/>
                </a:solidFill>
                <a:latin typeface="Futura Std Book" panose="020B0502020204020303" pitchFamily="34" charset="0"/>
              </a:rPr>
              <a:t>Capurganá</a:t>
            </a:r>
            <a:r>
              <a:rPr lang="es-ES" sz="1000" dirty="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Acandí</a:t>
            </a:r>
            <a:r>
              <a:rPr lang="es-ES" sz="1000" dirty="0">
                <a:solidFill>
                  <a:srgbClr val="0093D0"/>
                </a:solidFill>
                <a:latin typeface="Futura Std Book" panose="020B0502020204020303" pitchFamily="34" charset="0"/>
              </a:rPr>
              <a:t>, Chocó), 9. La Barra (Buenaventura, Valle del Cauca), 10. </a:t>
            </a:r>
            <a:r>
              <a:rPr lang="es-ES" sz="1000" dirty="0" err="1">
                <a:solidFill>
                  <a:srgbClr val="0093D0"/>
                </a:solidFill>
                <a:latin typeface="Futura Std Book" panose="020B0502020204020303" pitchFamily="34" charset="0"/>
              </a:rPr>
              <a:t>Magüipi</a:t>
            </a:r>
            <a:r>
              <a:rPr lang="es-ES" sz="1000" dirty="0">
                <a:solidFill>
                  <a:srgbClr val="0093D0"/>
                </a:solidFill>
                <a:latin typeface="Futura Std Book" panose="020B0502020204020303" pitchFamily="34" charset="0"/>
              </a:rPr>
              <a:t>, (Buenaventura, Valle del Cauca) 11. </a:t>
            </a:r>
            <a:r>
              <a:rPr lang="es-ES" sz="1000" dirty="0" err="1">
                <a:solidFill>
                  <a:srgbClr val="0093D0"/>
                </a:solidFill>
                <a:latin typeface="Futura Std Book" panose="020B0502020204020303" pitchFamily="34" charset="0"/>
              </a:rPr>
              <a:t>Piangua</a:t>
            </a:r>
            <a:r>
              <a:rPr lang="es-ES" sz="1000" dirty="0">
                <a:solidFill>
                  <a:srgbClr val="0093D0"/>
                </a:solidFill>
                <a:latin typeface="Futura Std Book" panose="020B0502020204020303" pitchFamily="34" charset="0"/>
              </a:rPr>
              <a:t> Grande (Buenaventura, Valle del Cauca) y 12. Punta Astilleros (</a:t>
            </a:r>
            <a:r>
              <a:rPr lang="es-ES" sz="1000" dirty="0" err="1">
                <a:solidFill>
                  <a:srgbClr val="0093D0"/>
                </a:solidFill>
                <a:latin typeface="Futura Std Book" panose="020B0502020204020303" pitchFamily="34" charset="0"/>
              </a:rPr>
              <a:t>Piojó</a:t>
            </a:r>
            <a:r>
              <a:rPr lang="es-ES" sz="1000" dirty="0">
                <a:solidFill>
                  <a:srgbClr val="0093D0"/>
                </a:solidFill>
                <a:latin typeface="Futura Std Book" panose="020B0502020204020303" pitchFamily="34" charset="0"/>
              </a:rPr>
              <a:t>, Atlántico</a:t>
            </a:r>
            <a:r>
              <a:rPr lang="es-ES" sz="1000" dirty="0" smtClean="0">
                <a:solidFill>
                  <a:srgbClr val="0093D0"/>
                </a:solidFill>
                <a:latin typeface="Futura Std Book" panose="020B0502020204020303" pitchFamily="34" charset="0"/>
              </a:rPr>
              <a:t>). En Ejecución (45%)</a:t>
            </a:r>
          </a:p>
        </p:txBody>
      </p:sp>
      <p:sp>
        <p:nvSpPr>
          <p:cNvPr id="17" name="Rectángulo 16"/>
          <p:cNvSpPr/>
          <p:nvPr/>
        </p:nvSpPr>
        <p:spPr>
          <a:xfrm>
            <a:off x="67032" y="2694877"/>
            <a:ext cx="2198482"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800" dirty="0" smtClean="0">
                <a:latin typeface="Futura Std Book" panose="020B0502020204020303" pitchFamily="34" charset="0"/>
              </a:rPr>
              <a:t>Siluetas </a:t>
            </a:r>
            <a:r>
              <a:rPr lang="es-CO" sz="800" dirty="0">
                <a:latin typeface="Futura Std Book" panose="020B0502020204020303" pitchFamily="34" charset="0"/>
              </a:rPr>
              <a:t>de felicidad - Filiberto Pinzón Acosta -  </a:t>
            </a:r>
            <a:r>
              <a:rPr lang="es-CO" sz="800" dirty="0" err="1">
                <a:latin typeface="Futura Std Book" panose="020B0502020204020303" pitchFamily="34" charset="0"/>
              </a:rPr>
              <a:t>Bojayá</a:t>
            </a:r>
            <a:r>
              <a:rPr lang="es-CO" sz="800" dirty="0">
                <a:latin typeface="Futura Std Book" panose="020B0502020204020303" pitchFamily="34" charset="0"/>
              </a:rPr>
              <a:t>, Chocó</a:t>
            </a:r>
            <a:endParaRPr lang="es-MX" sz="800" dirty="0">
              <a:latin typeface="Futura Std Book" panose="020B0502020204020303" pitchFamily="34" charset="0"/>
            </a:endParaRPr>
          </a:p>
        </p:txBody>
      </p:sp>
    </p:spTree>
    <p:extLst>
      <p:ext uri="{BB962C8B-B14F-4D97-AF65-F5344CB8AC3E}">
        <p14:creationId xmlns:p14="http://schemas.microsoft.com/office/powerpoint/2010/main" val="874137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p:nvPr/>
        </p:nvPicPr>
        <p:blipFill rotWithShape="1">
          <a:blip r:embed="rId2"/>
          <a:srcRect l="34454" t="16905" r="35506" b="8533"/>
          <a:stretch/>
        </p:blipFill>
        <p:spPr bwMode="auto">
          <a:xfrm>
            <a:off x="3037454" y="3839724"/>
            <a:ext cx="3820546" cy="5245989"/>
          </a:xfrm>
          <a:prstGeom prst="rect">
            <a:avLst/>
          </a:prstGeom>
          <a:ln>
            <a:noFill/>
          </a:ln>
          <a:extLst>
            <a:ext uri="{53640926-AAD7-44D8-BBD7-CCE9431645EC}">
              <a14:shadowObscured xmlns:a14="http://schemas.microsoft.com/office/drawing/2010/main"/>
            </a:ext>
          </a:extLst>
        </p:spPr>
      </p:pic>
      <p:sp>
        <p:nvSpPr>
          <p:cNvPr id="7" name="Rectangle 9"/>
          <p:cNvSpPr>
            <a:spLocks noChangeArrowheads="1"/>
          </p:cNvSpPr>
          <p:nvPr/>
        </p:nvSpPr>
        <p:spPr bwMode="auto">
          <a:xfrm>
            <a:off x="-12700" y="2627170"/>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sp>
        <p:nvSpPr>
          <p:cNvPr id="47" name="Rectángulo 46"/>
          <p:cNvSpPr/>
          <p:nvPr/>
        </p:nvSpPr>
        <p:spPr>
          <a:xfrm>
            <a:off x="121929" y="1854307"/>
            <a:ext cx="6538161" cy="1862048"/>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err="1"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Acandí</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algn="just">
              <a:lnSpc>
                <a:spcPct val="115000"/>
              </a:lnSpc>
              <a:tabLst>
                <a:tab pos="180340" algn="l"/>
              </a:tabLst>
            </a:pPr>
            <a:r>
              <a:rPr lang="es-CO" sz="1000" b="1" dirty="0" smtClean="0">
                <a:latin typeface="Futura Std Book" panose="020B0502020204020303" pitchFamily="34" charset="0"/>
              </a:rPr>
              <a:t>PDE-005-2014 </a:t>
            </a:r>
            <a:r>
              <a:rPr lang="es-CO" sz="1000" b="1" dirty="0">
                <a:latin typeface="Futura Std Book" panose="020B0502020204020303" pitchFamily="34" charset="0"/>
              </a:rPr>
              <a:t>Sistema de atención y protección del riesgo al turista - SOS - de la región Atrato Gran Darién </a:t>
            </a:r>
            <a:r>
              <a:rPr lang="es-CO" sz="1000" b="1" dirty="0" smtClean="0">
                <a:latin typeface="Futura Std Book" panose="020B0502020204020303" pitchFamily="34" charset="0"/>
              </a:rPr>
              <a:t>– </a:t>
            </a:r>
            <a:r>
              <a:rPr lang="es-CO" sz="1000" b="1" dirty="0" err="1" smtClean="0">
                <a:latin typeface="Futura Std Book" panose="020B0502020204020303" pitchFamily="34" charset="0"/>
              </a:rPr>
              <a:t>Acandí</a:t>
            </a:r>
            <a:r>
              <a:rPr lang="es-CO" sz="1000" b="1" dirty="0">
                <a:latin typeface="Futura Std Book" panose="020B0502020204020303" pitchFamily="34" charset="0"/>
              </a:rPr>
              <a:t> </a:t>
            </a:r>
            <a:r>
              <a:rPr lang="es-CO" sz="1000" dirty="0" smtClean="0">
                <a:latin typeface="Futura Std Book" panose="020B0502020204020303" pitchFamily="34" charset="0"/>
              </a:rPr>
              <a:t>$1.240 </a:t>
            </a:r>
            <a:r>
              <a:rPr lang="es-ES" sz="1000" dirty="0">
                <a:latin typeface="Futura Std Book" panose="020B0502020204020303" pitchFamily="34" charset="0"/>
              </a:rPr>
              <a:t>millones. </a:t>
            </a:r>
            <a:r>
              <a:rPr lang="es-CO" sz="1000" dirty="0">
                <a:latin typeface="Futura Std Book" panose="020B0502020204020303" pitchFamily="34" charset="0"/>
              </a:rPr>
              <a:t>Terminación: </a:t>
            </a:r>
            <a:r>
              <a:rPr lang="es-CO" sz="1000" dirty="0" smtClean="0">
                <a:latin typeface="Futura Std Book" panose="020B0502020204020303" pitchFamily="34" charset="0"/>
              </a:rPr>
              <a:t>21 de agosto de 2017.</a:t>
            </a:r>
            <a:r>
              <a:rPr lang="es-ES" sz="1000" dirty="0" smtClean="0">
                <a:latin typeface="Futura Std Book" panose="020B0502020204020303" pitchFamily="34" charset="0"/>
              </a:rPr>
              <a:t> </a:t>
            </a:r>
            <a:r>
              <a:rPr lang="es-CO" sz="1000" dirty="0">
                <a:latin typeface="Futura Std Book" panose="020B0502020204020303" pitchFamily="34" charset="0"/>
              </a:rPr>
              <a:t>Estado: </a:t>
            </a:r>
            <a:r>
              <a:rPr lang="es-CO" sz="1000" dirty="0" smtClean="0">
                <a:latin typeface="Futura Std Book" panose="020B0502020204020303" pitchFamily="34" charset="0"/>
              </a:rPr>
              <a:t>En liquidación (100%). </a:t>
            </a:r>
          </a:p>
          <a:p>
            <a:pPr algn="just">
              <a:lnSpc>
                <a:spcPct val="115000"/>
              </a:lnSpc>
              <a:tabLst>
                <a:tab pos="180340" algn="l"/>
              </a:tabLst>
            </a:pPr>
            <a:r>
              <a:rPr lang="es-CO" sz="1000" b="1" dirty="0">
                <a:latin typeface="Futura Std Book" panose="020B0502020204020303" pitchFamily="34" charset="0"/>
              </a:rPr>
              <a:t>FNTP-038-2015 Construcción del sendero ecoturístico de 4 kilómetros, puentes en madera y mirador turístico entre </a:t>
            </a:r>
            <a:r>
              <a:rPr lang="es-CO" sz="1000" b="1" dirty="0" err="1">
                <a:latin typeface="Futura Std Book" panose="020B0502020204020303" pitchFamily="34" charset="0"/>
              </a:rPr>
              <a:t>Capurganá</a:t>
            </a:r>
            <a:r>
              <a:rPr lang="es-CO" sz="1000" b="1" dirty="0">
                <a:latin typeface="Futura Std Book" panose="020B0502020204020303" pitchFamily="34" charset="0"/>
              </a:rPr>
              <a:t>, </a:t>
            </a:r>
            <a:r>
              <a:rPr lang="es-CO" sz="1000" b="1" dirty="0" err="1">
                <a:latin typeface="Futura Std Book" panose="020B0502020204020303" pitchFamily="34" charset="0"/>
              </a:rPr>
              <a:t>Sapzurro</a:t>
            </a:r>
            <a:r>
              <a:rPr lang="es-CO" sz="1000" b="1" dirty="0">
                <a:latin typeface="Futura Std Book" panose="020B0502020204020303" pitchFamily="34" charset="0"/>
              </a:rPr>
              <a:t> y La </a:t>
            </a:r>
            <a:r>
              <a:rPr lang="es-CO" sz="1000" b="1" dirty="0" smtClean="0">
                <a:latin typeface="Futura Std Book" panose="020B0502020204020303" pitchFamily="34" charset="0"/>
              </a:rPr>
              <a:t>Miel</a:t>
            </a:r>
            <a:r>
              <a:rPr lang="es-CO" sz="1000" dirty="0">
                <a:latin typeface="Futura Std Book" panose="020B0502020204020303" pitchFamily="34" charset="0"/>
              </a:rPr>
              <a:t> </a:t>
            </a:r>
            <a:r>
              <a:rPr lang="es-CO" sz="1000" dirty="0" smtClean="0">
                <a:latin typeface="Futura Std Book" panose="020B0502020204020303" pitchFamily="34" charset="0"/>
              </a:rPr>
              <a:t>$2.976 </a:t>
            </a:r>
            <a:r>
              <a:rPr lang="es-ES" sz="1000" dirty="0" smtClean="0">
                <a:latin typeface="Futura Std Book" panose="020B0502020204020303" pitchFamily="34" charset="0"/>
              </a:rPr>
              <a:t>millones</a:t>
            </a:r>
            <a:r>
              <a:rPr lang="es-ES" sz="1000" dirty="0">
                <a:latin typeface="Futura Std Book" panose="020B0502020204020303" pitchFamily="34" charset="0"/>
              </a:rPr>
              <a:t>. </a:t>
            </a:r>
            <a:r>
              <a:rPr lang="es-CO" sz="1000" dirty="0">
                <a:latin typeface="Futura Std Book" panose="020B0502020204020303" pitchFamily="34" charset="0"/>
              </a:rPr>
              <a:t>Terminación: 30 de abril de </a:t>
            </a:r>
            <a:r>
              <a:rPr lang="es-CO" sz="1000" dirty="0" smtClean="0">
                <a:latin typeface="Futura Std Book" panose="020B0502020204020303" pitchFamily="34" charset="0"/>
              </a:rPr>
              <a:t>2018.</a:t>
            </a:r>
            <a:r>
              <a:rPr lang="es-ES" sz="1000" dirty="0" smtClean="0">
                <a:latin typeface="Futura Std Book" panose="020B0502020204020303" pitchFamily="34" charset="0"/>
              </a:rPr>
              <a:t> </a:t>
            </a:r>
            <a:r>
              <a:rPr lang="es-CO" sz="1000" dirty="0">
                <a:latin typeface="Futura Std Book" panose="020B0502020204020303" pitchFamily="34" charset="0"/>
              </a:rPr>
              <a:t>Estado: En liquidación (100%). </a:t>
            </a:r>
            <a:endParaRPr lang="es-CO" sz="1000" dirty="0" smtClean="0">
              <a:latin typeface="Futura Std Book" panose="020B0502020204020303" pitchFamily="34" charset="0"/>
            </a:endParaRPr>
          </a:p>
          <a:p>
            <a:pPr algn="just">
              <a:lnSpc>
                <a:spcPct val="115000"/>
              </a:lnSpc>
              <a:tabLst>
                <a:tab pos="180340" algn="l"/>
              </a:tabLst>
            </a:pPr>
            <a:r>
              <a:rPr lang="es-CO" sz="1000" b="1" dirty="0">
                <a:latin typeface="Futura Std Book" panose="020B0502020204020303" pitchFamily="34" charset="0"/>
              </a:rPr>
              <a:t>DVT-649-581-2013 Estudios y diseños del sendero ecoturístico entre </a:t>
            </a:r>
            <a:r>
              <a:rPr lang="es-CO" sz="1000" b="1" dirty="0" err="1">
                <a:latin typeface="Futura Std Book" panose="020B0502020204020303" pitchFamily="34" charset="0"/>
              </a:rPr>
              <a:t>Capurganá</a:t>
            </a:r>
            <a:r>
              <a:rPr lang="es-CO" sz="1000" b="1" dirty="0">
                <a:latin typeface="Futura Std Book" panose="020B0502020204020303" pitchFamily="34" charset="0"/>
              </a:rPr>
              <a:t>, </a:t>
            </a:r>
            <a:r>
              <a:rPr lang="es-CO" sz="1000" b="1" dirty="0" err="1">
                <a:latin typeface="Futura Std Book" panose="020B0502020204020303" pitchFamily="34" charset="0"/>
              </a:rPr>
              <a:t>Sapzurro</a:t>
            </a:r>
            <a:r>
              <a:rPr lang="es-CO" sz="1000" b="1" dirty="0">
                <a:latin typeface="Futura Std Book" panose="020B0502020204020303" pitchFamily="34" charset="0"/>
              </a:rPr>
              <a:t> y La </a:t>
            </a:r>
            <a:r>
              <a:rPr lang="es-CO" sz="1000" b="1" dirty="0" smtClean="0">
                <a:latin typeface="Futura Std Book" panose="020B0502020204020303" pitchFamily="34" charset="0"/>
              </a:rPr>
              <a:t>Miel </a:t>
            </a:r>
            <a:r>
              <a:rPr lang="es-CO" sz="1000" dirty="0">
                <a:latin typeface="Futura Std Book" panose="020B0502020204020303" pitchFamily="34" charset="0"/>
              </a:rPr>
              <a:t>$350.000.000 (</a:t>
            </a:r>
            <a:r>
              <a:rPr lang="es-CO" sz="1000" dirty="0" err="1">
                <a:latin typeface="Futura Std Book" panose="020B0502020204020303" pitchFamily="34" charset="0"/>
              </a:rPr>
              <a:t>Fontur</a:t>
            </a:r>
            <a:r>
              <a:rPr lang="es-CO" sz="1000" dirty="0">
                <a:latin typeface="Futura Std Book" panose="020B0502020204020303" pitchFamily="34" charset="0"/>
              </a:rPr>
              <a:t> vigencia 2013)</a:t>
            </a:r>
            <a:r>
              <a:rPr lang="es-ES" sz="1000" dirty="0" smtClean="0">
                <a:latin typeface="Futura Std Book" panose="020B0502020204020303" pitchFamily="34" charset="0"/>
              </a:rPr>
              <a:t>. </a:t>
            </a:r>
            <a:r>
              <a:rPr lang="es-CO" sz="1000" dirty="0">
                <a:latin typeface="Futura Std Book" panose="020B0502020204020303" pitchFamily="34" charset="0"/>
              </a:rPr>
              <a:t>Terminación: 14 de diciembre de 2014.</a:t>
            </a:r>
            <a:r>
              <a:rPr lang="es-ES" sz="1000" dirty="0" smtClean="0">
                <a:latin typeface="Futura Std Book" panose="020B0502020204020303" pitchFamily="34" charset="0"/>
              </a:rPr>
              <a:t> </a:t>
            </a:r>
            <a:r>
              <a:rPr lang="es-CO" sz="1000" dirty="0">
                <a:latin typeface="Futura Std Book" panose="020B0502020204020303" pitchFamily="34" charset="0"/>
              </a:rPr>
              <a:t>Estado: </a:t>
            </a:r>
            <a:r>
              <a:rPr lang="es-CO" sz="1000" dirty="0" smtClean="0">
                <a:latin typeface="Futura Std Book" panose="020B0502020204020303" pitchFamily="34" charset="0"/>
              </a:rPr>
              <a:t>Liquidado (100</a:t>
            </a:r>
            <a:r>
              <a:rPr lang="es-CO" sz="1000" dirty="0">
                <a:latin typeface="Futura Std Book" panose="020B0502020204020303" pitchFamily="34" charset="0"/>
              </a:rPr>
              <a:t>%). </a:t>
            </a:r>
            <a:endParaRPr lang="es-CO" sz="1000" dirty="0" smtClean="0">
              <a:latin typeface="Futura Std Book" panose="020B0502020204020303" pitchFamily="34" charset="0"/>
            </a:endParaRPr>
          </a:p>
          <a:p>
            <a:pPr algn="just">
              <a:lnSpc>
                <a:spcPct val="115000"/>
              </a:lnSpc>
              <a:tabLst>
                <a:tab pos="180340" algn="l"/>
              </a:tabLst>
            </a:pPr>
            <a:r>
              <a:rPr lang="es-CO" sz="1000" b="1" dirty="0">
                <a:latin typeface="Futura Std Book" panose="020B0502020204020303" pitchFamily="34" charset="0"/>
              </a:rPr>
              <a:t>DVT-933E-2012 Estudios y diseños del muelle turístico de </a:t>
            </a:r>
            <a:r>
              <a:rPr lang="es-CO" sz="1000" b="1" dirty="0" err="1" smtClean="0">
                <a:latin typeface="Futura Std Book" panose="020B0502020204020303" pitchFamily="34" charset="0"/>
              </a:rPr>
              <a:t>Capurganá</a:t>
            </a:r>
            <a:r>
              <a:rPr lang="es-CO" sz="1000" b="1" dirty="0" smtClean="0">
                <a:latin typeface="Futura Std Book" panose="020B0502020204020303" pitchFamily="34" charset="0"/>
              </a:rPr>
              <a:t> </a:t>
            </a:r>
            <a:r>
              <a:rPr lang="es-CO" sz="1000" dirty="0" smtClean="0">
                <a:latin typeface="Futura Std Book" panose="020B0502020204020303" pitchFamily="34" charset="0"/>
              </a:rPr>
              <a:t>$150 </a:t>
            </a:r>
            <a:r>
              <a:rPr lang="es-ES" sz="1000" dirty="0" smtClean="0">
                <a:latin typeface="Futura Std Book" panose="020B0502020204020303" pitchFamily="34" charset="0"/>
              </a:rPr>
              <a:t>millones</a:t>
            </a:r>
            <a:r>
              <a:rPr lang="es-ES" sz="1000" dirty="0">
                <a:latin typeface="Futura Std Book" panose="020B0502020204020303" pitchFamily="34" charset="0"/>
              </a:rPr>
              <a:t>. </a:t>
            </a:r>
            <a:r>
              <a:rPr lang="es-CO" sz="1000" dirty="0">
                <a:latin typeface="Futura Std Book" panose="020B0502020204020303" pitchFamily="34" charset="0"/>
              </a:rPr>
              <a:t>Terminación: 27 de julio de </a:t>
            </a:r>
            <a:r>
              <a:rPr lang="es-CO" sz="1000" dirty="0" smtClean="0">
                <a:latin typeface="Futura Std Book" panose="020B0502020204020303" pitchFamily="34" charset="0"/>
              </a:rPr>
              <a:t>2013.</a:t>
            </a:r>
            <a:r>
              <a:rPr lang="es-ES" sz="1000" dirty="0" smtClean="0">
                <a:latin typeface="Futura Std Book" panose="020B0502020204020303" pitchFamily="34" charset="0"/>
              </a:rPr>
              <a:t> </a:t>
            </a:r>
            <a:r>
              <a:rPr lang="es-CO" sz="1000" dirty="0">
                <a:latin typeface="Futura Std Book" panose="020B0502020204020303" pitchFamily="34" charset="0"/>
              </a:rPr>
              <a:t>Liquidado (100%). </a:t>
            </a: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31oct2018</a:t>
            </a:r>
            <a:endParaRPr lang="en-US" sz="1000" dirty="0">
              <a:solidFill>
                <a:schemeClr val="bg1"/>
              </a:solidFill>
              <a:latin typeface="Futura Std Book" panose="020B0502020204020303" pitchFamily="34" charset="0"/>
            </a:endParaRPr>
          </a:p>
        </p:txBody>
      </p:sp>
      <p:sp>
        <p:nvSpPr>
          <p:cNvPr id="14" name="Rectángulo 13"/>
          <p:cNvSpPr/>
          <p:nvPr/>
        </p:nvSpPr>
        <p:spPr>
          <a:xfrm>
            <a:off x="1479702" y="1629404"/>
            <a:ext cx="4441439" cy="246221"/>
          </a:xfrm>
          <a:prstGeom prst="rect">
            <a:avLst/>
          </a:prstGeom>
        </p:spPr>
        <p:txBody>
          <a:bodyPr wrap="square">
            <a:spAutoFit/>
          </a:bodyPr>
          <a:lstStyle/>
          <a:p>
            <a:r>
              <a:rPr lang="en-US" sz="1000" b="1" dirty="0">
                <a:solidFill>
                  <a:srgbClr val="FFC425"/>
                </a:solidFill>
                <a:latin typeface="Futura Std Book" panose="020B0502020204020303" pitchFamily="34" charset="0"/>
              </a:rPr>
              <a:t>PROYECTOS APROBADOS VIGENCIAS ANTERIORES</a:t>
            </a:r>
          </a:p>
        </p:txBody>
      </p:sp>
      <p:sp>
        <p:nvSpPr>
          <p:cNvPr id="21" name="Rectángulo 20"/>
          <p:cNvSpPr/>
          <p:nvPr/>
        </p:nvSpPr>
        <p:spPr>
          <a:xfrm>
            <a:off x="39270" y="3839724"/>
            <a:ext cx="2946216" cy="3539430"/>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Quibdó</a:t>
            </a:r>
            <a:endPar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endParaRPr>
          </a:p>
          <a:p>
            <a:pPr lvl="0" algn="just"/>
            <a:r>
              <a:rPr lang="es-CO" sz="1000" b="1" dirty="0">
                <a:latin typeface="Futura Std Book" panose="020B0502020204020303" pitchFamily="34" charset="0"/>
              </a:rPr>
              <a:t>FNTP-040-2015</a:t>
            </a:r>
            <a:r>
              <a:rPr lang="es-CO" sz="1000" dirty="0">
                <a:latin typeface="Futura Std Book" panose="020B0502020204020303" pitchFamily="34" charset="0"/>
              </a:rPr>
              <a:t> </a:t>
            </a:r>
            <a:r>
              <a:rPr lang="es-CO" sz="1000" b="1" dirty="0">
                <a:latin typeface="Futura Std Book" panose="020B0502020204020303" pitchFamily="34" charset="0"/>
              </a:rPr>
              <a:t>Construcción de sendero y centro de visitantes en </a:t>
            </a:r>
            <a:r>
              <a:rPr lang="es-CO" sz="1000" b="1" dirty="0" err="1" smtClean="0">
                <a:latin typeface="Futura Std Book" panose="020B0502020204020303" pitchFamily="34" charset="0"/>
              </a:rPr>
              <a:t>Tutunendo</a:t>
            </a:r>
            <a:r>
              <a:rPr lang="es-CO" sz="1000" dirty="0">
                <a:latin typeface="Futura Std Book" panose="020B0502020204020303" pitchFamily="34" charset="0"/>
              </a:rPr>
              <a:t> </a:t>
            </a:r>
            <a:r>
              <a:rPr lang="es-CO" sz="1000" dirty="0" smtClean="0">
                <a:latin typeface="Futura Std Book" panose="020B0502020204020303" pitchFamily="34" charset="0"/>
              </a:rPr>
              <a:t>$1.865 millones. Fecha estimada inicio: 06 de noviembre de 2018. Estado: Contratado (0%).</a:t>
            </a:r>
          </a:p>
          <a:p>
            <a:pPr algn="just">
              <a:lnSpc>
                <a:spcPct val="115000"/>
              </a:lnSpc>
              <a:tabLst>
                <a:tab pos="180340" algn="l"/>
              </a:tabLst>
            </a:pPr>
            <a:r>
              <a:rPr lang="es-CO" sz="1000" b="1" dirty="0">
                <a:latin typeface="Futura Std Book" panose="020B0502020204020303" pitchFamily="34" charset="0"/>
              </a:rPr>
              <a:t>FNTP-177-2014 Estudios y diseños para la infraestructura ecoturística del jardín botánico de </a:t>
            </a:r>
            <a:r>
              <a:rPr lang="es-CO" sz="1000" b="1" dirty="0" err="1" smtClean="0">
                <a:latin typeface="Futura Std Book" panose="020B0502020204020303" pitchFamily="34" charset="0"/>
              </a:rPr>
              <a:t>Jotaudó</a:t>
            </a:r>
            <a:r>
              <a:rPr lang="es-CO" sz="1000" dirty="0">
                <a:latin typeface="Futura Std Book" panose="020B0502020204020303" pitchFamily="34" charset="0"/>
              </a:rPr>
              <a:t> </a:t>
            </a:r>
            <a:r>
              <a:rPr lang="es-CO" sz="1000" dirty="0" smtClean="0">
                <a:latin typeface="Futura Std Book" panose="020B0502020204020303" pitchFamily="34" charset="0"/>
              </a:rPr>
              <a:t>$135 </a:t>
            </a:r>
            <a:r>
              <a:rPr lang="es-CO" sz="1000" dirty="0">
                <a:latin typeface="Futura Std Book" panose="020B0502020204020303" pitchFamily="34" charset="0"/>
              </a:rPr>
              <a:t>millones. Terminación: 30 de </a:t>
            </a:r>
            <a:r>
              <a:rPr lang="es-CO" sz="1000" dirty="0" smtClean="0">
                <a:latin typeface="Futura Std Book" panose="020B0502020204020303" pitchFamily="34" charset="0"/>
              </a:rPr>
              <a:t>septiembre de 2016.</a:t>
            </a:r>
            <a:r>
              <a:rPr lang="es-ES" sz="1000" dirty="0" smtClean="0">
                <a:latin typeface="Futura Std Book" panose="020B0502020204020303" pitchFamily="34" charset="0"/>
              </a:rPr>
              <a:t> </a:t>
            </a:r>
            <a:r>
              <a:rPr lang="es-CO" sz="1000" dirty="0">
                <a:latin typeface="Futura Std Book" panose="020B0502020204020303" pitchFamily="34" charset="0"/>
              </a:rPr>
              <a:t>Estado: </a:t>
            </a:r>
            <a:r>
              <a:rPr lang="es-CO" sz="1000" dirty="0" smtClean="0">
                <a:latin typeface="Futura Std Book" panose="020B0502020204020303" pitchFamily="34" charset="0"/>
              </a:rPr>
              <a:t>Liquidado (100</a:t>
            </a:r>
            <a:r>
              <a:rPr lang="es-CO" sz="1000" dirty="0">
                <a:latin typeface="Futura Std Book" panose="020B0502020204020303" pitchFamily="34" charset="0"/>
              </a:rPr>
              <a:t>%). </a:t>
            </a:r>
            <a:endParaRPr lang="es-CO" sz="1000" dirty="0" smtClean="0">
              <a:latin typeface="Futura Std Book" panose="020B0502020204020303" pitchFamily="34" charset="0"/>
            </a:endParaRPr>
          </a:p>
          <a:p>
            <a:pPr algn="just">
              <a:lnSpc>
                <a:spcPct val="115000"/>
              </a:lnSpc>
              <a:tabLst>
                <a:tab pos="180340" algn="l"/>
              </a:tabLst>
            </a:pPr>
            <a:r>
              <a:rPr lang="es-CO" sz="1000" b="1" dirty="0">
                <a:latin typeface="Futura Std Book" panose="020B0502020204020303" pitchFamily="34" charset="0"/>
              </a:rPr>
              <a:t>DVT-654-2013 Estudios y diseños para la construcción de sendero y centro de visitantes en </a:t>
            </a:r>
            <a:r>
              <a:rPr lang="es-CO" sz="1000" b="1" dirty="0" err="1" smtClean="0">
                <a:latin typeface="Futura Std Book" panose="020B0502020204020303" pitchFamily="34" charset="0"/>
              </a:rPr>
              <a:t>Tutunendo</a:t>
            </a:r>
            <a:r>
              <a:rPr lang="es-CO" sz="1000" b="1" dirty="0" smtClean="0">
                <a:latin typeface="Futura Std Book" panose="020B0502020204020303" pitchFamily="34" charset="0"/>
              </a:rPr>
              <a:t> </a:t>
            </a:r>
            <a:r>
              <a:rPr lang="es-CO" sz="1000" dirty="0" smtClean="0">
                <a:latin typeface="Futura Std Book" panose="020B0502020204020303" pitchFamily="34" charset="0"/>
              </a:rPr>
              <a:t>$280 </a:t>
            </a:r>
            <a:r>
              <a:rPr lang="es-CO" sz="1000" dirty="0">
                <a:latin typeface="Futura Std Book" panose="020B0502020204020303" pitchFamily="34" charset="0"/>
              </a:rPr>
              <a:t>millones. Terminación: 13 de enero de </a:t>
            </a:r>
            <a:r>
              <a:rPr lang="es-CO" sz="1000" dirty="0" smtClean="0">
                <a:latin typeface="Futura Std Book" panose="020B0502020204020303" pitchFamily="34" charset="0"/>
              </a:rPr>
              <a:t>2015.</a:t>
            </a:r>
            <a:r>
              <a:rPr lang="es-ES" sz="1000" dirty="0" smtClean="0">
                <a:latin typeface="Futura Std Book" panose="020B0502020204020303" pitchFamily="34" charset="0"/>
              </a:rPr>
              <a:t> </a:t>
            </a:r>
            <a:r>
              <a:rPr lang="es-CO" sz="1000" dirty="0">
                <a:latin typeface="Futura Std Book" panose="020B0502020204020303" pitchFamily="34" charset="0"/>
              </a:rPr>
              <a:t>Estado: Liquidado (100%). </a:t>
            </a:r>
            <a:endParaRPr lang="es-CO" sz="1000" dirty="0" smtClean="0">
              <a:latin typeface="Futura Std Book" panose="020B0502020204020303" pitchFamily="34" charset="0"/>
            </a:endParaRPr>
          </a:p>
          <a:p>
            <a:pPr algn="just">
              <a:lnSpc>
                <a:spcPct val="115000"/>
              </a:lnSpc>
              <a:tabLst>
                <a:tab pos="180340" algn="l"/>
              </a:tabLst>
            </a:pPr>
            <a:r>
              <a:rPr lang="es-CO" sz="1000" b="1" dirty="0">
                <a:latin typeface="Futura Std Book" panose="020B0502020204020303" pitchFamily="34" charset="0"/>
              </a:rPr>
              <a:t>DVT-933D-2012 Estudios y diseños del malecón-alameda turística de </a:t>
            </a:r>
            <a:r>
              <a:rPr lang="es-CO" sz="1000" b="1" dirty="0" smtClean="0">
                <a:latin typeface="Futura Std Book" panose="020B0502020204020303" pitchFamily="34" charset="0"/>
              </a:rPr>
              <a:t>Quibdó </a:t>
            </a:r>
            <a:r>
              <a:rPr lang="es-CO" sz="1000" dirty="0">
                <a:latin typeface="Futura Std Book" panose="020B0502020204020303" pitchFamily="34" charset="0"/>
              </a:rPr>
              <a:t>$</a:t>
            </a:r>
            <a:r>
              <a:rPr lang="es-CO" sz="1000" dirty="0" smtClean="0">
                <a:latin typeface="Futura Std Book" panose="020B0502020204020303" pitchFamily="34" charset="0"/>
              </a:rPr>
              <a:t>880 millones </a:t>
            </a:r>
            <a:r>
              <a:rPr lang="es-CO" sz="1000" dirty="0">
                <a:latin typeface="Futura Std Book" panose="020B0502020204020303" pitchFamily="34" charset="0"/>
              </a:rPr>
              <a:t>(</a:t>
            </a:r>
            <a:r>
              <a:rPr lang="es-CO" sz="1000" dirty="0" err="1">
                <a:latin typeface="Futura Std Book" panose="020B0502020204020303" pitchFamily="34" charset="0"/>
              </a:rPr>
              <a:t>Fontur</a:t>
            </a:r>
            <a:r>
              <a:rPr lang="es-CO" sz="1000" dirty="0">
                <a:latin typeface="Futura Std Book" panose="020B0502020204020303" pitchFamily="34" charset="0"/>
              </a:rPr>
              <a:t> $</a:t>
            </a:r>
            <a:r>
              <a:rPr lang="es-CO" sz="1000" dirty="0" smtClean="0">
                <a:latin typeface="Futura Std Book" panose="020B0502020204020303" pitchFamily="34" charset="0"/>
              </a:rPr>
              <a:t>730 millones Municipio </a:t>
            </a:r>
            <a:r>
              <a:rPr lang="es-CO" sz="1000" dirty="0">
                <a:latin typeface="Futura Std Book" panose="020B0502020204020303" pitchFamily="34" charset="0"/>
              </a:rPr>
              <a:t>$</a:t>
            </a:r>
            <a:r>
              <a:rPr lang="es-CO" sz="1000" dirty="0" smtClean="0">
                <a:latin typeface="Futura Std Book" panose="020B0502020204020303" pitchFamily="34" charset="0"/>
              </a:rPr>
              <a:t>150 millones).</a:t>
            </a:r>
            <a:r>
              <a:rPr lang="es-CO" sz="1000" dirty="0">
                <a:latin typeface="Futura Std Book" panose="020B0502020204020303" pitchFamily="34" charset="0"/>
              </a:rPr>
              <a:t> Terminación: 20 de noviembre de 2013</a:t>
            </a:r>
            <a:r>
              <a:rPr lang="es-CO" sz="1000" dirty="0" smtClean="0">
                <a:latin typeface="Futura Std Book" panose="020B0502020204020303" pitchFamily="34" charset="0"/>
              </a:rPr>
              <a:t>.</a:t>
            </a:r>
            <a:r>
              <a:rPr lang="es-ES" sz="1000" dirty="0" smtClean="0">
                <a:latin typeface="Futura Std Book" panose="020B0502020204020303" pitchFamily="34" charset="0"/>
              </a:rPr>
              <a:t> </a:t>
            </a:r>
            <a:r>
              <a:rPr lang="es-CO" sz="1000" dirty="0">
                <a:latin typeface="Futura Std Book" panose="020B0502020204020303" pitchFamily="34" charset="0"/>
              </a:rPr>
              <a:t>Estado: Liquidado (100%). </a:t>
            </a:r>
          </a:p>
        </p:txBody>
      </p:sp>
      <p:sp>
        <p:nvSpPr>
          <p:cNvPr id="22" name="Rectángulo 21"/>
          <p:cNvSpPr/>
          <p:nvPr/>
        </p:nvSpPr>
        <p:spPr>
          <a:xfrm>
            <a:off x="39269" y="7502523"/>
            <a:ext cx="2946217" cy="1583190"/>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Medio Atrato</a:t>
            </a:r>
            <a:endPar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endParaRPr>
          </a:p>
          <a:p>
            <a:pPr lvl="0" algn="just"/>
            <a:r>
              <a:rPr lang="es-CO" sz="1000" b="1" dirty="0">
                <a:latin typeface="Futura Std Book" panose="020B0502020204020303" pitchFamily="34" charset="0"/>
              </a:rPr>
              <a:t>FNTP-039-2015 Construcción sendero a la ciénaga – </a:t>
            </a:r>
            <a:r>
              <a:rPr lang="es-CO" sz="1000" b="1" dirty="0" err="1" smtClean="0">
                <a:latin typeface="Futura Std Book" panose="020B0502020204020303" pitchFamily="34" charset="0"/>
              </a:rPr>
              <a:t>Beté</a:t>
            </a:r>
            <a:r>
              <a:rPr lang="es-CO" sz="1000" dirty="0">
                <a:latin typeface="Futura Std Book" panose="020B0502020204020303" pitchFamily="34" charset="0"/>
              </a:rPr>
              <a:t> </a:t>
            </a:r>
            <a:r>
              <a:rPr lang="es-CO" sz="1000" dirty="0" smtClean="0">
                <a:latin typeface="Futura Std Book" panose="020B0502020204020303" pitchFamily="34" charset="0"/>
              </a:rPr>
              <a:t>$1.738 millones. Terminación: </a:t>
            </a:r>
            <a:r>
              <a:rPr lang="es-CO" sz="1000" dirty="0">
                <a:latin typeface="Futura Std Book" panose="020B0502020204020303" pitchFamily="34" charset="0"/>
              </a:rPr>
              <a:t>24 de enero de 2017</a:t>
            </a:r>
            <a:r>
              <a:rPr lang="es-CO" sz="1000" dirty="0" smtClean="0">
                <a:latin typeface="Futura Std Book" panose="020B0502020204020303" pitchFamily="34" charset="0"/>
              </a:rPr>
              <a:t>. Estado: Liquidado (100%).</a:t>
            </a:r>
          </a:p>
          <a:p>
            <a:pPr algn="just">
              <a:lnSpc>
                <a:spcPct val="115000"/>
              </a:lnSpc>
              <a:tabLst>
                <a:tab pos="180340" algn="l"/>
              </a:tabLst>
            </a:pPr>
            <a:r>
              <a:rPr lang="es-CO" sz="1000" b="1" dirty="0">
                <a:latin typeface="Futura Std Book" panose="020B0502020204020303" pitchFamily="34" charset="0"/>
              </a:rPr>
              <a:t>DVT-649-538-2013 Diseños de sendero a la ciénaga – </a:t>
            </a:r>
            <a:r>
              <a:rPr lang="es-CO" sz="1000" b="1" dirty="0" err="1" smtClean="0">
                <a:latin typeface="Futura Std Book" panose="020B0502020204020303" pitchFamily="34" charset="0"/>
              </a:rPr>
              <a:t>Beté</a:t>
            </a:r>
            <a:r>
              <a:rPr lang="es-CO" sz="1000" b="1" dirty="0" smtClean="0">
                <a:latin typeface="Futura Std Book" panose="020B0502020204020303" pitchFamily="34" charset="0"/>
              </a:rPr>
              <a:t> </a:t>
            </a:r>
            <a:r>
              <a:rPr lang="es-CO" sz="1000" dirty="0" smtClean="0">
                <a:latin typeface="Futura Std Book" panose="020B0502020204020303" pitchFamily="34" charset="0"/>
              </a:rPr>
              <a:t>$250 </a:t>
            </a:r>
            <a:r>
              <a:rPr lang="es-CO" sz="1000" dirty="0">
                <a:latin typeface="Futura Std Book" panose="020B0502020204020303" pitchFamily="34" charset="0"/>
              </a:rPr>
              <a:t>millones. Terminación: </a:t>
            </a:r>
            <a:r>
              <a:rPr lang="es-CO" sz="1000" dirty="0" smtClean="0">
                <a:latin typeface="Futura Std Book" panose="020B0502020204020303" pitchFamily="34" charset="0"/>
              </a:rPr>
              <a:t>1 </a:t>
            </a:r>
            <a:r>
              <a:rPr lang="es-CO" sz="1000" dirty="0">
                <a:latin typeface="Futura Std Book" panose="020B0502020204020303" pitchFamily="34" charset="0"/>
              </a:rPr>
              <a:t>de noviembre de </a:t>
            </a:r>
            <a:r>
              <a:rPr lang="es-CO" sz="1000" dirty="0" smtClean="0">
                <a:latin typeface="Futura Std Book" panose="020B0502020204020303" pitchFamily="34" charset="0"/>
              </a:rPr>
              <a:t>2014. </a:t>
            </a:r>
            <a:r>
              <a:rPr lang="es-CO" sz="1000" dirty="0">
                <a:latin typeface="Futura Std Book" panose="020B0502020204020303" pitchFamily="34" charset="0"/>
              </a:rPr>
              <a:t>Estado: Liquidado </a:t>
            </a:r>
            <a:r>
              <a:rPr lang="es-CO" sz="1000" dirty="0" smtClean="0">
                <a:latin typeface="Futura Std Book" panose="020B0502020204020303" pitchFamily="34" charset="0"/>
              </a:rPr>
              <a:t>(100%).</a:t>
            </a:r>
            <a:endParaRPr lang="es-CO" sz="1000" dirty="0">
              <a:latin typeface="Futura Std Book" panose="020B0502020204020303" pitchFamily="34" charset="0"/>
            </a:endParaRPr>
          </a:p>
        </p:txBody>
      </p:sp>
      <p:sp>
        <p:nvSpPr>
          <p:cNvPr id="26" name="Rectángulo 25"/>
          <p:cNvSpPr/>
          <p:nvPr/>
        </p:nvSpPr>
        <p:spPr>
          <a:xfrm>
            <a:off x="1871923" y="494032"/>
            <a:ext cx="2820664" cy="246221"/>
          </a:xfrm>
          <a:prstGeom prst="rect">
            <a:avLst/>
          </a:prstGeom>
        </p:spPr>
        <p:txBody>
          <a:bodyPr wrap="square">
            <a:spAutoFit/>
          </a:bodyPr>
          <a:lstStyle/>
          <a:p>
            <a:r>
              <a:rPr lang="en-US" sz="1000" b="1" dirty="0" smtClean="0">
                <a:solidFill>
                  <a:srgbClr val="FFC000"/>
                </a:solidFill>
                <a:latin typeface="Futura Std Book" panose="020B0502020204020303" pitchFamily="34" charset="0"/>
              </a:rPr>
              <a:t>PROYECTOS APROBADOS 2018</a:t>
            </a:r>
            <a:endParaRPr lang="en-US" sz="1000" b="1" dirty="0">
              <a:solidFill>
                <a:srgbClr val="FFC000"/>
              </a:solidFill>
              <a:latin typeface="Futura Std Book" panose="020B0502020204020303" pitchFamily="34" charset="0"/>
            </a:endParaRPr>
          </a:p>
        </p:txBody>
      </p:sp>
      <p:sp>
        <p:nvSpPr>
          <p:cNvPr id="33" name="Rectángulo 32"/>
          <p:cNvSpPr/>
          <p:nvPr/>
        </p:nvSpPr>
        <p:spPr>
          <a:xfrm>
            <a:off x="108246" y="768126"/>
            <a:ext cx="6521154" cy="800219"/>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err="1"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Acandí</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algn="just">
              <a:lnSpc>
                <a:spcPct val="115000"/>
              </a:lnSpc>
              <a:tabLst>
                <a:tab pos="180340" algn="l"/>
              </a:tabLst>
            </a:pPr>
            <a:r>
              <a:rPr lang="es-ES" sz="1000" b="1" dirty="0">
                <a:latin typeface="Futura Std Book" panose="020B0502020204020303" pitchFamily="34" charset="0"/>
              </a:rPr>
              <a:t>FNTP-033-2015 </a:t>
            </a:r>
            <a:r>
              <a:rPr lang="es-CO" sz="1000" b="1" dirty="0">
                <a:latin typeface="Futura Std Book" panose="020B0502020204020303" pitchFamily="34" charset="0"/>
              </a:rPr>
              <a:t>Construcción del muelle turístico de </a:t>
            </a:r>
            <a:r>
              <a:rPr lang="es-CO" sz="1000" b="1" dirty="0" err="1" smtClean="0">
                <a:latin typeface="Futura Std Book" panose="020B0502020204020303" pitchFamily="34" charset="0"/>
              </a:rPr>
              <a:t>Capurganá</a:t>
            </a:r>
            <a:r>
              <a:rPr lang="es-CO" sz="1000" dirty="0">
                <a:latin typeface="Futura Std Book" panose="020B0502020204020303" pitchFamily="34" charset="0"/>
              </a:rPr>
              <a:t> </a:t>
            </a:r>
            <a:r>
              <a:rPr lang="es-CO" sz="1000" dirty="0" smtClean="0">
                <a:latin typeface="Futura Std Book" panose="020B0502020204020303" pitchFamily="34" charset="0"/>
              </a:rPr>
              <a:t>$5.147 </a:t>
            </a:r>
            <a:r>
              <a:rPr lang="es-ES" sz="1000" dirty="0" smtClean="0">
                <a:latin typeface="Futura Std Book" panose="020B0502020204020303" pitchFamily="34" charset="0"/>
              </a:rPr>
              <a:t>millones. </a:t>
            </a:r>
            <a:r>
              <a:rPr lang="es-CO" sz="1000" dirty="0">
                <a:latin typeface="Futura Std Book" panose="020B0502020204020303" pitchFamily="34" charset="0"/>
              </a:rPr>
              <a:t>$2.800.000.000 vigencia </a:t>
            </a:r>
            <a:r>
              <a:rPr lang="es-CO" sz="1000" dirty="0" smtClean="0">
                <a:latin typeface="Futura Std Book" panose="020B0502020204020303" pitchFamily="34" charset="0"/>
              </a:rPr>
              <a:t>2015</a:t>
            </a:r>
            <a:r>
              <a:rPr lang="es-MX" sz="1000" dirty="0" smtClean="0">
                <a:latin typeface="Futura Std Book" panose="020B0502020204020303" pitchFamily="34" charset="0"/>
              </a:rPr>
              <a:t>, </a:t>
            </a:r>
            <a:r>
              <a:rPr lang="es-CO" sz="1000" dirty="0">
                <a:latin typeface="Futura Std Book" panose="020B0502020204020303" pitchFamily="34" charset="0"/>
              </a:rPr>
              <a:t>$1.497.477.163 vigencia </a:t>
            </a:r>
            <a:r>
              <a:rPr lang="es-CO" sz="1000" dirty="0" smtClean="0">
                <a:latin typeface="Futura Std Book" panose="020B0502020204020303" pitchFamily="34" charset="0"/>
              </a:rPr>
              <a:t>2017</a:t>
            </a:r>
            <a:r>
              <a:rPr lang="es-MX" sz="1000" dirty="0">
                <a:latin typeface="Futura Std Book" panose="020B0502020204020303" pitchFamily="34" charset="0"/>
              </a:rPr>
              <a:t>,</a:t>
            </a:r>
            <a:r>
              <a:rPr lang="es-ES" sz="1000" dirty="0" smtClean="0">
                <a:latin typeface="Futura Std Book" panose="020B0502020204020303" pitchFamily="34" charset="0"/>
              </a:rPr>
              <a:t> </a:t>
            </a:r>
            <a:r>
              <a:rPr lang="es-CO" sz="1000" dirty="0">
                <a:latin typeface="Futura Std Book" panose="020B0502020204020303" pitchFamily="34" charset="0"/>
              </a:rPr>
              <a:t>$850.000.000 vigencia </a:t>
            </a:r>
            <a:r>
              <a:rPr lang="es-CO" sz="1000" dirty="0" smtClean="0">
                <a:latin typeface="Futura Std Book" panose="020B0502020204020303" pitchFamily="34" charset="0"/>
              </a:rPr>
              <a:t>2018</a:t>
            </a:r>
            <a:r>
              <a:rPr lang="es-ES" sz="1000" dirty="0" smtClean="0">
                <a:latin typeface="Futura Std Book" panose="020B0502020204020303" pitchFamily="34" charset="0"/>
              </a:rPr>
              <a:t> </a:t>
            </a:r>
            <a:r>
              <a:rPr lang="es-CO" sz="1000" dirty="0">
                <a:latin typeface="Futura Std Book" panose="020B0502020204020303" pitchFamily="34" charset="0"/>
              </a:rPr>
              <a:t>Terminación: </a:t>
            </a:r>
            <a:r>
              <a:rPr lang="es-CO" sz="1000" dirty="0" smtClean="0">
                <a:latin typeface="Futura Std Book" panose="020B0502020204020303" pitchFamily="34" charset="0"/>
              </a:rPr>
              <a:t>06 de diciembre de 2018</a:t>
            </a:r>
            <a:r>
              <a:rPr lang="es-ES" sz="1000" dirty="0" smtClean="0">
                <a:latin typeface="Futura Std Book" panose="020B0502020204020303" pitchFamily="34" charset="0"/>
              </a:rPr>
              <a:t> </a:t>
            </a:r>
            <a:r>
              <a:rPr lang="es-CO" sz="1000" dirty="0" smtClean="0">
                <a:latin typeface="Futura Std Book" panose="020B0502020204020303" pitchFamily="34" charset="0"/>
              </a:rPr>
              <a:t>Estado</a:t>
            </a:r>
            <a:r>
              <a:rPr lang="es-CO" sz="1000" dirty="0">
                <a:latin typeface="Futura Std Book" panose="020B0502020204020303" pitchFamily="34" charset="0"/>
              </a:rPr>
              <a:t>: </a:t>
            </a:r>
            <a:r>
              <a:rPr lang="es-CO" sz="1000" dirty="0" smtClean="0">
                <a:latin typeface="Futura Std Book" panose="020B0502020204020303" pitchFamily="34" charset="0"/>
              </a:rPr>
              <a:t>En ejecución (89%). </a:t>
            </a:r>
          </a:p>
        </p:txBody>
      </p:sp>
      <p:sp>
        <p:nvSpPr>
          <p:cNvPr id="31" name="Rectángulo 30"/>
          <p:cNvSpPr/>
          <p:nvPr/>
        </p:nvSpPr>
        <p:spPr>
          <a:xfrm>
            <a:off x="3037454" y="3912996"/>
            <a:ext cx="2198482"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800" dirty="0">
                <a:solidFill>
                  <a:schemeClr val="tx1"/>
                </a:solidFill>
                <a:latin typeface="Futura Std Book" panose="020B0502020204020303" pitchFamily="34" charset="0"/>
              </a:rPr>
              <a:t>https://geoportal.igac.gov.co/sites/geoportal.igac.gov.co/files/geoportal/carto_eg_de_choco_v5.pdf</a:t>
            </a:r>
            <a:endParaRPr lang="es-MX" sz="800" dirty="0">
              <a:solidFill>
                <a:schemeClr val="tx1"/>
              </a:solidFill>
              <a:latin typeface="Futura Std Book" panose="020B0502020204020303" pitchFamily="34" charset="0"/>
            </a:endParaRPr>
          </a:p>
        </p:txBody>
      </p:sp>
      <p:sp>
        <p:nvSpPr>
          <p:cNvPr id="35" name="Rectángulo 34"/>
          <p:cNvSpPr/>
          <p:nvPr/>
        </p:nvSpPr>
        <p:spPr>
          <a:xfrm>
            <a:off x="67032" y="2694877"/>
            <a:ext cx="2198482"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800" dirty="0" smtClean="0">
                <a:latin typeface="Futura Std Book" panose="020B0502020204020303" pitchFamily="34" charset="0"/>
              </a:rPr>
              <a:t>Siluetas </a:t>
            </a:r>
            <a:r>
              <a:rPr lang="es-CO" sz="800" dirty="0">
                <a:latin typeface="Futura Std Book" panose="020B0502020204020303" pitchFamily="34" charset="0"/>
              </a:rPr>
              <a:t>de felicidad - Filiberto Pinzón Acosta -  </a:t>
            </a:r>
            <a:r>
              <a:rPr lang="es-CO" sz="800" dirty="0" err="1">
                <a:latin typeface="Futura Std Book" panose="020B0502020204020303" pitchFamily="34" charset="0"/>
              </a:rPr>
              <a:t>Bojayá</a:t>
            </a:r>
            <a:r>
              <a:rPr lang="es-CO" sz="800" dirty="0">
                <a:latin typeface="Futura Std Book" panose="020B0502020204020303" pitchFamily="34" charset="0"/>
              </a:rPr>
              <a:t>, Chocó</a:t>
            </a:r>
            <a:endParaRPr lang="es-MX" sz="800" dirty="0">
              <a:latin typeface="Futura Std Book" panose="020B0502020204020303" pitchFamily="34" charset="0"/>
            </a:endParaRPr>
          </a:p>
        </p:txBody>
      </p:sp>
      <p:cxnSp>
        <p:nvCxnSpPr>
          <p:cNvPr id="10" name="Conector recto de flecha 9"/>
          <p:cNvCxnSpPr/>
          <p:nvPr/>
        </p:nvCxnSpPr>
        <p:spPr>
          <a:xfrm>
            <a:off x="5235936" y="3716355"/>
            <a:ext cx="0" cy="43454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p:cNvCxnSpPr/>
          <p:nvPr/>
        </p:nvCxnSpPr>
        <p:spPr>
          <a:xfrm>
            <a:off x="2985486" y="5811253"/>
            <a:ext cx="2935655" cy="1347536"/>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p:cNvCxnSpPr/>
          <p:nvPr/>
        </p:nvCxnSpPr>
        <p:spPr>
          <a:xfrm flipV="1">
            <a:off x="2985486" y="6821905"/>
            <a:ext cx="2765609" cy="1251284"/>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44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p:nvPr/>
        </p:nvPicPr>
        <p:blipFill rotWithShape="1">
          <a:blip r:embed="rId2"/>
          <a:srcRect l="34454" t="16905" r="35506" b="8533"/>
          <a:stretch/>
        </p:blipFill>
        <p:spPr bwMode="auto">
          <a:xfrm>
            <a:off x="3037454" y="4067056"/>
            <a:ext cx="3820546" cy="5018598"/>
          </a:xfrm>
          <a:prstGeom prst="rect">
            <a:avLst/>
          </a:prstGeom>
          <a:ln>
            <a:noFill/>
          </a:ln>
          <a:extLst>
            <a:ext uri="{53640926-AAD7-44D8-BBD7-CCE9431645EC}">
              <a14:shadowObscured xmlns:a14="http://schemas.microsoft.com/office/drawing/2010/main"/>
            </a:ext>
          </a:extLst>
        </p:spPr>
      </p:pic>
      <p:sp>
        <p:nvSpPr>
          <p:cNvPr id="7" name="Rectangle 9"/>
          <p:cNvSpPr>
            <a:spLocks noChangeArrowheads="1"/>
          </p:cNvSpPr>
          <p:nvPr/>
        </p:nvSpPr>
        <p:spPr bwMode="auto">
          <a:xfrm>
            <a:off x="-12700" y="2627170"/>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31oct2018</a:t>
            </a:r>
            <a:endParaRPr lang="en-US" sz="1000" dirty="0">
              <a:solidFill>
                <a:schemeClr val="bg1"/>
              </a:solidFill>
              <a:latin typeface="Futura Std Book" panose="020B0502020204020303" pitchFamily="34" charset="0"/>
            </a:endParaRPr>
          </a:p>
        </p:txBody>
      </p:sp>
      <p:sp>
        <p:nvSpPr>
          <p:cNvPr id="20" name="Rectángulo 19"/>
          <p:cNvSpPr/>
          <p:nvPr/>
        </p:nvSpPr>
        <p:spPr>
          <a:xfrm>
            <a:off x="360947" y="713946"/>
            <a:ext cx="6316580" cy="3277820"/>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err="1">
                <a:solidFill>
                  <a:srgbClr val="FFC425"/>
                </a:solidFill>
                <a:latin typeface="Futura Std Book" panose="020B0502020204020303" pitchFamily="34" charset="0"/>
                <a:ea typeface="Calibri" panose="020F0502020204030204" pitchFamily="34" charset="0"/>
                <a:cs typeface="Times New Roman" panose="02020603050405020304" pitchFamily="18" charset="0"/>
              </a:rPr>
              <a:t>Nuquí</a:t>
            </a: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y Bahía Solano</a:t>
            </a:r>
          </a:p>
          <a:p>
            <a:pPr algn="just">
              <a:lnSpc>
                <a:spcPct val="115000"/>
              </a:lnSpc>
              <a:tabLst>
                <a:tab pos="180340" algn="l"/>
              </a:tabLst>
            </a:pPr>
            <a:r>
              <a:rPr lang="es-CO" sz="1000" b="1" dirty="0">
                <a:latin typeface="Futura Std Book" panose="020B0502020204020303" pitchFamily="34" charset="0"/>
              </a:rPr>
              <a:t>FNTP-150-2016 Construcción del sendero eco turístico </a:t>
            </a:r>
            <a:r>
              <a:rPr lang="es-CO" sz="1000" b="1" dirty="0" err="1">
                <a:latin typeface="Futura Std Book" panose="020B0502020204020303" pitchFamily="34" charset="0"/>
              </a:rPr>
              <a:t>Utría</a:t>
            </a:r>
            <a:r>
              <a:rPr lang="es-CO" sz="1000" b="1" dirty="0">
                <a:latin typeface="Futura Std Book" panose="020B0502020204020303" pitchFamily="34" charset="0"/>
              </a:rPr>
              <a:t>, segunda etapa, </a:t>
            </a:r>
            <a:r>
              <a:rPr lang="es-CO" sz="1000" b="1" dirty="0" smtClean="0">
                <a:latin typeface="Futura Std Book" panose="020B0502020204020303" pitchFamily="34" charset="0"/>
              </a:rPr>
              <a:t>Chocó</a:t>
            </a:r>
            <a:r>
              <a:rPr lang="es-CO" sz="1000" dirty="0">
                <a:latin typeface="Futura Std Book" panose="020B0502020204020303" pitchFamily="34" charset="0"/>
              </a:rPr>
              <a:t> </a:t>
            </a:r>
            <a:r>
              <a:rPr lang="es-CO" sz="1000" dirty="0" smtClean="0">
                <a:latin typeface="Futura Std Book" panose="020B0502020204020303" pitchFamily="34" charset="0"/>
              </a:rPr>
              <a:t>$1.718 millones. </a:t>
            </a:r>
            <a:r>
              <a:rPr lang="es-ES" sz="1000" dirty="0" smtClean="0">
                <a:latin typeface="Futura Std Book" panose="020B0502020204020303" pitchFamily="34" charset="0"/>
              </a:rPr>
              <a:t>Terminación</a:t>
            </a:r>
            <a:r>
              <a:rPr lang="es-ES" sz="1000" dirty="0">
                <a:latin typeface="Futura Std Book" panose="020B0502020204020303" pitchFamily="34" charset="0"/>
              </a:rPr>
              <a:t>: </a:t>
            </a:r>
            <a:r>
              <a:rPr lang="es-ES" sz="1000" dirty="0" smtClean="0">
                <a:latin typeface="Futura Std Book" panose="020B0502020204020303" pitchFamily="34" charset="0"/>
              </a:rPr>
              <a:t>26 de septiembre de 2017.</a:t>
            </a:r>
            <a:r>
              <a:rPr lang="es-CO" sz="1000" dirty="0" smtClean="0">
                <a:latin typeface="Futura Std Book" panose="020B0502020204020303" pitchFamily="34" charset="0"/>
              </a:rPr>
              <a:t> Estado: En liquidación (100%). </a:t>
            </a:r>
          </a:p>
          <a:p>
            <a:pPr algn="just">
              <a:lnSpc>
                <a:spcPct val="115000"/>
              </a:lnSpc>
              <a:tabLst>
                <a:tab pos="180340" algn="l"/>
              </a:tabLst>
            </a:pPr>
            <a:r>
              <a:rPr lang="es-CO" sz="1000" b="1" dirty="0">
                <a:latin typeface="Futura Std Book" panose="020B0502020204020303" pitchFamily="34" charset="0"/>
              </a:rPr>
              <a:t>DVT-1114A-2013 Obras Punto de Información Turística (PIT) de </a:t>
            </a:r>
            <a:r>
              <a:rPr lang="es-CO" sz="1000" b="1" dirty="0" err="1" smtClean="0">
                <a:latin typeface="Futura Std Book" panose="020B0502020204020303" pitchFamily="34" charset="0"/>
              </a:rPr>
              <a:t>Nuquí</a:t>
            </a:r>
            <a:r>
              <a:rPr lang="es-CO" sz="1000" b="1" dirty="0" smtClean="0">
                <a:latin typeface="Futura Std Book" panose="020B0502020204020303" pitchFamily="34" charset="0"/>
              </a:rPr>
              <a:t> </a:t>
            </a:r>
            <a:r>
              <a:rPr lang="es-CO" sz="1000" dirty="0" smtClean="0">
                <a:latin typeface="Futura Std Book" panose="020B0502020204020303" pitchFamily="34" charset="0"/>
              </a:rPr>
              <a:t>$287 </a:t>
            </a:r>
            <a:r>
              <a:rPr lang="es-CO" sz="1000" dirty="0">
                <a:latin typeface="Futura Std Book" panose="020B0502020204020303" pitchFamily="34" charset="0"/>
              </a:rPr>
              <a:t>millones. </a:t>
            </a:r>
            <a:r>
              <a:rPr lang="es-ES" sz="1000" dirty="0">
                <a:latin typeface="Futura Std Book" panose="020B0502020204020303" pitchFamily="34" charset="0"/>
              </a:rPr>
              <a:t>Terminación: </a:t>
            </a:r>
            <a:r>
              <a:rPr lang="es-CO" sz="1000" dirty="0">
                <a:latin typeface="Futura Std Book" panose="020B0502020204020303" pitchFamily="34" charset="0"/>
              </a:rPr>
              <a:t>4 de noviembre de 2014</a:t>
            </a:r>
            <a:r>
              <a:rPr lang="es-ES" sz="1000" dirty="0" smtClean="0">
                <a:latin typeface="Futura Std Book" panose="020B0502020204020303" pitchFamily="34" charset="0"/>
              </a:rPr>
              <a:t>.</a:t>
            </a:r>
            <a:r>
              <a:rPr lang="es-CO" sz="1000" dirty="0" smtClean="0">
                <a:latin typeface="Futura Std Book" panose="020B0502020204020303" pitchFamily="34" charset="0"/>
              </a:rPr>
              <a:t> </a:t>
            </a:r>
            <a:r>
              <a:rPr lang="es-CO" sz="1000" dirty="0">
                <a:latin typeface="Futura Std Book" panose="020B0502020204020303" pitchFamily="34" charset="0"/>
              </a:rPr>
              <a:t>Estado: </a:t>
            </a:r>
            <a:r>
              <a:rPr lang="es-CO" sz="1000" dirty="0" smtClean="0">
                <a:latin typeface="Futura Std Book" panose="020B0502020204020303" pitchFamily="34" charset="0"/>
              </a:rPr>
              <a:t>Liquidado (100</a:t>
            </a:r>
            <a:r>
              <a:rPr lang="es-CO" sz="1000" dirty="0">
                <a:latin typeface="Futura Std Book" panose="020B0502020204020303" pitchFamily="34" charset="0"/>
              </a:rPr>
              <a:t>%). </a:t>
            </a:r>
            <a:endParaRPr lang="es-CO" sz="1000" dirty="0" smtClean="0">
              <a:latin typeface="Futura Std Book" panose="020B0502020204020303" pitchFamily="34" charset="0"/>
            </a:endParaRPr>
          </a:p>
          <a:p>
            <a:pPr algn="just">
              <a:lnSpc>
                <a:spcPct val="115000"/>
              </a:lnSpc>
              <a:tabLst>
                <a:tab pos="180340" algn="l"/>
              </a:tabLst>
            </a:pPr>
            <a:r>
              <a:rPr lang="es-CO" sz="1000" b="1" dirty="0">
                <a:latin typeface="Futura Std Book" panose="020B0502020204020303" pitchFamily="34" charset="0"/>
              </a:rPr>
              <a:t>DVT-1114G-2013 Construcción de una Aldea Turística en </a:t>
            </a:r>
            <a:r>
              <a:rPr lang="es-CO" sz="1000" b="1" dirty="0" err="1" smtClean="0">
                <a:latin typeface="Futura Std Book" panose="020B0502020204020303" pitchFamily="34" charset="0"/>
              </a:rPr>
              <a:t>Chorí</a:t>
            </a:r>
            <a:r>
              <a:rPr lang="es-CO" sz="1000" b="1" dirty="0" smtClean="0">
                <a:latin typeface="Futura Std Book" panose="020B0502020204020303" pitchFamily="34" charset="0"/>
              </a:rPr>
              <a:t> </a:t>
            </a:r>
            <a:r>
              <a:rPr lang="es-CO" sz="1000" dirty="0" smtClean="0">
                <a:latin typeface="Futura Std Book" panose="020B0502020204020303" pitchFamily="34" charset="0"/>
              </a:rPr>
              <a:t>$1.500 millones</a:t>
            </a:r>
            <a:r>
              <a:rPr lang="es-CO" sz="1000" dirty="0">
                <a:latin typeface="Futura Std Book" panose="020B0502020204020303" pitchFamily="34" charset="0"/>
              </a:rPr>
              <a:t>. </a:t>
            </a:r>
            <a:r>
              <a:rPr lang="es-ES" sz="1000" dirty="0">
                <a:latin typeface="Futura Std Book" panose="020B0502020204020303" pitchFamily="34" charset="0"/>
              </a:rPr>
              <a:t>Terminación: </a:t>
            </a:r>
            <a:r>
              <a:rPr lang="es-CO" sz="1000" dirty="0">
                <a:latin typeface="Futura Std Book" panose="020B0502020204020303" pitchFamily="34" charset="0"/>
              </a:rPr>
              <a:t>17 de febrero de 2015</a:t>
            </a:r>
            <a:r>
              <a:rPr lang="es-ES" sz="1000" dirty="0" smtClean="0">
                <a:latin typeface="Futura Std Book" panose="020B0502020204020303" pitchFamily="34" charset="0"/>
              </a:rPr>
              <a:t>.</a:t>
            </a:r>
            <a:r>
              <a:rPr lang="es-CO" sz="1000" dirty="0" smtClean="0">
                <a:latin typeface="Futura Std Book" panose="020B0502020204020303" pitchFamily="34" charset="0"/>
              </a:rPr>
              <a:t> </a:t>
            </a:r>
            <a:r>
              <a:rPr lang="es-CO" sz="1000" dirty="0">
                <a:latin typeface="Futura Std Book" panose="020B0502020204020303" pitchFamily="34" charset="0"/>
              </a:rPr>
              <a:t>Estado: Liquidado (100%). </a:t>
            </a:r>
          </a:p>
          <a:p>
            <a:pPr algn="just">
              <a:lnSpc>
                <a:spcPct val="115000"/>
              </a:lnSpc>
              <a:tabLst>
                <a:tab pos="180340" algn="l"/>
              </a:tabLst>
            </a:pPr>
            <a:r>
              <a:rPr lang="es-CO" sz="1000" b="1" dirty="0">
                <a:latin typeface="Futura Std Book" panose="020B0502020204020303" pitchFamily="34" charset="0"/>
              </a:rPr>
              <a:t> DVT-859-2013 Suministro cámara hiperbárica de Bahía Solano, departamento del Chocó </a:t>
            </a:r>
            <a:r>
              <a:rPr lang="es-CO" sz="1000" dirty="0" smtClean="0">
                <a:latin typeface="Futura Std Book" panose="020B0502020204020303" pitchFamily="34" charset="0"/>
              </a:rPr>
              <a:t>$389 </a:t>
            </a:r>
            <a:r>
              <a:rPr lang="es-CO" sz="1000" dirty="0">
                <a:latin typeface="Futura Std Book" panose="020B0502020204020303" pitchFamily="34" charset="0"/>
              </a:rPr>
              <a:t>millones. </a:t>
            </a:r>
            <a:r>
              <a:rPr lang="es-ES" sz="1000" dirty="0">
                <a:latin typeface="Futura Std Book" panose="020B0502020204020303" pitchFamily="34" charset="0"/>
              </a:rPr>
              <a:t>Terminación: </a:t>
            </a:r>
            <a:r>
              <a:rPr lang="es-CO" sz="1000" dirty="0">
                <a:latin typeface="Futura Std Book" panose="020B0502020204020303" pitchFamily="34" charset="0"/>
              </a:rPr>
              <a:t>10 de diciembre 2015</a:t>
            </a:r>
            <a:r>
              <a:rPr lang="es-ES" sz="1000" dirty="0" smtClean="0">
                <a:latin typeface="Futura Std Book" panose="020B0502020204020303" pitchFamily="34" charset="0"/>
              </a:rPr>
              <a:t>.</a:t>
            </a:r>
            <a:r>
              <a:rPr lang="es-CO" sz="1000" dirty="0" smtClean="0">
                <a:latin typeface="Futura Std Book" panose="020B0502020204020303" pitchFamily="34" charset="0"/>
              </a:rPr>
              <a:t> </a:t>
            </a:r>
            <a:r>
              <a:rPr lang="es-CO" sz="1000" dirty="0">
                <a:latin typeface="Futura Std Book" panose="020B0502020204020303" pitchFamily="34" charset="0"/>
              </a:rPr>
              <a:t>Estado: Liquidado (100%). </a:t>
            </a:r>
          </a:p>
          <a:p>
            <a:pPr algn="just">
              <a:lnSpc>
                <a:spcPct val="115000"/>
              </a:lnSpc>
              <a:tabLst>
                <a:tab pos="180340" algn="l"/>
              </a:tabLst>
            </a:pPr>
            <a:r>
              <a:rPr lang="es-CO" sz="1000" b="1" dirty="0">
                <a:latin typeface="Futura Std Book" panose="020B0502020204020303" pitchFamily="34" charset="0"/>
              </a:rPr>
              <a:t>DVT-859J-2013 Obras embarcadero turístico de Bahía </a:t>
            </a:r>
            <a:r>
              <a:rPr lang="es-CO" sz="1000" b="1" dirty="0" smtClean="0">
                <a:latin typeface="Futura Std Book" panose="020B0502020204020303" pitchFamily="34" charset="0"/>
              </a:rPr>
              <a:t>Solano </a:t>
            </a:r>
            <a:r>
              <a:rPr lang="es-CO" sz="1000" dirty="0" smtClean="0">
                <a:latin typeface="Futura Std Book" panose="020B0502020204020303" pitchFamily="34" charset="0"/>
              </a:rPr>
              <a:t>$1.028 </a:t>
            </a:r>
            <a:r>
              <a:rPr lang="es-CO" sz="1000" dirty="0">
                <a:latin typeface="Futura Std Book" panose="020B0502020204020303" pitchFamily="34" charset="0"/>
              </a:rPr>
              <a:t>millones. </a:t>
            </a:r>
            <a:r>
              <a:rPr lang="es-ES" sz="1000" dirty="0">
                <a:latin typeface="Futura Std Book" panose="020B0502020204020303" pitchFamily="34" charset="0"/>
              </a:rPr>
              <a:t>Terminación: </a:t>
            </a:r>
            <a:r>
              <a:rPr lang="es-CO" sz="1000" dirty="0">
                <a:latin typeface="Futura Std Book" panose="020B0502020204020303" pitchFamily="34" charset="0"/>
              </a:rPr>
              <a:t>4 de junio de </a:t>
            </a:r>
            <a:r>
              <a:rPr lang="es-CO" sz="1000" dirty="0" smtClean="0">
                <a:latin typeface="Futura Std Book" panose="020B0502020204020303" pitchFamily="34" charset="0"/>
              </a:rPr>
              <a:t>2015</a:t>
            </a:r>
            <a:r>
              <a:rPr lang="es-ES" sz="1000" dirty="0" smtClean="0">
                <a:latin typeface="Futura Std Book" panose="020B0502020204020303" pitchFamily="34" charset="0"/>
              </a:rPr>
              <a:t>.</a:t>
            </a:r>
            <a:r>
              <a:rPr lang="es-CO" sz="1000" dirty="0" smtClean="0">
                <a:latin typeface="Futura Std Book" panose="020B0502020204020303" pitchFamily="34" charset="0"/>
              </a:rPr>
              <a:t> </a:t>
            </a:r>
            <a:r>
              <a:rPr lang="es-CO" sz="1000" dirty="0">
                <a:latin typeface="Futura Std Book" panose="020B0502020204020303" pitchFamily="34" charset="0"/>
              </a:rPr>
              <a:t>Estado: Liquidado (100%). </a:t>
            </a:r>
          </a:p>
          <a:p>
            <a:pPr algn="just">
              <a:lnSpc>
                <a:spcPct val="115000"/>
              </a:lnSpc>
              <a:tabLst>
                <a:tab pos="180340" algn="l"/>
              </a:tabLst>
            </a:pPr>
            <a:r>
              <a:rPr lang="es-CO" sz="1000" b="1" dirty="0">
                <a:latin typeface="Futura Std Book" panose="020B0502020204020303" pitchFamily="34" charset="0"/>
              </a:rPr>
              <a:t>DVT-1128G-2012 Estudios y diseños para la construcción de una aldea turística en </a:t>
            </a:r>
            <a:r>
              <a:rPr lang="es-CO" sz="1000" b="1" dirty="0" err="1" smtClean="0">
                <a:latin typeface="Futura Std Book" panose="020B0502020204020303" pitchFamily="34" charset="0"/>
              </a:rPr>
              <a:t>Chorí</a:t>
            </a:r>
            <a:r>
              <a:rPr lang="es-CO" sz="1000" b="1" dirty="0" smtClean="0">
                <a:latin typeface="Futura Std Book" panose="020B0502020204020303" pitchFamily="34" charset="0"/>
              </a:rPr>
              <a:t> </a:t>
            </a:r>
            <a:r>
              <a:rPr lang="es-CO" sz="1000" dirty="0">
                <a:latin typeface="Futura Std Book" panose="020B0502020204020303" pitchFamily="34" charset="0"/>
              </a:rPr>
              <a:t>$</a:t>
            </a:r>
            <a:r>
              <a:rPr lang="es-CO" sz="1000" dirty="0" smtClean="0">
                <a:latin typeface="Futura Std Book" panose="020B0502020204020303" pitchFamily="34" charset="0"/>
              </a:rPr>
              <a:t>120 </a:t>
            </a:r>
            <a:r>
              <a:rPr lang="es-CO" sz="1000" dirty="0">
                <a:latin typeface="Futura Std Book" panose="020B0502020204020303" pitchFamily="34" charset="0"/>
              </a:rPr>
              <a:t>millones. </a:t>
            </a:r>
            <a:r>
              <a:rPr lang="es-ES" sz="1000" dirty="0">
                <a:latin typeface="Futura Std Book" panose="020B0502020204020303" pitchFamily="34" charset="0"/>
              </a:rPr>
              <a:t>Terminación: </a:t>
            </a:r>
            <a:r>
              <a:rPr lang="es-CO" sz="1000" dirty="0">
                <a:latin typeface="Futura Std Book" panose="020B0502020204020303" pitchFamily="34" charset="0"/>
              </a:rPr>
              <a:t>30 de mayo de 2013</a:t>
            </a:r>
            <a:r>
              <a:rPr lang="es-ES" sz="1000" dirty="0" smtClean="0">
                <a:latin typeface="Futura Std Book" panose="020B0502020204020303" pitchFamily="34" charset="0"/>
              </a:rPr>
              <a:t>.</a:t>
            </a:r>
            <a:r>
              <a:rPr lang="es-CO" sz="1000" dirty="0" smtClean="0">
                <a:latin typeface="Futura Std Book" panose="020B0502020204020303" pitchFamily="34" charset="0"/>
              </a:rPr>
              <a:t> </a:t>
            </a:r>
            <a:r>
              <a:rPr lang="es-CO" sz="1000" dirty="0">
                <a:latin typeface="Futura Std Book" panose="020B0502020204020303" pitchFamily="34" charset="0"/>
              </a:rPr>
              <a:t>Estado: Liquidado (100</a:t>
            </a:r>
            <a:r>
              <a:rPr lang="es-CO" sz="1000" dirty="0" smtClean="0">
                <a:latin typeface="Futura Std Book" panose="020B0502020204020303" pitchFamily="34" charset="0"/>
              </a:rPr>
              <a:t>%).</a:t>
            </a:r>
          </a:p>
          <a:p>
            <a:pPr algn="just">
              <a:lnSpc>
                <a:spcPct val="115000"/>
              </a:lnSpc>
              <a:tabLst>
                <a:tab pos="180340" algn="l"/>
              </a:tabLst>
            </a:pPr>
            <a:r>
              <a:rPr lang="es-CO" sz="1000" b="1" dirty="0">
                <a:latin typeface="Futura Std Book" panose="020B0502020204020303" pitchFamily="34" charset="0"/>
              </a:rPr>
              <a:t>DVT-303-2013</a:t>
            </a:r>
            <a:r>
              <a:rPr lang="es-CO" sz="1000" dirty="0">
                <a:latin typeface="Futura Std Book" panose="020B0502020204020303" pitchFamily="34" charset="0"/>
              </a:rPr>
              <a:t> </a:t>
            </a:r>
            <a:r>
              <a:rPr lang="es-CO" sz="1000" b="1" dirty="0">
                <a:latin typeface="Futura Std Book" panose="020B0502020204020303" pitchFamily="34" charset="0"/>
              </a:rPr>
              <a:t>Adecuación, construcción y dotación de termales de </a:t>
            </a:r>
            <a:r>
              <a:rPr lang="es-CO" sz="1000" b="1" dirty="0" err="1" smtClean="0">
                <a:latin typeface="Futura Std Book" panose="020B0502020204020303" pitchFamily="34" charset="0"/>
              </a:rPr>
              <a:t>Nuquí</a:t>
            </a:r>
            <a:r>
              <a:rPr lang="es-CO" sz="1000" b="1" dirty="0" smtClean="0">
                <a:latin typeface="Futura Std Book" panose="020B0502020204020303" pitchFamily="34" charset="0"/>
              </a:rPr>
              <a:t> </a:t>
            </a:r>
            <a:r>
              <a:rPr lang="es-CO" sz="1000" dirty="0">
                <a:latin typeface="Futura Std Book" panose="020B0502020204020303" pitchFamily="34" charset="0"/>
              </a:rPr>
              <a:t>$635 millones (</a:t>
            </a:r>
            <a:r>
              <a:rPr lang="es-CO" sz="1000" dirty="0" err="1">
                <a:latin typeface="Futura Std Book" panose="020B0502020204020303" pitchFamily="34" charset="0"/>
              </a:rPr>
              <a:t>Fontur</a:t>
            </a:r>
            <a:r>
              <a:rPr lang="es-CO" sz="1000" dirty="0">
                <a:latin typeface="Futura Std Book" panose="020B0502020204020303" pitchFamily="34" charset="0"/>
              </a:rPr>
              <a:t> $520 millones; Municipio $115 millones)</a:t>
            </a:r>
            <a:r>
              <a:rPr lang="es-ES" sz="1000" dirty="0">
                <a:latin typeface="Futura Std Book" panose="020B0502020204020303" pitchFamily="34" charset="0"/>
              </a:rPr>
              <a:t>. </a:t>
            </a:r>
            <a:r>
              <a:rPr lang="es-CO" sz="1000" dirty="0">
                <a:latin typeface="Futura Std Book" panose="020B0502020204020303" pitchFamily="34" charset="0"/>
              </a:rPr>
              <a:t>Terminación: 28 de diciembre de 2011.</a:t>
            </a:r>
            <a:r>
              <a:rPr lang="es-ES" sz="1000" dirty="0">
                <a:latin typeface="Futura Std Book" panose="020B0502020204020303" pitchFamily="34" charset="0"/>
              </a:rPr>
              <a:t> </a:t>
            </a:r>
            <a:r>
              <a:rPr lang="es-CO" sz="1000" dirty="0">
                <a:latin typeface="Futura Std Book" panose="020B0502020204020303" pitchFamily="34" charset="0"/>
              </a:rPr>
              <a:t>Estado: Liquidado (100%). </a:t>
            </a:r>
            <a:endParaRPr lang="es-CO" sz="1000" dirty="0" smtClean="0">
              <a:latin typeface="Futura Std Book" panose="020B0502020204020303" pitchFamily="34" charset="0"/>
            </a:endParaRPr>
          </a:p>
          <a:p>
            <a:pPr algn="just">
              <a:lnSpc>
                <a:spcPct val="115000"/>
              </a:lnSpc>
              <a:tabLst>
                <a:tab pos="180340" algn="l"/>
              </a:tabLst>
            </a:pPr>
            <a:r>
              <a:rPr lang="es-CO" sz="1000" b="1" dirty="0">
                <a:latin typeface="Futura Std Book" panose="020B0502020204020303" pitchFamily="34" charset="0"/>
              </a:rPr>
              <a:t>DVT-303-2013 Construcción, dotación auditorio y sendero </a:t>
            </a:r>
            <a:r>
              <a:rPr lang="es-CO" sz="1000" b="1" dirty="0" err="1">
                <a:latin typeface="Futura Std Book" panose="020B0502020204020303" pitchFamily="34" charset="0"/>
              </a:rPr>
              <a:t>Utría</a:t>
            </a:r>
            <a:r>
              <a:rPr lang="es-CO" sz="1000" b="1" dirty="0">
                <a:latin typeface="Futura Std Book" panose="020B0502020204020303" pitchFamily="34" charset="0"/>
              </a:rPr>
              <a:t> – municipios de </a:t>
            </a:r>
            <a:r>
              <a:rPr lang="es-CO" sz="1000" b="1" dirty="0" err="1">
                <a:latin typeface="Futura Std Book" panose="020B0502020204020303" pitchFamily="34" charset="0"/>
              </a:rPr>
              <a:t>Nuquí</a:t>
            </a:r>
            <a:r>
              <a:rPr lang="es-CO" sz="1000" b="1" dirty="0">
                <a:latin typeface="Futura Std Book" panose="020B0502020204020303" pitchFamily="34" charset="0"/>
              </a:rPr>
              <a:t> y Bahía </a:t>
            </a:r>
            <a:r>
              <a:rPr lang="es-CO" sz="1000" b="1" dirty="0" smtClean="0">
                <a:latin typeface="Futura Std Book" panose="020B0502020204020303" pitchFamily="34" charset="0"/>
              </a:rPr>
              <a:t>Solano </a:t>
            </a:r>
            <a:r>
              <a:rPr lang="es-CO" sz="1000" dirty="0" smtClean="0">
                <a:latin typeface="Futura Std Book" panose="020B0502020204020303" pitchFamily="34" charset="0"/>
              </a:rPr>
              <a:t>$2.170 </a:t>
            </a:r>
            <a:r>
              <a:rPr lang="es-CO" sz="1000" dirty="0">
                <a:latin typeface="Futura Std Book" panose="020B0502020204020303" pitchFamily="34" charset="0"/>
              </a:rPr>
              <a:t>millones. </a:t>
            </a:r>
            <a:r>
              <a:rPr lang="es-ES" sz="1000" dirty="0">
                <a:latin typeface="Futura Std Book" panose="020B0502020204020303" pitchFamily="34" charset="0"/>
              </a:rPr>
              <a:t>Terminación: </a:t>
            </a:r>
            <a:r>
              <a:rPr lang="es-CO" sz="1000" dirty="0">
                <a:latin typeface="Futura Std Book" panose="020B0502020204020303" pitchFamily="34" charset="0"/>
              </a:rPr>
              <a:t>12 de diciembre de 2012</a:t>
            </a:r>
            <a:r>
              <a:rPr lang="es-ES" sz="1000" dirty="0" smtClean="0">
                <a:latin typeface="Futura Std Book" panose="020B0502020204020303" pitchFamily="34" charset="0"/>
              </a:rPr>
              <a:t>.</a:t>
            </a:r>
            <a:r>
              <a:rPr lang="es-CO" sz="1000" dirty="0" smtClean="0">
                <a:latin typeface="Futura Std Book" panose="020B0502020204020303" pitchFamily="34" charset="0"/>
              </a:rPr>
              <a:t> </a:t>
            </a:r>
            <a:r>
              <a:rPr lang="es-CO" sz="1000" dirty="0">
                <a:latin typeface="Futura Std Book" panose="020B0502020204020303" pitchFamily="34" charset="0"/>
              </a:rPr>
              <a:t>Estado: Liquidado (100%). </a:t>
            </a:r>
          </a:p>
        </p:txBody>
      </p:sp>
      <p:sp>
        <p:nvSpPr>
          <p:cNvPr id="14" name="Rectángulo 13"/>
          <p:cNvSpPr/>
          <p:nvPr/>
        </p:nvSpPr>
        <p:spPr>
          <a:xfrm>
            <a:off x="1555793" y="471615"/>
            <a:ext cx="4441439" cy="246221"/>
          </a:xfrm>
          <a:prstGeom prst="rect">
            <a:avLst/>
          </a:prstGeom>
        </p:spPr>
        <p:txBody>
          <a:bodyPr wrap="square">
            <a:spAutoFit/>
          </a:bodyPr>
          <a:lstStyle/>
          <a:p>
            <a:r>
              <a:rPr lang="en-US" sz="1000" b="1" dirty="0">
                <a:solidFill>
                  <a:srgbClr val="FFC425"/>
                </a:solidFill>
                <a:latin typeface="Futura Std Book" panose="020B0502020204020303" pitchFamily="34" charset="0"/>
              </a:rPr>
              <a:t>PROYECTOS APROBADOS VIGENCIAS ANTERIORES</a:t>
            </a:r>
          </a:p>
        </p:txBody>
      </p:sp>
      <p:sp>
        <p:nvSpPr>
          <p:cNvPr id="23" name="Rectángulo 22"/>
          <p:cNvSpPr/>
          <p:nvPr/>
        </p:nvSpPr>
        <p:spPr>
          <a:xfrm>
            <a:off x="340601" y="4478309"/>
            <a:ext cx="2542436" cy="884858"/>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err="1"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Unguía</a:t>
            </a:r>
            <a:endPar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000" b="1" dirty="0" smtClean="0">
                <a:latin typeface="Futura Std Book" panose="020B0502020204020303" pitchFamily="34" charset="0"/>
              </a:rPr>
              <a:t>DVT-859K-2013 Construcción </a:t>
            </a:r>
            <a:r>
              <a:rPr lang="es-CO" sz="1000" b="1" dirty="0">
                <a:latin typeface="Futura Std Book" panose="020B0502020204020303" pitchFamily="34" charset="0"/>
              </a:rPr>
              <a:t>embarcadero de </a:t>
            </a:r>
            <a:r>
              <a:rPr lang="es-CO" sz="1000" b="1" dirty="0" err="1" smtClean="0">
                <a:latin typeface="Futura Std Book" panose="020B0502020204020303" pitchFamily="34" charset="0"/>
              </a:rPr>
              <a:t>Titumate</a:t>
            </a:r>
            <a:r>
              <a:rPr lang="es-CO" sz="1000" dirty="0">
                <a:latin typeface="Futura Std Book" panose="020B0502020204020303" pitchFamily="34" charset="0"/>
              </a:rPr>
              <a:t> </a:t>
            </a:r>
            <a:r>
              <a:rPr lang="es-CO" sz="1000" dirty="0" smtClean="0">
                <a:latin typeface="Futura Std Book" panose="020B0502020204020303" pitchFamily="34" charset="0"/>
              </a:rPr>
              <a:t>$767 millones. Terminación: </a:t>
            </a:r>
            <a:r>
              <a:rPr lang="es-CO" sz="1000" dirty="0">
                <a:latin typeface="Futura Std Book" panose="020B0502020204020303" pitchFamily="34" charset="0"/>
              </a:rPr>
              <a:t>26 de abril de 2015</a:t>
            </a:r>
            <a:r>
              <a:rPr lang="es-CO" sz="1000" dirty="0" smtClean="0">
                <a:latin typeface="Futura Std Book" panose="020B0502020204020303" pitchFamily="34" charset="0"/>
              </a:rPr>
              <a:t>. Estado: Liquidado (100%).</a:t>
            </a:r>
          </a:p>
        </p:txBody>
      </p:sp>
      <p:sp>
        <p:nvSpPr>
          <p:cNvPr id="24" name="Rectángulo 23"/>
          <p:cNvSpPr/>
          <p:nvPr/>
        </p:nvSpPr>
        <p:spPr>
          <a:xfrm>
            <a:off x="340601" y="5666018"/>
            <a:ext cx="2542437" cy="1038746"/>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err="1"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Juradó</a:t>
            </a:r>
            <a:endPar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000" b="1" dirty="0">
                <a:latin typeface="Futura Std Book" panose="020B0502020204020303" pitchFamily="34" charset="0"/>
              </a:rPr>
              <a:t>DVT-807C-2012</a:t>
            </a:r>
            <a:r>
              <a:rPr lang="es-CO" sz="1000" dirty="0">
                <a:latin typeface="Futura Std Book" panose="020B0502020204020303" pitchFamily="34" charset="0"/>
              </a:rPr>
              <a:t> </a:t>
            </a:r>
            <a:r>
              <a:rPr lang="es-CO" sz="1000" b="1" dirty="0">
                <a:latin typeface="Futura Std Book" panose="020B0502020204020303" pitchFamily="34" charset="0"/>
              </a:rPr>
              <a:t>Obras embarcadero turístico en </a:t>
            </a:r>
            <a:r>
              <a:rPr lang="es-CO" sz="1000" b="1" dirty="0" err="1" smtClean="0">
                <a:latin typeface="Futura Std Book" panose="020B0502020204020303" pitchFamily="34" charset="0"/>
              </a:rPr>
              <a:t>Juradó</a:t>
            </a:r>
            <a:r>
              <a:rPr lang="es-CO" sz="1000" dirty="0">
                <a:latin typeface="Futura Std Book" panose="020B0502020204020303" pitchFamily="34" charset="0"/>
              </a:rPr>
              <a:t> </a:t>
            </a:r>
            <a:r>
              <a:rPr lang="es-CO" sz="1000" dirty="0" smtClean="0">
                <a:latin typeface="Futura Std Book" panose="020B0502020204020303" pitchFamily="34" charset="0"/>
              </a:rPr>
              <a:t>$633 millones. Terminación: </a:t>
            </a:r>
            <a:r>
              <a:rPr lang="es-CO" sz="1000" dirty="0">
                <a:latin typeface="Futura Std Book" panose="020B0502020204020303" pitchFamily="34" charset="0"/>
              </a:rPr>
              <a:t>3 de diciembre de 2014</a:t>
            </a:r>
            <a:r>
              <a:rPr lang="es-CO" sz="1000" dirty="0" smtClean="0">
                <a:latin typeface="Futura Std Book" panose="020B0502020204020303" pitchFamily="34" charset="0"/>
              </a:rPr>
              <a:t>. Estado: Liquidado (100%).</a:t>
            </a:r>
          </a:p>
        </p:txBody>
      </p:sp>
      <p:sp>
        <p:nvSpPr>
          <p:cNvPr id="25" name="Rectángulo 24"/>
          <p:cNvSpPr/>
          <p:nvPr/>
        </p:nvSpPr>
        <p:spPr>
          <a:xfrm>
            <a:off x="360945" y="7055202"/>
            <a:ext cx="2542437" cy="1015663"/>
          </a:xfrm>
          <a:prstGeom prst="rect">
            <a:avLst/>
          </a:prstGeom>
          <a:ln>
            <a:solidFill>
              <a:schemeClr val="accent4"/>
            </a:solidFill>
          </a:ln>
        </p:spPr>
        <p:txBody>
          <a:bodyPr wrap="square">
            <a:spAutoFit/>
          </a:bodyPr>
          <a:lstStyle/>
          <a:p>
            <a:pPr algn="jus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Departamental </a:t>
            </a:r>
            <a:r>
              <a:rPr lang="es-CO" sz="1000" b="1" dirty="0" smtClean="0">
                <a:latin typeface="Futura Std Book" panose="020B0502020204020303" pitchFamily="34" charset="0"/>
              </a:rPr>
              <a:t>DVT-1227-2011 Señalización turística </a:t>
            </a:r>
            <a:r>
              <a:rPr lang="es-CO" sz="1000" b="1" dirty="0">
                <a:latin typeface="Futura Std Book" panose="020B0502020204020303" pitchFamily="34" charset="0"/>
              </a:rPr>
              <a:t>vial </a:t>
            </a:r>
            <a:r>
              <a:rPr lang="es-CO" sz="1000" dirty="0" smtClean="0">
                <a:latin typeface="Futura Std Book" panose="020B0502020204020303" pitchFamily="34" charset="0"/>
              </a:rPr>
              <a:t>$930 millones (valor </a:t>
            </a:r>
            <a:r>
              <a:rPr lang="es-CO" sz="1000" dirty="0">
                <a:latin typeface="Futura Std Book" panose="020B0502020204020303" pitchFamily="34" charset="0"/>
              </a:rPr>
              <a:t>para </a:t>
            </a:r>
            <a:r>
              <a:rPr lang="es-CO" sz="1000" dirty="0" smtClean="0">
                <a:latin typeface="Futura Std Book" panose="020B0502020204020303" pitchFamily="34" charset="0"/>
              </a:rPr>
              <a:t>el departamento </a:t>
            </a:r>
            <a:r>
              <a:rPr lang="es-CO" sz="1000" dirty="0">
                <a:latin typeface="Futura Std Book" panose="020B0502020204020303" pitchFamily="34" charset="0"/>
              </a:rPr>
              <a:t>$</a:t>
            </a:r>
            <a:r>
              <a:rPr lang="es-CO" sz="1000" dirty="0" smtClean="0">
                <a:latin typeface="Futura Std Book" panose="020B0502020204020303" pitchFamily="34" charset="0"/>
              </a:rPr>
              <a:t>155 millones). Terminación: </a:t>
            </a:r>
            <a:r>
              <a:rPr lang="es-CO" sz="1000" dirty="0">
                <a:latin typeface="Futura Std Book" panose="020B0502020204020303" pitchFamily="34" charset="0"/>
              </a:rPr>
              <a:t>12 de octubre de 2016</a:t>
            </a:r>
            <a:r>
              <a:rPr lang="es-CO" sz="1000" dirty="0" smtClean="0">
                <a:latin typeface="Futura Std Book" panose="020B0502020204020303" pitchFamily="34" charset="0"/>
              </a:rPr>
              <a:t>. Estado: Liquidado (100%).</a:t>
            </a:r>
          </a:p>
        </p:txBody>
      </p:sp>
      <p:cxnSp>
        <p:nvCxnSpPr>
          <p:cNvPr id="6" name="Conector angular 5"/>
          <p:cNvCxnSpPr/>
          <p:nvPr/>
        </p:nvCxnSpPr>
        <p:spPr>
          <a:xfrm rot="16200000" flipH="1">
            <a:off x="3489173" y="5450320"/>
            <a:ext cx="3263276" cy="346168"/>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p:nvPr/>
        </p:nvCxnSpPr>
        <p:spPr>
          <a:xfrm rot="16200000" flipH="1">
            <a:off x="3712812" y="5226680"/>
            <a:ext cx="2712999" cy="243168"/>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a:stCxn id="23" idx="3"/>
          </p:cNvCxnSpPr>
          <p:nvPr/>
        </p:nvCxnSpPr>
        <p:spPr>
          <a:xfrm flipV="1">
            <a:off x="2883037" y="4824663"/>
            <a:ext cx="2565274" cy="96075"/>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p:nvPr/>
        </p:nvCxnSpPr>
        <p:spPr>
          <a:xfrm flipV="1">
            <a:off x="2883037" y="5713605"/>
            <a:ext cx="1851814" cy="338279"/>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ángulo 38"/>
          <p:cNvSpPr/>
          <p:nvPr/>
        </p:nvSpPr>
        <p:spPr>
          <a:xfrm>
            <a:off x="3069113" y="4166815"/>
            <a:ext cx="2198482"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800" dirty="0">
                <a:solidFill>
                  <a:schemeClr val="tx1"/>
                </a:solidFill>
                <a:latin typeface="Futura Std Book" panose="020B0502020204020303" pitchFamily="34" charset="0"/>
              </a:rPr>
              <a:t>https://geoportal.igac.gov.co/sites/geoportal.igac.gov.co/files/geoportal/carto_eg_de_choco_v5.pdf</a:t>
            </a:r>
            <a:endParaRPr lang="es-MX" sz="800" dirty="0">
              <a:solidFill>
                <a:schemeClr val="tx1"/>
              </a:solidFill>
              <a:latin typeface="Futura Std Book" panose="020B0502020204020303" pitchFamily="34" charset="0"/>
            </a:endParaRPr>
          </a:p>
        </p:txBody>
      </p:sp>
    </p:spTree>
    <p:extLst>
      <p:ext uri="{BB962C8B-B14F-4D97-AF65-F5344CB8AC3E}">
        <p14:creationId xmlns:p14="http://schemas.microsoft.com/office/powerpoint/2010/main" val="177552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E:\FONTUR\FOTOS REVELA 2009-2016\REVELA COLOMBIA 2015-100 PUBLICACION ALTA Y BAJA\100 Fotos en baja resolución\1748. Ecoturismo Jagua - John Edwin Martín Ceballos - Etno Hotel Kipará, Nuquí, Chocó.jpg"/>
          <p:cNvPicPr/>
          <p:nvPr/>
        </p:nvPicPr>
        <p:blipFill>
          <a:blip r:embed="rId2">
            <a:extLst>
              <a:ext uri="{28A0092B-C50C-407E-A947-70E740481C1C}">
                <a14:useLocalDpi xmlns:a14="http://schemas.microsoft.com/office/drawing/2010/main" val="0"/>
              </a:ext>
            </a:extLst>
          </a:blip>
          <a:srcRect/>
          <a:stretch>
            <a:fillRect/>
          </a:stretch>
        </p:blipFill>
        <p:spPr bwMode="auto">
          <a:xfrm>
            <a:off x="1310921" y="939907"/>
            <a:ext cx="4091258" cy="2081985"/>
          </a:xfrm>
          <a:prstGeom prst="rect">
            <a:avLst/>
          </a:prstGeom>
          <a:noFill/>
          <a:ln>
            <a:noFill/>
          </a:ln>
        </p:spPr>
      </p:pic>
      <p:sp>
        <p:nvSpPr>
          <p:cNvPr id="11" name="CuadroTexto 10"/>
          <p:cNvSpPr txBox="1"/>
          <p:nvPr/>
        </p:nvSpPr>
        <p:spPr>
          <a:xfrm>
            <a:off x="340238" y="3150091"/>
            <a:ext cx="6102167" cy="1015663"/>
          </a:xfrm>
          <a:prstGeom prst="rect">
            <a:avLst/>
          </a:prstGeom>
          <a:solidFill>
            <a:schemeClr val="bg1"/>
          </a:solidFill>
          <a:ln>
            <a:solidFill>
              <a:srgbClr val="6CB33F"/>
            </a:solidFill>
          </a:ln>
        </p:spPr>
        <p:txBody>
          <a:bodyPr wrap="square" rtlCol="0">
            <a:spAutoFit/>
          </a:bodyPr>
          <a:lstStyle/>
          <a:p>
            <a:pPr lvl="0" algn="just">
              <a:spcAft>
                <a:spcPts val="0"/>
              </a:spcAft>
              <a:buClr>
                <a:srgbClr val="6CB33F"/>
              </a:buClr>
              <a:tabLst>
                <a:tab pos="457200" algn="l"/>
              </a:tabLst>
            </a:pPr>
            <a:r>
              <a:rPr lang="es-CO" sz="1000" b="1" dirty="0" smtClean="0">
                <a:solidFill>
                  <a:srgbClr val="6CB33F"/>
                </a:solidFill>
                <a:latin typeface="Futura Std Book" panose="020B0502020204020303" pitchFamily="34" charset="0"/>
              </a:rPr>
              <a:t>FNTP-131-2018 </a:t>
            </a:r>
            <a:r>
              <a:rPr lang="es-CO" sz="1000" b="1" dirty="0">
                <a:solidFill>
                  <a:srgbClr val="6CB33F"/>
                </a:solidFill>
                <a:latin typeface="Futura Std Book" panose="020B0502020204020303" pitchFamily="34" charset="0"/>
              </a:rPr>
              <a:t>Participación en la XXXVIII Vitrina Turística de </a:t>
            </a:r>
            <a:r>
              <a:rPr lang="es-CO" sz="1000" b="1" dirty="0" err="1">
                <a:solidFill>
                  <a:srgbClr val="6CB33F"/>
                </a:solidFill>
                <a:latin typeface="Futura Std Book" panose="020B0502020204020303" pitchFamily="34" charset="0"/>
              </a:rPr>
              <a:t>Anato</a:t>
            </a:r>
            <a:r>
              <a:rPr lang="es-CO" sz="1000" b="1" dirty="0">
                <a:solidFill>
                  <a:srgbClr val="6CB33F"/>
                </a:solidFill>
                <a:latin typeface="Futura Std Book" panose="020B0502020204020303" pitchFamily="34" charset="0"/>
              </a:rPr>
              <a:t> 2019 de los departamentos de Guaviare, Vaupés, Putumayo, Amazonas, Vichada, Caquetá, Guainía y Chocó</a:t>
            </a:r>
          </a:p>
          <a:p>
            <a:pPr lvl="0" algn="just">
              <a:spcAft>
                <a:spcPts val="0"/>
              </a:spcAft>
              <a:buClr>
                <a:srgbClr val="6CB33F"/>
              </a:buClr>
              <a:tabLst>
                <a:tab pos="457200" algn="l"/>
              </a:tabLst>
            </a:pPr>
            <a:r>
              <a:rPr lang="es-CO" sz="1000" b="1" dirty="0" smtClean="0">
                <a:solidFill>
                  <a:srgbClr val="6CB33F"/>
                </a:solidFill>
                <a:latin typeface="Futura Std Book" panose="020B0502020204020303" pitchFamily="34" charset="0"/>
              </a:rPr>
              <a:t>Proponente: </a:t>
            </a:r>
            <a:r>
              <a:rPr lang="es-ES" sz="1000" dirty="0">
                <a:solidFill>
                  <a:srgbClr val="6CB33F"/>
                </a:solidFill>
                <a:latin typeface="Futura Std Book" panose="020B0502020204020303" pitchFamily="34" charset="0"/>
              </a:rPr>
              <a:t>i</a:t>
            </a:r>
            <a:r>
              <a:rPr lang="es-ES" sz="1000" dirty="0">
                <a:solidFill>
                  <a:srgbClr val="6CB33F"/>
                </a:solidFill>
                <a:latin typeface="Futura Std Book" panose="020B0502020204020303" pitchFamily="34" charset="0"/>
                <a:ea typeface="Calibri" panose="020F0502020204030204" pitchFamily="34" charset="0"/>
              </a:rPr>
              <a:t>nversión en </a:t>
            </a:r>
            <a:r>
              <a:rPr lang="es-ES" sz="1000" dirty="0" smtClean="0">
                <a:solidFill>
                  <a:srgbClr val="6CB33F"/>
                </a:solidFill>
                <a:latin typeface="Futura Std Book" panose="020B0502020204020303" pitchFamily="34" charset="0"/>
                <a:ea typeface="Calibri" panose="020F0502020204030204" pitchFamily="34" charset="0"/>
              </a:rPr>
              <a:t>Choc</a:t>
            </a:r>
            <a:r>
              <a:rPr lang="es-ES" sz="1000" dirty="0">
                <a:solidFill>
                  <a:srgbClr val="6CB33F"/>
                </a:solidFill>
                <a:latin typeface="Futura Std Book" panose="020B0502020204020303" pitchFamily="34" charset="0"/>
                <a:ea typeface="Calibri" panose="020F0502020204030204" pitchFamily="34" charset="0"/>
              </a:rPr>
              <a:t>ó</a:t>
            </a:r>
            <a:r>
              <a:rPr lang="es-ES" sz="1000" dirty="0" smtClean="0">
                <a:solidFill>
                  <a:srgbClr val="6CB33F"/>
                </a:solidFill>
                <a:latin typeface="Futura Std Book" panose="020B0502020204020303" pitchFamily="34" charset="0"/>
                <a:ea typeface="Calibri" panose="020F0502020204030204" pitchFamily="34" charset="0"/>
              </a:rPr>
              <a:t>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$90.294.876 </a:t>
            </a:r>
            <a:r>
              <a:rPr lang="es-ES" sz="1000" dirty="0" smtClean="0">
                <a:solidFill>
                  <a:srgbClr val="6CB33F"/>
                </a:solidFill>
                <a:latin typeface="Futura Std Book" panose="020B0502020204020303" pitchFamily="34" charset="0"/>
                <a:ea typeface="Calibri" panose="020F0502020204030204" pitchFamily="34" charset="0"/>
              </a:rPr>
              <a:t>(</a:t>
            </a:r>
            <a:r>
              <a:rPr lang="es-ES" sz="1000" dirty="0">
                <a:solidFill>
                  <a:srgbClr val="6CB33F"/>
                </a:solidFill>
                <a:latin typeface="Futura Std Book" panose="020B0502020204020303" pitchFamily="34" charset="0"/>
                <a:ea typeface="Calibri" panose="020F0502020204030204" pitchFamily="34" charset="0"/>
              </a:rPr>
              <a:t>total proyecto $</a:t>
            </a:r>
            <a:r>
              <a:rPr lang="es-ES" sz="1000" dirty="0" smtClean="0">
                <a:solidFill>
                  <a:srgbClr val="6CB33F"/>
                </a:solidFill>
                <a:latin typeface="Futura Std Book" panose="020B0502020204020303" pitchFamily="34" charset="0"/>
                <a:ea typeface="Calibri" panose="020F0502020204030204" pitchFamily="34" charset="0"/>
              </a:rPr>
              <a:t>629.505.777</a:t>
            </a:r>
            <a:r>
              <a:rPr lang="es-CO" sz="1000" dirty="0" smtClean="0">
                <a:solidFill>
                  <a:srgbClr val="6CB33F"/>
                </a:solidFill>
                <a:latin typeface="Futura Std Book" panose="020B0502020204020303" pitchFamily="34" charset="0"/>
              </a:rPr>
              <a:t>; </a:t>
            </a:r>
            <a:r>
              <a:rPr lang="es-CO" sz="1000" dirty="0" err="1" smtClean="0">
                <a:solidFill>
                  <a:srgbClr val="6CB33F"/>
                </a:solidFill>
                <a:latin typeface="Futura Std Book" panose="020B0502020204020303" pitchFamily="34" charset="0"/>
              </a:rPr>
              <a:t>Fontur</a:t>
            </a:r>
            <a:r>
              <a:rPr lang="es-CO" sz="1000" dirty="0" smtClean="0">
                <a:solidFill>
                  <a:srgbClr val="6CB33F"/>
                </a:solidFill>
                <a:latin typeface="Futura Std Book" panose="020B0502020204020303" pitchFamily="34" charset="0"/>
              </a:rPr>
              <a:t> </a:t>
            </a:r>
            <a:r>
              <a:rPr lang="es-ES" sz="1000" dirty="0">
                <a:solidFill>
                  <a:srgbClr val="6CB33F"/>
                </a:solidFill>
                <a:latin typeface="Futura Std Book" panose="020B0502020204020303" pitchFamily="34" charset="0"/>
                <a:ea typeface="Calibri" panose="020F0502020204030204" pitchFamily="34" charset="0"/>
              </a:rPr>
              <a:t>$</a:t>
            </a:r>
            <a:r>
              <a:rPr lang="es-ES" sz="1000" dirty="0" smtClean="0">
                <a:solidFill>
                  <a:srgbClr val="6CB33F"/>
                </a:solidFill>
                <a:latin typeface="Futura Std Book" panose="020B0502020204020303" pitchFamily="34" charset="0"/>
                <a:ea typeface="Calibri" panose="020F0502020204030204" pitchFamily="34" charset="0"/>
              </a:rPr>
              <a:t>629.505.777</a:t>
            </a:r>
            <a:r>
              <a:rPr lang="es-CO" sz="1000" dirty="0" smtClean="0">
                <a:solidFill>
                  <a:srgbClr val="6CB33F"/>
                </a:solidFill>
                <a:latin typeface="Futura Std Book" panose="020B0502020204020303" pitchFamily="34" charset="0"/>
              </a:rPr>
              <a:t>)</a:t>
            </a:r>
            <a:r>
              <a:rPr lang="es-CO" sz="1000" dirty="0" smtClean="0">
                <a:solidFill>
                  <a:srgbClr val="6CB33F"/>
                </a:solidFill>
                <a:latin typeface="Futura Std Book" panose="020B0502020204020303" pitchFamily="34" charset="0"/>
                <a:ea typeface="Calibri" panose="020F0502020204030204" pitchFamily="34" charset="0"/>
              </a:rPr>
              <a:t>. </a:t>
            </a:r>
            <a:r>
              <a:rPr lang="es-ES" sz="1000" dirty="0">
                <a:solidFill>
                  <a:srgbClr val="6CB33F"/>
                </a:solidFill>
                <a:latin typeface="Futura Std Book" panose="020B0502020204020303" pitchFamily="34" charset="0"/>
                <a:ea typeface="Calibri" panose="020F0502020204030204" pitchFamily="34" charset="0"/>
              </a:rPr>
              <a:t>Proponente: </a:t>
            </a:r>
            <a:r>
              <a:rPr lang="es-ES" sz="1000" dirty="0" err="1">
                <a:solidFill>
                  <a:srgbClr val="6CB33F"/>
                </a:solidFill>
                <a:latin typeface="Futura Std Book" panose="020B0502020204020303" pitchFamily="34" charset="0"/>
                <a:ea typeface="Calibri" panose="020F0502020204030204" pitchFamily="34" charset="0"/>
              </a:rPr>
              <a:t>MinCIT</a:t>
            </a:r>
            <a:r>
              <a:rPr lang="es-ES" sz="1000" dirty="0">
                <a:solidFill>
                  <a:srgbClr val="6CB33F"/>
                </a:solidFill>
                <a:latin typeface="Futura Std Book" panose="020B0502020204020303" pitchFamily="34" charset="0"/>
                <a:ea typeface="Calibri" panose="020F0502020204030204" pitchFamily="34" charset="0"/>
              </a:rPr>
              <a:t>. Corresponde </a:t>
            </a:r>
            <a:r>
              <a:rPr lang="es-ES" sz="1000" dirty="0" smtClean="0">
                <a:solidFill>
                  <a:srgbClr val="6CB33F"/>
                </a:solidFill>
                <a:latin typeface="Futura Std Book" panose="020B0502020204020303" pitchFamily="34" charset="0"/>
                <a:ea typeface="Calibri" panose="020F0502020204030204" pitchFamily="34" charset="0"/>
              </a:rPr>
              <a:t>a diseño, montaje y desmontaje y </a:t>
            </a:r>
            <a:r>
              <a:rPr lang="es-ES" sz="1000" dirty="0">
                <a:solidFill>
                  <a:srgbClr val="6CB33F"/>
                </a:solidFill>
                <a:latin typeface="Futura Std Book" panose="020B0502020204020303" pitchFamily="34" charset="0"/>
                <a:ea typeface="Calibri" panose="020F0502020204030204" pitchFamily="34" charset="0"/>
              </a:rPr>
              <a:t>arrendamiento de área de </a:t>
            </a:r>
            <a:r>
              <a:rPr lang="es-ES" sz="1000" dirty="0" smtClean="0">
                <a:solidFill>
                  <a:srgbClr val="6CB33F"/>
                </a:solidFill>
                <a:latin typeface="Futura Std Book" panose="020B0502020204020303" pitchFamily="34" charset="0"/>
                <a:ea typeface="Calibri" panose="020F0502020204030204" pitchFamily="34" charset="0"/>
              </a:rPr>
              <a:t>42 </a:t>
            </a:r>
            <a:r>
              <a:rPr lang="es-ES" sz="1000" dirty="0">
                <a:solidFill>
                  <a:srgbClr val="6CB33F"/>
                </a:solidFill>
                <a:latin typeface="Futura Std Book" panose="020B0502020204020303" pitchFamily="34" charset="0"/>
                <a:ea typeface="Calibri" panose="020F0502020204030204" pitchFamily="34" charset="0"/>
              </a:rPr>
              <a:t>metros cuadrados para un stand en </a:t>
            </a:r>
            <a:r>
              <a:rPr lang="es-ES" sz="1000" dirty="0" err="1">
                <a:solidFill>
                  <a:srgbClr val="6CB33F"/>
                </a:solidFill>
                <a:latin typeface="Futura Std Book" panose="020B0502020204020303" pitchFamily="34" charset="0"/>
                <a:ea typeface="Calibri" panose="020F0502020204030204" pitchFamily="34" charset="0"/>
              </a:rPr>
              <a:t>Corferias</a:t>
            </a:r>
            <a:r>
              <a:rPr lang="es-ES" sz="1000" dirty="0">
                <a:solidFill>
                  <a:srgbClr val="6CB33F"/>
                </a:solidFill>
                <a:latin typeface="Futura Std Book" panose="020B0502020204020303" pitchFamily="34" charset="0"/>
                <a:ea typeface="Calibri" panose="020F0502020204030204" pitchFamily="34" charset="0"/>
              </a:rPr>
              <a:t>. Fecha del evento del 27 feb al 01mar2019. </a:t>
            </a:r>
            <a:r>
              <a:rPr lang="es-ES" sz="1000" dirty="0" smtClean="0">
                <a:solidFill>
                  <a:srgbClr val="6CB33F"/>
                </a:solidFill>
                <a:latin typeface="Futura Std Book" panose="020B0502020204020303" pitchFamily="34" charset="0"/>
                <a:ea typeface="Calibri" panose="020F0502020204030204" pitchFamily="34" charset="0"/>
              </a:rPr>
              <a:t>Contractual </a:t>
            </a:r>
            <a:r>
              <a:rPr lang="es-ES" sz="1000" dirty="0">
                <a:solidFill>
                  <a:srgbClr val="6CB33F"/>
                </a:solidFill>
                <a:latin typeface="Futura Std Book" panose="020B0502020204020303" pitchFamily="34" charset="0"/>
                <a:ea typeface="Calibri" panose="020F0502020204030204" pitchFamily="34" charset="0"/>
              </a:rPr>
              <a:t>(0%). </a:t>
            </a:r>
            <a:endParaRPr lang="es-CO" sz="1000" dirty="0">
              <a:solidFill>
                <a:srgbClr val="6CB33F"/>
              </a:solidFill>
              <a:latin typeface="Futura Std Book" panose="020B0502020204020303" pitchFamily="34" charset="0"/>
              <a:ea typeface="Calibri" panose="020F0502020204030204" pitchFamily="34" charset="0"/>
            </a:endParaRPr>
          </a:p>
        </p:txBody>
      </p:sp>
      <p:sp>
        <p:nvSpPr>
          <p:cNvPr id="13" name="Rectángulo 12"/>
          <p:cNvSpPr/>
          <p:nvPr/>
        </p:nvSpPr>
        <p:spPr>
          <a:xfrm>
            <a:off x="2163589" y="496652"/>
            <a:ext cx="2820664" cy="246221"/>
          </a:xfrm>
          <a:prstGeom prst="rect">
            <a:avLst/>
          </a:prstGeom>
        </p:spPr>
        <p:txBody>
          <a:bodyPr wrap="square">
            <a:spAutoFit/>
          </a:bodyPr>
          <a:lstStyle/>
          <a:p>
            <a:r>
              <a:rPr lang="en-US" sz="1000" b="1" dirty="0" smtClean="0">
                <a:solidFill>
                  <a:srgbClr val="6CB33F"/>
                </a:solidFill>
                <a:latin typeface="Futura Std Book" panose="020B0502020204020303" pitchFamily="34" charset="0"/>
              </a:rPr>
              <a:t>PROYECTOS APROBADOS 2018</a:t>
            </a:r>
            <a:endParaRPr lang="en-US" sz="1000" b="1" dirty="0">
              <a:solidFill>
                <a:srgbClr val="6CB33F"/>
              </a:solidFill>
              <a:latin typeface="Futura Std Book" panose="020B0502020204020303" pitchFamily="34" charset="0"/>
            </a:endParaRPr>
          </a:p>
        </p:txBody>
      </p:sp>
      <p:sp>
        <p:nvSpPr>
          <p:cNvPr id="14" name="CuadroTexto 13"/>
          <p:cNvSpPr txBox="1"/>
          <p:nvPr/>
        </p:nvSpPr>
        <p:spPr>
          <a:xfrm>
            <a:off x="340239" y="4329631"/>
            <a:ext cx="6102167" cy="861774"/>
          </a:xfrm>
          <a:prstGeom prst="rect">
            <a:avLst/>
          </a:prstGeom>
          <a:noFill/>
          <a:ln>
            <a:solidFill>
              <a:srgbClr val="6CB33F"/>
            </a:solidFill>
          </a:ln>
        </p:spPr>
        <p:txBody>
          <a:bodyPr wrap="square" rtlCol="0">
            <a:spAutoFit/>
          </a:bodyPr>
          <a:lstStyle/>
          <a:p>
            <a:pPr lvl="0" algn="just">
              <a:buClr>
                <a:srgbClr val="6CB33F"/>
              </a:buClr>
            </a:pPr>
            <a:r>
              <a:rPr lang="es-CO" sz="100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FNTP-037-2018 Consolidación </a:t>
            </a:r>
            <a:r>
              <a:rPr lang="es-CO" sz="100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del Centro de Información Turística de Colombia-</a:t>
            </a:r>
            <a:r>
              <a:rPr lang="es-CO" sz="1000" b="1"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Citur</a:t>
            </a:r>
            <a:r>
              <a:rPr lang="es-CO" sz="100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mediante la creación e integración del Sistema de Información Turística Regional </a:t>
            </a:r>
            <a:r>
              <a:rPr lang="es-CO" sz="100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Chocó-</a:t>
            </a:r>
            <a:r>
              <a:rPr lang="es-CO" sz="1000" b="1"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Situr</a:t>
            </a:r>
            <a:r>
              <a:rPr lang="es-CO" sz="100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Chocó: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en Chocó $1.084.851.600 (total proyecto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1.084.851.600)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Proponente: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Gobernación de Chocó.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Corresponde a 6 mediciones de: turismo receptor; interno y emisor; oferta; empleo; formalidad y turismo sostenible; desarrollo de web del </a:t>
            </a:r>
            <a:r>
              <a:rPr lang="es-CO" sz="1000"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Situr</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En contratación (0%).</a:t>
            </a:r>
            <a:endPar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1310920" y="5369916"/>
            <a:ext cx="3879975" cy="246221"/>
          </a:xfrm>
          <a:prstGeom prst="rect">
            <a:avLst/>
          </a:prstGeom>
        </p:spPr>
        <p:txBody>
          <a:bodyPr wrap="square">
            <a:spAutoFit/>
          </a:bodyPr>
          <a:lstStyle/>
          <a:p>
            <a:pPr algn="just"/>
            <a:r>
              <a:rPr lang="en-US" sz="1000" b="1" dirty="0">
                <a:solidFill>
                  <a:srgbClr val="6CB33F"/>
                </a:solidFill>
                <a:latin typeface="Futura Std Book" panose="020B0502020204020303" pitchFamily="34" charset="0"/>
              </a:rPr>
              <a:t>PROYECTOS APROBADOS VIGENCIAS ANTERIORES</a:t>
            </a:r>
          </a:p>
        </p:txBody>
      </p:sp>
      <p:sp>
        <p:nvSpPr>
          <p:cNvPr id="23" name="CuadroTexto 22"/>
          <p:cNvSpPr txBox="1"/>
          <p:nvPr/>
        </p:nvSpPr>
        <p:spPr>
          <a:xfrm>
            <a:off x="340241" y="5795118"/>
            <a:ext cx="2913321" cy="1785104"/>
          </a:xfrm>
          <a:prstGeom prst="rect">
            <a:avLst/>
          </a:prstGeom>
          <a:noFill/>
          <a:ln>
            <a:solidFill>
              <a:srgbClr val="6CB33F"/>
            </a:solidFill>
          </a:ln>
        </p:spPr>
        <p:txBody>
          <a:bodyPr wrap="square" rtlCol="0">
            <a:spAutoFit/>
          </a:bodyPr>
          <a:lstStyle/>
          <a:p>
            <a:pPr algn="just">
              <a:buClr>
                <a:srgbClr val="6CB33F"/>
              </a:buClr>
            </a:pPr>
            <a:r>
              <a:rPr lang="es-CO" sz="100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FNTP-185-2017 Participación en la XXXVII Vitrina Turística de </a:t>
            </a:r>
            <a:r>
              <a:rPr lang="es-CO" sz="1000" b="1"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Anato</a:t>
            </a:r>
            <a:r>
              <a:rPr lang="es-CO" sz="100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2018 de los departamentos de Guaviare, Vaupés, Putumayo, Amazonas, Vichada, Caquetá, Guainía y Chocó: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en Chocó $70.637.734 (total proyecto $492.462.733) Proponente: </a:t>
            </a:r>
            <a:r>
              <a:rPr lang="es-CO" sz="1000"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MinCIT</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Contó con</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diseño, montaje y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desmontaje; arrendamiento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del espacio de 42 metros cuadrados para los stands en la Vitrina Turística de </a:t>
            </a:r>
            <a:r>
              <a:rPr lang="es-CO" sz="1000"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Anato</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de 21 al 23 de febrero de 2018</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Terminado (100%).</a:t>
            </a:r>
          </a:p>
        </p:txBody>
      </p:sp>
      <p:sp>
        <p:nvSpPr>
          <p:cNvPr id="24" name="CuadroTexto 23"/>
          <p:cNvSpPr txBox="1"/>
          <p:nvPr/>
        </p:nvSpPr>
        <p:spPr>
          <a:xfrm>
            <a:off x="3530008" y="5813171"/>
            <a:ext cx="2912400" cy="1631216"/>
          </a:xfrm>
          <a:prstGeom prst="rect">
            <a:avLst/>
          </a:prstGeom>
          <a:noFill/>
          <a:ln>
            <a:solidFill>
              <a:srgbClr val="6CB33F"/>
            </a:solidFill>
          </a:ln>
        </p:spPr>
        <p:txBody>
          <a:bodyPr wrap="square" rtlCol="0">
            <a:spAutoFit/>
          </a:bodyPr>
          <a:lstStyle/>
          <a:p>
            <a:pPr lvl="0" algn="just">
              <a:buClr>
                <a:srgbClr val="6CB33F"/>
              </a:buClr>
            </a:pPr>
            <a:r>
              <a:rPr lang="es-CO" sz="1000" b="1" dirty="0" smtClean="0">
                <a:solidFill>
                  <a:srgbClr val="6CB33F"/>
                </a:solidFill>
                <a:latin typeface="Futura Std Book" panose="020B0502020204020303" pitchFamily="34" charset="0"/>
              </a:rPr>
              <a:t>FNTP-077-2016 </a:t>
            </a:r>
            <a:r>
              <a:rPr lang="es-CO" sz="1000" b="1" dirty="0">
                <a:solidFill>
                  <a:srgbClr val="6CB33F"/>
                </a:solidFill>
                <a:latin typeface="Futura Std Book" panose="020B0502020204020303" pitchFamily="34" charset="0"/>
              </a:rPr>
              <a:t>Apoyo a la comercialización de los proyectos de turismo </a:t>
            </a:r>
            <a:r>
              <a:rPr lang="es-CO" sz="1000" b="1" dirty="0" smtClean="0">
                <a:solidFill>
                  <a:srgbClr val="6CB33F"/>
                </a:solidFill>
                <a:latin typeface="Futura Std Book" panose="020B0502020204020303" pitchFamily="34" charset="0"/>
              </a:rPr>
              <a:t>paz: </a:t>
            </a:r>
            <a:r>
              <a:rPr lang="es-CO" sz="1000" dirty="0" smtClean="0">
                <a:solidFill>
                  <a:srgbClr val="6CB33F"/>
                </a:solidFill>
                <a:latin typeface="Futura Std Book" panose="020B0502020204020303" pitchFamily="34" charset="0"/>
              </a:rPr>
              <a:t>inversión </a:t>
            </a:r>
            <a:r>
              <a:rPr lang="es-CO" sz="1000" dirty="0">
                <a:solidFill>
                  <a:srgbClr val="6CB33F"/>
                </a:solidFill>
                <a:latin typeface="Futura Std Book" panose="020B0502020204020303" pitchFamily="34" charset="0"/>
              </a:rPr>
              <a:t>en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Chocó </a:t>
            </a:r>
            <a:r>
              <a:rPr lang="es-CO" sz="1000" dirty="0">
                <a:solidFill>
                  <a:srgbClr val="6CB33F"/>
                </a:solidFill>
                <a:latin typeface="Futura Std Book" panose="020B0502020204020303" pitchFamily="34" charset="0"/>
              </a:rPr>
              <a:t>$18.942.671 (total proyecto $</a:t>
            </a:r>
            <a:r>
              <a:rPr lang="es-CO" sz="1000" dirty="0" smtClean="0">
                <a:solidFill>
                  <a:srgbClr val="6CB33F"/>
                </a:solidFill>
                <a:latin typeface="Futura Std Book" panose="020B0502020204020303" pitchFamily="34" charset="0"/>
              </a:rPr>
              <a:t>94.713.354). </a:t>
            </a:r>
            <a:r>
              <a:rPr lang="es-CO" sz="1000" dirty="0">
                <a:solidFill>
                  <a:srgbClr val="6CB33F"/>
                </a:solidFill>
                <a:latin typeface="Futura Std Book" panose="020B0502020204020303" pitchFamily="34" charset="0"/>
              </a:rPr>
              <a:t>Proponente: </a:t>
            </a:r>
            <a:r>
              <a:rPr lang="es-CO" sz="1000" dirty="0" err="1" smtClean="0">
                <a:solidFill>
                  <a:srgbClr val="6CB33F"/>
                </a:solidFill>
                <a:latin typeface="Futura Std Book" panose="020B0502020204020303" pitchFamily="34" charset="0"/>
              </a:rPr>
              <a:t>MinCIT</a:t>
            </a:r>
            <a:r>
              <a:rPr lang="es-CO" sz="1000" dirty="0" smtClean="0">
                <a:solidFill>
                  <a:srgbClr val="6CB33F"/>
                </a:solidFill>
                <a:latin typeface="Futura Std Book" panose="020B0502020204020303" pitchFamily="34" charset="0"/>
              </a:rPr>
              <a:t>. </a:t>
            </a:r>
            <a:r>
              <a:rPr lang="es-CO" sz="1000" dirty="0" smtClean="0">
                <a:solidFill>
                  <a:srgbClr val="6CB33F"/>
                </a:solidFill>
                <a:latin typeface="Futura Std Book" panose="020B0502020204020303" pitchFamily="34" charset="0"/>
                <a:ea typeface="Calibri" panose="020F0502020204030204" pitchFamily="34" charset="0"/>
              </a:rPr>
              <a:t>Se </a:t>
            </a:r>
            <a:r>
              <a:rPr lang="es-CO" sz="1000" dirty="0">
                <a:solidFill>
                  <a:srgbClr val="6CB33F"/>
                </a:solidFill>
                <a:latin typeface="Futura Std Book" panose="020B0502020204020303" pitchFamily="34" charset="0"/>
                <a:ea typeface="Calibri" panose="020F0502020204030204" pitchFamily="34" charset="0"/>
              </a:rPr>
              <a:t>realizó la participación de los destinos turismo y paz (Urabá antioqueño y chocoano) en la rueda de negocios realizada el 18 de mayo de 2017 en el municipio de </a:t>
            </a:r>
            <a:r>
              <a:rPr lang="es-CO" sz="1000" dirty="0" smtClean="0">
                <a:solidFill>
                  <a:srgbClr val="6CB33F"/>
                </a:solidFill>
                <a:latin typeface="Futura Std Book" panose="020B0502020204020303" pitchFamily="34" charset="0"/>
                <a:ea typeface="Calibri" panose="020F0502020204030204" pitchFamily="34" charset="0"/>
              </a:rPr>
              <a:t>Apartadó. Finalizado </a:t>
            </a:r>
            <a:r>
              <a:rPr lang="es-CO" sz="1000" dirty="0" smtClean="0">
                <a:solidFill>
                  <a:srgbClr val="6CB33F"/>
                </a:solidFill>
                <a:latin typeface="Futura Std Book" panose="020B0502020204020303" pitchFamily="34" charset="0"/>
              </a:rPr>
              <a:t>(</a:t>
            </a:r>
            <a:r>
              <a:rPr lang="es-MX" sz="1000" dirty="0">
                <a:solidFill>
                  <a:srgbClr val="6CB33F"/>
                </a:solidFill>
                <a:latin typeface="Futura Std Book" panose="020B0502020204020303" pitchFamily="34" charset="0"/>
              </a:rPr>
              <a:t>100</a:t>
            </a:r>
            <a:r>
              <a:rPr lang="es-MX" sz="1000" dirty="0" smtClean="0">
                <a:solidFill>
                  <a:srgbClr val="6CB33F"/>
                </a:solidFill>
                <a:latin typeface="Futura Std Book" panose="020B0502020204020303" pitchFamily="34" charset="0"/>
              </a:rPr>
              <a:t>%).</a:t>
            </a:r>
          </a:p>
          <a:p>
            <a:pPr lvl="0" algn="just">
              <a:buClr>
                <a:srgbClr val="6CB33F"/>
              </a:buClr>
            </a:pPr>
            <a:endParaRPr lang="es-MX" sz="1000" dirty="0" smtClean="0">
              <a:solidFill>
                <a:srgbClr val="6CB33F"/>
              </a:solidFill>
              <a:latin typeface="Futura Std Book" panose="020B0502020204020303" pitchFamily="34" charset="0"/>
            </a:endParaRPr>
          </a:p>
        </p:txBody>
      </p: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39193" y="34002"/>
            <a:ext cx="4405565"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Promoción y mercadeo turístico</a:t>
            </a:r>
            <a:endParaRPr lang="es-CO" sz="2000" b="1" dirty="0">
              <a:solidFill>
                <a:schemeClr val="bg1"/>
              </a:solidFill>
              <a:latin typeface="Futura Std Book" panose="020B0502020204020303"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31oct2018</a:t>
            </a:r>
            <a:endParaRPr lang="en-US" sz="1000" dirty="0">
              <a:solidFill>
                <a:schemeClr val="bg1"/>
              </a:solidFill>
              <a:latin typeface="Futura Std Book" panose="020B0502020204020303" pitchFamily="34" charset="0"/>
            </a:endParaRPr>
          </a:p>
        </p:txBody>
      </p:sp>
      <p:sp>
        <p:nvSpPr>
          <p:cNvPr id="12" name="CuadroTexto 11"/>
          <p:cNvSpPr txBox="1"/>
          <p:nvPr/>
        </p:nvSpPr>
        <p:spPr>
          <a:xfrm>
            <a:off x="340241" y="8132095"/>
            <a:ext cx="6102167" cy="707886"/>
          </a:xfrm>
          <a:prstGeom prst="rect">
            <a:avLst/>
          </a:prstGeom>
          <a:solidFill>
            <a:schemeClr val="bg1"/>
          </a:solidFill>
          <a:ln>
            <a:solidFill>
              <a:srgbClr val="6CB33F"/>
            </a:solidFill>
          </a:ln>
        </p:spPr>
        <p:txBody>
          <a:bodyPr wrap="square" rtlCol="0">
            <a:spAutoFit/>
          </a:bodyPr>
          <a:lstStyle/>
          <a:p>
            <a:pPr algn="just">
              <a:buClr>
                <a:srgbClr val="6CB33F"/>
              </a:buClr>
              <a:tabLst>
                <a:tab pos="457200" algn="l"/>
              </a:tabLst>
            </a:pPr>
            <a:r>
              <a:rPr lang="es-CO" sz="1000" b="1" dirty="0" smtClean="0">
                <a:solidFill>
                  <a:srgbClr val="6CB33F"/>
                </a:solidFill>
                <a:latin typeface="Futura Std Book" panose="020B0502020204020303" pitchFamily="34" charset="0"/>
              </a:rPr>
              <a:t>FNTP-161-2018: Reconocimiento y Promoción Turística: Territorio de Cultura y Biodiversidad, </a:t>
            </a:r>
            <a:r>
              <a:rPr lang="es-CO" sz="1000" b="1" dirty="0" err="1" smtClean="0">
                <a:solidFill>
                  <a:srgbClr val="6CB33F"/>
                </a:solidFill>
                <a:latin typeface="Futura Std Book" panose="020B0502020204020303" pitchFamily="34" charset="0"/>
              </a:rPr>
              <a:t>Acandí</a:t>
            </a:r>
            <a:r>
              <a:rPr lang="es-CO" sz="1000" b="1" dirty="0" smtClean="0">
                <a:solidFill>
                  <a:srgbClr val="6CB33F"/>
                </a:solidFill>
                <a:latin typeface="Futura Std Book" panose="020B0502020204020303" pitchFamily="34" charset="0"/>
              </a:rPr>
              <a:t> – Chocó: </a:t>
            </a:r>
            <a:r>
              <a:rPr lang="es-ES" sz="1000" dirty="0" smtClean="0">
                <a:solidFill>
                  <a:srgbClr val="6CB33F"/>
                </a:solidFill>
                <a:latin typeface="Futura Std Book" panose="020B0502020204020303" pitchFamily="34" charset="0"/>
              </a:rPr>
              <a:t>i</a:t>
            </a:r>
            <a:r>
              <a:rPr lang="es-ES" sz="1000" dirty="0" smtClean="0">
                <a:solidFill>
                  <a:srgbClr val="6CB33F"/>
                </a:solidFill>
                <a:latin typeface="Futura Std Book" panose="020B0502020204020303" pitchFamily="34" charset="0"/>
                <a:ea typeface="Calibri" panose="020F0502020204030204" pitchFamily="34" charset="0"/>
              </a:rPr>
              <a:t>nversión en Chocó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$112.900.000 </a:t>
            </a:r>
            <a:r>
              <a:rPr lang="es-ES" sz="1000" dirty="0" smtClean="0">
                <a:solidFill>
                  <a:srgbClr val="6CB33F"/>
                </a:solidFill>
                <a:latin typeface="Futura Std Book" panose="020B0502020204020303" pitchFamily="34" charset="0"/>
                <a:ea typeface="Calibri" panose="020F0502020204030204" pitchFamily="34" charset="0"/>
              </a:rPr>
              <a:t>(total proyecto </a:t>
            </a:r>
            <a:r>
              <a:rPr lang="es-CO" sz="100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$112.900.000</a:t>
            </a:r>
            <a:r>
              <a:rPr lang="es-CO" sz="1000" dirty="0" smtClean="0">
                <a:solidFill>
                  <a:srgbClr val="6CB33F"/>
                </a:solidFill>
                <a:latin typeface="Futura Std Book" panose="020B0502020204020303" pitchFamily="34" charset="0"/>
              </a:rPr>
              <a:t>)</a:t>
            </a:r>
            <a:r>
              <a:rPr lang="es-CO" sz="1000" dirty="0" smtClean="0">
                <a:solidFill>
                  <a:srgbClr val="6CB33F"/>
                </a:solidFill>
                <a:latin typeface="Futura Std Book" panose="020B0502020204020303" pitchFamily="34" charset="0"/>
                <a:ea typeface="Calibri" panose="020F0502020204030204" pitchFamily="34" charset="0"/>
              </a:rPr>
              <a:t>. </a:t>
            </a:r>
            <a:r>
              <a:rPr lang="es-ES" sz="1000" dirty="0" smtClean="0">
                <a:solidFill>
                  <a:srgbClr val="6CB33F"/>
                </a:solidFill>
                <a:latin typeface="Futura Std Book" panose="020B0502020204020303" pitchFamily="34" charset="0"/>
                <a:ea typeface="Calibri" panose="020F0502020204030204" pitchFamily="34" charset="0"/>
              </a:rPr>
              <a:t>Proponente: </a:t>
            </a:r>
            <a:r>
              <a:rPr lang="es-CO" sz="1000" dirty="0">
                <a:solidFill>
                  <a:srgbClr val="6CB33F"/>
                </a:solidFill>
                <a:latin typeface="Futura Std Book" panose="020B0502020204020303" pitchFamily="34" charset="0"/>
              </a:rPr>
              <a:t>Alcaldía de </a:t>
            </a:r>
            <a:r>
              <a:rPr lang="es-CO" sz="1000" dirty="0" err="1" smtClean="0">
                <a:solidFill>
                  <a:srgbClr val="6CB33F"/>
                </a:solidFill>
                <a:latin typeface="Futura Std Book" panose="020B0502020204020303" pitchFamily="34" charset="0"/>
              </a:rPr>
              <a:t>Acandí</a:t>
            </a:r>
            <a:r>
              <a:rPr lang="es-MX" sz="1000" dirty="0">
                <a:solidFill>
                  <a:srgbClr val="6CB33F"/>
                </a:solidFill>
                <a:latin typeface="Futura Std Book" panose="020B0502020204020303" pitchFamily="34" charset="0"/>
              </a:rPr>
              <a:t>.</a:t>
            </a:r>
            <a:r>
              <a:rPr lang="es-ES" sz="1000" dirty="0" smtClean="0">
                <a:solidFill>
                  <a:srgbClr val="6CB33F"/>
                </a:solidFill>
                <a:latin typeface="Futura Std Book" panose="020B0502020204020303" pitchFamily="34" charset="0"/>
                <a:ea typeface="Calibri" panose="020F0502020204030204" pitchFamily="34" charset="0"/>
              </a:rPr>
              <a:t> Corresponde a d</a:t>
            </a:r>
            <a:r>
              <a:rPr lang="es-CO" sz="1000" dirty="0" err="1" smtClean="0">
                <a:solidFill>
                  <a:srgbClr val="6CB33F"/>
                </a:solidFill>
                <a:latin typeface="Futura Std Book" panose="020B0502020204020303" pitchFamily="34" charset="0"/>
                <a:ea typeface="Calibri" panose="020F0502020204030204" pitchFamily="34" charset="0"/>
              </a:rPr>
              <a:t>iseño</a:t>
            </a:r>
            <a:r>
              <a:rPr lang="es-CO" sz="1000" dirty="0" smtClean="0">
                <a:solidFill>
                  <a:srgbClr val="6CB33F"/>
                </a:solidFill>
                <a:latin typeface="Futura Std Book" panose="020B0502020204020303" pitchFamily="34" charset="0"/>
                <a:ea typeface="Calibri" panose="020F0502020204030204" pitchFamily="34" charset="0"/>
              </a:rPr>
              <a:t> </a:t>
            </a:r>
            <a:r>
              <a:rPr lang="es-CO" sz="1000" dirty="0">
                <a:solidFill>
                  <a:srgbClr val="6CB33F"/>
                </a:solidFill>
                <a:latin typeface="Futura Std Book" panose="020B0502020204020303" pitchFamily="34" charset="0"/>
                <a:ea typeface="Calibri" panose="020F0502020204030204" pitchFamily="34" charset="0"/>
              </a:rPr>
              <a:t>y producción de piezas visuales y audiovisuales </a:t>
            </a:r>
            <a:r>
              <a:rPr lang="es-CO" sz="1000" dirty="0" smtClean="0">
                <a:solidFill>
                  <a:srgbClr val="6CB33F"/>
                </a:solidFill>
                <a:latin typeface="Futura Std Book" panose="020B0502020204020303" pitchFamily="34" charset="0"/>
                <a:ea typeface="Calibri" panose="020F0502020204030204" pitchFamily="34" charset="0"/>
              </a:rPr>
              <a:t>;plan </a:t>
            </a:r>
            <a:r>
              <a:rPr lang="es-CO" sz="1000" dirty="0">
                <a:solidFill>
                  <a:srgbClr val="6CB33F"/>
                </a:solidFill>
                <a:latin typeface="Futura Std Book" panose="020B0502020204020303" pitchFamily="34" charset="0"/>
                <a:ea typeface="Calibri" panose="020F0502020204030204" pitchFamily="34" charset="0"/>
              </a:rPr>
              <a:t>de medios digital </a:t>
            </a:r>
            <a:r>
              <a:rPr lang="es-CO" sz="1000" dirty="0" smtClean="0">
                <a:solidFill>
                  <a:srgbClr val="6CB33F"/>
                </a:solidFill>
                <a:latin typeface="Futura Std Book" panose="020B0502020204020303" pitchFamily="34" charset="0"/>
                <a:ea typeface="Calibri" panose="020F0502020204030204" pitchFamily="34" charset="0"/>
              </a:rPr>
              <a:t>impreso</a:t>
            </a:r>
            <a:r>
              <a:rPr lang="es-ES" sz="1000" dirty="0" smtClean="0">
                <a:solidFill>
                  <a:srgbClr val="6CB33F"/>
                </a:solidFill>
                <a:latin typeface="Futura Std Book" panose="020B0502020204020303" pitchFamily="34" charset="0"/>
                <a:ea typeface="Calibri" panose="020F0502020204030204" pitchFamily="34" charset="0"/>
              </a:rPr>
              <a:t>. En formulación (0%). </a:t>
            </a:r>
            <a:endParaRPr lang="es-CO" sz="1000" dirty="0">
              <a:solidFill>
                <a:srgbClr val="6CB33F"/>
              </a:solidFill>
              <a:latin typeface="Futura Std Book" panose="020B0502020204020303" pitchFamily="34" charset="0"/>
              <a:ea typeface="Calibri" panose="020F0502020204030204" pitchFamily="34" charset="0"/>
            </a:endParaRPr>
          </a:p>
        </p:txBody>
      </p:sp>
      <p:sp>
        <p:nvSpPr>
          <p:cNvPr id="15" name="Rectángulo 14"/>
          <p:cNvSpPr/>
          <p:nvPr/>
        </p:nvSpPr>
        <p:spPr>
          <a:xfrm>
            <a:off x="1485790" y="7708420"/>
            <a:ext cx="3811067" cy="246221"/>
          </a:xfrm>
          <a:prstGeom prst="rect">
            <a:avLst/>
          </a:prstGeom>
        </p:spPr>
        <p:txBody>
          <a:bodyPr wrap="square">
            <a:spAutoFit/>
          </a:bodyPr>
          <a:lstStyle/>
          <a:p>
            <a:pPr algn="just"/>
            <a:r>
              <a:rPr lang="en-US" sz="1000" b="1" dirty="0" smtClean="0">
                <a:solidFill>
                  <a:srgbClr val="6CB33F"/>
                </a:solidFill>
                <a:latin typeface="Futura Std Book" panose="020B0502020204020303" pitchFamily="34" charset="0"/>
              </a:rPr>
              <a:t>PROYECTOS EN FORMULACIÓN Y EVALUACIÓN</a:t>
            </a:r>
            <a:endParaRPr lang="en-US" sz="1000" b="1" dirty="0">
              <a:solidFill>
                <a:srgbClr val="6CB33F"/>
              </a:solidFill>
              <a:latin typeface="Futura Std Book" panose="020B0502020204020303" pitchFamily="34" charset="0"/>
            </a:endParaRPr>
          </a:p>
        </p:txBody>
      </p:sp>
      <p:sp>
        <p:nvSpPr>
          <p:cNvPr id="17" name="Rectángulo 16"/>
          <p:cNvSpPr/>
          <p:nvPr/>
        </p:nvSpPr>
        <p:spPr>
          <a:xfrm>
            <a:off x="1310920" y="2546378"/>
            <a:ext cx="2462024" cy="49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800" dirty="0" smtClean="0">
                <a:latin typeface="Futura Std Book" panose="020B0502020204020303" pitchFamily="34" charset="0"/>
              </a:rPr>
              <a:t>Ecoturismo </a:t>
            </a:r>
            <a:r>
              <a:rPr lang="es-CO" sz="800" dirty="0">
                <a:latin typeface="Futura Std Book" panose="020B0502020204020303" pitchFamily="34" charset="0"/>
              </a:rPr>
              <a:t>Jagua - John Edwin Martín Ceballos - </a:t>
            </a:r>
            <a:r>
              <a:rPr lang="es-CO" sz="800" dirty="0" err="1">
                <a:latin typeface="Futura Std Book" panose="020B0502020204020303" pitchFamily="34" charset="0"/>
              </a:rPr>
              <a:t>Etno</a:t>
            </a:r>
            <a:r>
              <a:rPr lang="es-CO" sz="800" dirty="0">
                <a:latin typeface="Futura Std Book" panose="020B0502020204020303" pitchFamily="34" charset="0"/>
              </a:rPr>
              <a:t> Hotel </a:t>
            </a:r>
            <a:r>
              <a:rPr lang="es-CO" sz="800" dirty="0" err="1">
                <a:latin typeface="Futura Std Book" panose="020B0502020204020303" pitchFamily="34" charset="0"/>
              </a:rPr>
              <a:t>Kipará</a:t>
            </a:r>
            <a:r>
              <a:rPr lang="es-CO" sz="800" dirty="0">
                <a:latin typeface="Futura Std Book" panose="020B0502020204020303" pitchFamily="34" charset="0"/>
              </a:rPr>
              <a:t>, </a:t>
            </a:r>
            <a:r>
              <a:rPr lang="es-CO" sz="800" dirty="0" err="1">
                <a:latin typeface="Futura Std Book" panose="020B0502020204020303" pitchFamily="34" charset="0"/>
              </a:rPr>
              <a:t>Nuquí</a:t>
            </a:r>
            <a:r>
              <a:rPr lang="es-CO" sz="800" dirty="0">
                <a:latin typeface="Futura Std Book" panose="020B0502020204020303" pitchFamily="34" charset="0"/>
              </a:rPr>
              <a:t>, Chocó</a:t>
            </a:r>
            <a:endParaRPr lang="es-MX" sz="800" dirty="0">
              <a:latin typeface="Futura Std Book" panose="020B0502020204020303" pitchFamily="34" charset="0"/>
            </a:endParaRPr>
          </a:p>
        </p:txBody>
      </p:sp>
    </p:spTree>
    <p:extLst>
      <p:ext uri="{BB962C8B-B14F-4D97-AF65-F5344CB8AC3E}">
        <p14:creationId xmlns:p14="http://schemas.microsoft.com/office/powerpoint/2010/main" val="283667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áfico 26"/>
          <p:cNvGraphicFramePr>
            <a:graphicFrameLocks/>
          </p:cNvGraphicFramePr>
          <p:nvPr>
            <p:extLst>
              <p:ext uri="{D42A27DB-BD31-4B8C-83A1-F6EECF244321}">
                <p14:modId xmlns:p14="http://schemas.microsoft.com/office/powerpoint/2010/main" val="1549606449"/>
              </p:ext>
            </p:extLst>
          </p:nvPr>
        </p:nvGraphicFramePr>
        <p:xfrm>
          <a:off x="4223426" y="1552854"/>
          <a:ext cx="2890045" cy="2036625"/>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38" y="4361738"/>
            <a:ext cx="5305823" cy="3525225"/>
          </a:xfrm>
          <a:prstGeom prst="rect">
            <a:avLst/>
          </a:prstGeom>
        </p:spPr>
      </p:pic>
      <p:sp>
        <p:nvSpPr>
          <p:cNvPr id="6" name="Rectángulo 5"/>
          <p:cNvSpPr/>
          <p:nvPr/>
        </p:nvSpPr>
        <p:spPr>
          <a:xfrm>
            <a:off x="141169" y="77574"/>
            <a:ext cx="3823792" cy="307777"/>
          </a:xfrm>
          <a:prstGeom prst="rect">
            <a:avLst/>
          </a:prstGeom>
        </p:spPr>
        <p:txBody>
          <a:bodyPr wrap="square">
            <a:spAutoFit/>
          </a:bodyPr>
          <a:lstStyle/>
          <a:p>
            <a:r>
              <a:rPr lang="en-US" sz="1400" dirty="0">
                <a:solidFill>
                  <a:schemeClr val="bg1"/>
                </a:solidFill>
                <a:latin typeface="Futura Md BT" panose="020B0802020204020204" pitchFamily="34" charset="0"/>
              </a:rPr>
              <a:t>PROGRAMAS </a:t>
            </a:r>
            <a:r>
              <a:rPr lang="en-US" sz="1400" dirty="0" smtClean="0">
                <a:solidFill>
                  <a:schemeClr val="bg1"/>
                </a:solidFill>
                <a:latin typeface="Futura Md BT" panose="020B0802020204020204" pitchFamily="34" charset="0"/>
              </a:rPr>
              <a:t>FNTUR</a:t>
            </a:r>
            <a:endParaRPr lang="en-US" sz="1400" dirty="0">
              <a:solidFill>
                <a:schemeClr val="bg1"/>
              </a:solidFill>
            </a:endParaRPr>
          </a:p>
        </p:txBody>
      </p:sp>
      <p:pic>
        <p:nvPicPr>
          <p:cNvPr id="12" name="Picture 2" descr="Red turistica de Pueblos Patrimonio">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7408" y="490181"/>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 action="ppaction://noaction"/>
          </p:cNvPr>
          <p:cNvPicPr>
            <a:picLocks noChangeAspect="1"/>
          </p:cNvPicPr>
          <p:nvPr/>
        </p:nvPicPr>
        <p:blipFill rotWithShape="1">
          <a:blip r:embed="rId5" cstate="print">
            <a:extLst>
              <a:ext uri="{28A0092B-C50C-407E-A947-70E740481C1C}">
                <a14:useLocalDpi xmlns:a14="http://schemas.microsoft.com/office/drawing/2010/main" val="0"/>
              </a:ext>
            </a:extLst>
          </a:blip>
          <a:srcRect l="4931" r="28375" b="56686"/>
          <a:stretch/>
        </p:blipFill>
        <p:spPr>
          <a:xfrm>
            <a:off x="5180312" y="615577"/>
            <a:ext cx="1092918" cy="419938"/>
          </a:xfrm>
          <a:prstGeom prst="rect">
            <a:avLst/>
          </a:prstGeom>
        </p:spPr>
      </p:pic>
      <p:pic>
        <p:nvPicPr>
          <p:cNvPr id="14" name="30 Imagen">
            <a:hlinkClick r:id="" action="ppaction://noaction"/>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94703" y="544617"/>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93717" y="510976"/>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222</a:t>
            </a:r>
            <a:endParaRPr lang="en-US" dirty="0"/>
          </a:p>
        </p:txBody>
      </p:sp>
      <p:sp>
        <p:nvSpPr>
          <p:cNvPr id="16" name="Rectángulo 15"/>
          <p:cNvSpPr/>
          <p:nvPr/>
        </p:nvSpPr>
        <p:spPr>
          <a:xfrm>
            <a:off x="2321018" y="501817"/>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599659" y="501817"/>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132183" y="1365555"/>
            <a:ext cx="1168910" cy="215444"/>
          </a:xfrm>
          <a:prstGeom prst="rect">
            <a:avLst/>
          </a:prstGeom>
          <a:noFill/>
        </p:spPr>
        <p:txBody>
          <a:bodyPr wrap="none" rtlCol="0">
            <a:spAutoFit/>
          </a:bodyPr>
          <a:lstStyle/>
          <a:p>
            <a:r>
              <a:rPr lang="en-US" sz="800" b="1" dirty="0">
                <a:solidFill>
                  <a:srgbClr val="660066"/>
                </a:solidFill>
                <a:latin typeface="Futura Std Book" panose="020B0502020204020303" pitchFamily="34" charset="0"/>
              </a:rPr>
              <a:t>Nacional : </a:t>
            </a:r>
            <a:r>
              <a:rPr lang="en-US" sz="800" b="1" dirty="0" smtClean="0">
                <a:solidFill>
                  <a:srgbClr val="660066"/>
                </a:solidFill>
                <a:latin typeface="Futura Std Book" panose="020B0502020204020303" pitchFamily="34" charset="0"/>
              </a:rPr>
              <a:t>106 </a:t>
            </a:r>
            <a:r>
              <a:rPr lang="en-US" sz="800" b="1" dirty="0">
                <a:solidFill>
                  <a:srgbClr val="660066"/>
                </a:solidFill>
                <a:latin typeface="Futura Std Book" panose="020B0502020204020303" pitchFamily="34" charset="0"/>
              </a:rPr>
              <a:t>PIT</a:t>
            </a:r>
          </a:p>
        </p:txBody>
      </p:sp>
      <p:sp>
        <p:nvSpPr>
          <p:cNvPr id="19" name="CuadroTexto 18"/>
          <p:cNvSpPr txBox="1"/>
          <p:nvPr/>
        </p:nvSpPr>
        <p:spPr>
          <a:xfrm>
            <a:off x="2397689" y="2138422"/>
            <a:ext cx="1979642" cy="461665"/>
          </a:xfrm>
          <a:prstGeom prst="rect">
            <a:avLst/>
          </a:prstGeom>
          <a:noFill/>
        </p:spPr>
        <p:txBody>
          <a:bodyPr wrap="square" rtlCol="0">
            <a:spAutoFit/>
          </a:bodyPr>
          <a:lstStyle/>
          <a:p>
            <a:pPr algn="ctr"/>
            <a:r>
              <a:rPr lang="en-US" sz="800" b="1" dirty="0">
                <a:solidFill>
                  <a:srgbClr val="660066"/>
                </a:solidFill>
                <a:latin typeface="Futura Std Book" panose="020B0502020204020303" pitchFamily="34" charset="0"/>
              </a:rPr>
              <a:t>Nacional: </a:t>
            </a:r>
            <a:r>
              <a:rPr lang="en-US" sz="800" b="1" dirty="0" smtClean="0">
                <a:solidFill>
                  <a:srgbClr val="660066"/>
                </a:solidFill>
                <a:latin typeface="Futura Std Book" panose="020B0502020204020303" pitchFamily="34" charset="0"/>
              </a:rPr>
              <a:t>inversion de </a:t>
            </a:r>
            <a:r>
              <a:rPr lang="en-US" sz="800" b="1" dirty="0" err="1" smtClean="0">
                <a:solidFill>
                  <a:srgbClr val="660066"/>
                </a:solidFill>
                <a:latin typeface="Futura Std Book" panose="020B0502020204020303" pitchFamily="34" charset="0"/>
              </a:rPr>
              <a:t>jun</a:t>
            </a:r>
            <a:r>
              <a:rPr lang="en-US" sz="800" b="1" dirty="0" smtClean="0">
                <a:solidFill>
                  <a:srgbClr val="660066"/>
                </a:solidFill>
                <a:latin typeface="Futura Std Book" panose="020B0502020204020303" pitchFamily="34" charset="0"/>
              </a:rPr>
              <a:t> de 2010 – </a:t>
            </a:r>
            <a:r>
              <a:rPr lang="en-US" sz="800" b="1" dirty="0" err="1" smtClean="0">
                <a:solidFill>
                  <a:srgbClr val="660066"/>
                </a:solidFill>
                <a:latin typeface="Futura Std Book" panose="020B0502020204020303" pitchFamily="34" charset="0"/>
              </a:rPr>
              <a:t>oct</a:t>
            </a:r>
            <a:r>
              <a:rPr lang="en-US" sz="800" b="1" dirty="0" smtClean="0">
                <a:solidFill>
                  <a:srgbClr val="660066"/>
                </a:solidFill>
                <a:latin typeface="Futura Std Book" panose="020B0502020204020303" pitchFamily="34" charset="0"/>
              </a:rPr>
              <a:t> 2018</a:t>
            </a:r>
          </a:p>
          <a:p>
            <a:pPr algn="ctr"/>
            <a:r>
              <a:rPr lang="en-US" sz="800" b="1" dirty="0" smtClean="0">
                <a:solidFill>
                  <a:srgbClr val="660066"/>
                </a:solidFill>
                <a:latin typeface="Futura Std Book" panose="020B0502020204020303" pitchFamily="34" charset="0"/>
              </a:rPr>
              <a:t> $76.316.388.85</a:t>
            </a:r>
            <a:r>
              <a:rPr lang="en-US" sz="800" b="1" dirty="0" smtClean="0">
                <a:solidFill>
                  <a:srgbClr val="A21984"/>
                </a:solidFill>
                <a:latin typeface="Futura Std Book" panose="020B0502020204020303" pitchFamily="34" charset="0"/>
              </a:rPr>
              <a:t>7</a:t>
            </a:r>
            <a:endParaRPr lang="en-US" sz="800" b="1" dirty="0">
              <a:solidFill>
                <a:srgbClr val="A21984"/>
              </a:solidFill>
              <a:latin typeface="Futura Std Book" panose="020B0502020204020303" pitchFamily="34" charset="0"/>
            </a:endParaRPr>
          </a:p>
        </p:txBody>
      </p:sp>
      <p:sp>
        <p:nvSpPr>
          <p:cNvPr id="20" name="CuadroTexto 19"/>
          <p:cNvSpPr txBox="1"/>
          <p:nvPr/>
        </p:nvSpPr>
        <p:spPr>
          <a:xfrm>
            <a:off x="4671307" y="1079553"/>
            <a:ext cx="1085554" cy="461665"/>
          </a:xfrm>
          <a:prstGeom prst="rect">
            <a:avLst/>
          </a:prstGeom>
          <a:noFill/>
        </p:spPr>
        <p:txBody>
          <a:bodyPr wrap="none" rtlCol="0">
            <a:spAutoFit/>
          </a:bodyPr>
          <a:lstStyle/>
          <a:p>
            <a:r>
              <a:rPr lang="es-ES" sz="800" b="1" dirty="0">
                <a:solidFill>
                  <a:srgbClr val="660066"/>
                </a:solidFill>
                <a:latin typeface="Futura Std Book" panose="020B0502020204020303" pitchFamily="34" charset="0"/>
              </a:rPr>
              <a:t>Nacional</a:t>
            </a:r>
          </a:p>
          <a:p>
            <a:r>
              <a:rPr lang="es-ES" sz="800" b="1" dirty="0" smtClean="0">
                <a:solidFill>
                  <a:srgbClr val="660066"/>
                </a:solidFill>
                <a:latin typeface="Futura Std Book" panose="020B0502020204020303" pitchFamily="34" charset="0"/>
              </a:rPr>
              <a:t>253.768 jóvenes</a:t>
            </a:r>
            <a:endParaRPr lang="es-ES" sz="800" b="1" dirty="0">
              <a:solidFill>
                <a:srgbClr val="660066"/>
              </a:solidFill>
              <a:latin typeface="Futura Std Book" panose="020B0502020204020303" pitchFamily="34" charset="0"/>
            </a:endParaRPr>
          </a:p>
          <a:p>
            <a:r>
              <a:rPr lang="es-ES" sz="800" b="1" dirty="0" smtClean="0">
                <a:solidFill>
                  <a:srgbClr val="660066"/>
                </a:solidFill>
                <a:latin typeface="Futura Std Book" panose="020B0502020204020303" pitchFamily="34" charset="0"/>
              </a:rPr>
              <a:t>982 </a:t>
            </a:r>
            <a:r>
              <a:rPr lang="es-ES" sz="800" b="1" dirty="0">
                <a:solidFill>
                  <a:srgbClr val="660066"/>
                </a:solidFill>
                <a:latin typeface="Futura Std Book" panose="020B0502020204020303" pitchFamily="34" charset="0"/>
              </a:rPr>
              <a:t>aliados</a:t>
            </a:r>
            <a:endParaRPr lang="en-US" sz="800" b="1" dirty="0">
              <a:solidFill>
                <a:srgbClr val="660066"/>
              </a:solidFill>
              <a:latin typeface="Futura Std Book" panose="020B0502020204020303" pitchFamily="34" charset="0"/>
            </a:endParaRPr>
          </a:p>
        </p:txBody>
      </p:sp>
      <p:sp>
        <p:nvSpPr>
          <p:cNvPr id="34" name="CuadroTexto 33"/>
          <p:cNvSpPr txBox="1"/>
          <p:nvPr/>
        </p:nvSpPr>
        <p:spPr>
          <a:xfrm>
            <a:off x="4671307" y="3485692"/>
            <a:ext cx="2008366" cy="461665"/>
          </a:xfrm>
          <a:prstGeom prst="rect">
            <a:avLst/>
          </a:prstGeom>
          <a:noFill/>
        </p:spPr>
        <p:txBody>
          <a:bodyPr wrap="square" rtlCol="0">
            <a:spAutoFit/>
          </a:bodyPr>
          <a:lstStyle/>
          <a:p>
            <a:pPr algn="just"/>
            <a:r>
              <a:rPr lang="es-ES" sz="800" b="1" dirty="0" smtClean="0">
                <a:solidFill>
                  <a:srgbClr val="660066"/>
                </a:solidFill>
                <a:latin typeface="Futura Std Book" panose="020B0502020204020303" pitchFamily="34" charset="0"/>
              </a:rPr>
              <a:t>Chocó</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2.108 </a:t>
            </a:r>
            <a:r>
              <a:rPr lang="es-ES" sz="800" b="1" dirty="0">
                <a:solidFill>
                  <a:srgbClr val="660066"/>
                </a:solidFill>
                <a:latin typeface="Futura Std Book" panose="020B0502020204020303" pitchFamily="34" charset="0"/>
              </a:rPr>
              <a:t>jóvenes </a:t>
            </a:r>
            <a:r>
              <a:rPr lang="es-ES" sz="800" b="1" dirty="0" smtClean="0">
                <a:solidFill>
                  <a:srgbClr val="660066"/>
                </a:solidFill>
                <a:latin typeface="Futura Std Book" panose="020B0502020204020303" pitchFamily="34" charset="0"/>
              </a:rPr>
              <a:t>(</a:t>
            </a:r>
            <a:r>
              <a:rPr lang="es-ES" sz="800" b="1" dirty="0">
                <a:solidFill>
                  <a:srgbClr val="660066"/>
                </a:solidFill>
                <a:latin typeface="Futura Std Book" panose="020B0502020204020303" pitchFamily="34" charset="0"/>
              </a:rPr>
              <a:t>1</a:t>
            </a:r>
            <a:r>
              <a:rPr lang="es-ES" sz="800" b="1" dirty="0" smtClean="0">
                <a:solidFill>
                  <a:srgbClr val="660066"/>
                </a:solidFill>
                <a:latin typeface="Futura Std Book" panose="020B0502020204020303" pitchFamily="34" charset="0"/>
              </a:rPr>
              <a:t>%)</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11 </a:t>
            </a:r>
            <a:r>
              <a:rPr lang="es-ES" sz="800" b="1" dirty="0">
                <a:solidFill>
                  <a:srgbClr val="660066"/>
                </a:solidFill>
                <a:latin typeface="Futura Std Book" panose="020B0502020204020303" pitchFamily="34" charset="0"/>
              </a:rPr>
              <a:t>aliados </a:t>
            </a:r>
            <a:r>
              <a:rPr lang="es-ES" sz="800" b="1" dirty="0" smtClean="0">
                <a:solidFill>
                  <a:srgbClr val="660066"/>
                </a:solidFill>
                <a:latin typeface="Futura Std Book" panose="020B0502020204020303" pitchFamily="34" charset="0"/>
              </a:rPr>
              <a:t>(</a:t>
            </a:r>
            <a:r>
              <a:rPr lang="es-ES" sz="800" b="1" dirty="0">
                <a:solidFill>
                  <a:srgbClr val="660066"/>
                </a:solidFill>
                <a:latin typeface="Futura Std Book" panose="020B0502020204020303" pitchFamily="34" charset="0"/>
              </a:rPr>
              <a:t>1</a:t>
            </a:r>
            <a:r>
              <a:rPr lang="es-ES" sz="800" b="1" dirty="0" smtClean="0">
                <a:solidFill>
                  <a:srgbClr val="660066"/>
                </a:solidFill>
                <a:latin typeface="Futura Std Book" panose="020B0502020204020303" pitchFamily="34" charset="0"/>
              </a:rPr>
              <a:t>%)</a:t>
            </a:r>
            <a:endParaRPr lang="es-ES" sz="800" dirty="0">
              <a:solidFill>
                <a:srgbClr val="660066"/>
              </a:solidFill>
              <a:latin typeface="Futura Std Book" panose="020B0502020204020303" pitchFamily="34" charset="0"/>
            </a:endParaRPr>
          </a:p>
        </p:txBody>
      </p:sp>
      <p:pic>
        <p:nvPicPr>
          <p:cNvPr id="3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13062" b="56468"/>
          <a:stretch/>
        </p:blipFill>
        <p:spPr bwMode="auto">
          <a:xfrm>
            <a:off x="-5833" y="-10889"/>
            <a:ext cx="6883842" cy="4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uadroTexto 38"/>
          <p:cNvSpPr txBox="1"/>
          <p:nvPr/>
        </p:nvSpPr>
        <p:spPr>
          <a:xfrm>
            <a:off x="0" y="42992"/>
            <a:ext cx="2602187"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Programas </a:t>
            </a:r>
            <a:r>
              <a:rPr lang="es-CO" sz="2000" b="1" dirty="0" err="1" smtClean="0">
                <a:solidFill>
                  <a:schemeClr val="bg1"/>
                </a:solidFill>
                <a:latin typeface="Futura Std Book" panose="020B0502020204020303" pitchFamily="34" charset="0"/>
              </a:rPr>
              <a:t>Fontur</a:t>
            </a:r>
            <a:endParaRPr lang="es-CO" sz="2000" b="1" dirty="0">
              <a:solidFill>
                <a:schemeClr val="bg1"/>
              </a:solidFill>
              <a:latin typeface="Futura Std Book" panose="020B0502020204020303" pitchFamily="34" charset="0"/>
            </a:endParaRPr>
          </a:p>
        </p:txBody>
      </p:sp>
      <p:pic>
        <p:nvPicPr>
          <p:cNvPr id="4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uadroTexto 45"/>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31oct2018</a:t>
            </a:r>
            <a:endParaRPr lang="en-US" sz="1000" dirty="0">
              <a:solidFill>
                <a:schemeClr val="bg1"/>
              </a:solidFill>
              <a:latin typeface="Futura Std Book" panose="020B0502020204020303" pitchFamily="34" charset="0"/>
            </a:endParaRPr>
          </a:p>
        </p:txBody>
      </p:sp>
      <p:sp>
        <p:nvSpPr>
          <p:cNvPr id="35" name="CuadroTexto 34"/>
          <p:cNvSpPr txBox="1"/>
          <p:nvPr/>
        </p:nvSpPr>
        <p:spPr>
          <a:xfrm>
            <a:off x="132183" y="3589030"/>
            <a:ext cx="1595309" cy="461665"/>
          </a:xfrm>
          <a:prstGeom prst="rect">
            <a:avLst/>
          </a:prstGeom>
          <a:noFill/>
        </p:spPr>
        <p:txBody>
          <a:bodyPr wrap="square" rtlCol="0">
            <a:spAutoFit/>
          </a:bodyPr>
          <a:lstStyle>
            <a:defPPr>
              <a:defRPr lang="en-US"/>
            </a:defPPr>
            <a:lvl1pPr algn="just">
              <a:defRPr sz="800" b="1">
                <a:solidFill>
                  <a:srgbClr val="660066"/>
                </a:solidFill>
                <a:latin typeface="Futura Std Book" panose="020B0502020204020303" pitchFamily="34" charset="0"/>
              </a:defRPr>
            </a:lvl1pPr>
          </a:lstStyle>
          <a:p>
            <a:r>
              <a:rPr lang="es-CO" dirty="0"/>
              <a:t>2 </a:t>
            </a:r>
            <a:r>
              <a:rPr lang="es-CO" dirty="0" smtClean="0"/>
              <a:t>PIT </a:t>
            </a:r>
            <a:r>
              <a:rPr lang="es-CO" dirty="0"/>
              <a:t>en </a:t>
            </a:r>
            <a:r>
              <a:rPr lang="es-CO" dirty="0" smtClean="0"/>
              <a:t>funcionamiento:</a:t>
            </a:r>
            <a:endParaRPr lang="es-CO" dirty="0"/>
          </a:p>
          <a:p>
            <a:r>
              <a:rPr lang="es-CO" dirty="0" err="1" smtClean="0"/>
              <a:t>Nuquí</a:t>
            </a:r>
            <a:r>
              <a:rPr lang="es-CO" dirty="0" smtClean="0"/>
              <a:t> </a:t>
            </a:r>
            <a:r>
              <a:rPr lang="es-CO" dirty="0"/>
              <a:t>(1)</a:t>
            </a:r>
          </a:p>
          <a:p>
            <a:r>
              <a:rPr lang="es-CO" dirty="0" smtClean="0"/>
              <a:t>Quibdó (1</a:t>
            </a:r>
            <a:r>
              <a:rPr lang="es-CO" dirty="0"/>
              <a:t>)</a:t>
            </a:r>
          </a:p>
        </p:txBody>
      </p:sp>
      <p:sp>
        <p:nvSpPr>
          <p:cNvPr id="24" name="Rectángulo 23"/>
          <p:cNvSpPr/>
          <p:nvPr/>
        </p:nvSpPr>
        <p:spPr>
          <a:xfrm>
            <a:off x="716638" y="4560227"/>
            <a:ext cx="2798136"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900" dirty="0">
                <a:latin typeface="Futura Std Book" panose="020B0502020204020303" pitchFamily="34" charset="0"/>
              </a:rPr>
              <a:t>Amanecer en El Valle - Katherine Ortiz Sogamoso - El Valle, Bahía Solano, Chocó</a:t>
            </a:r>
            <a:endParaRPr lang="es-MX" sz="900" dirty="0">
              <a:latin typeface="Futura Std Book" panose="020B0502020204020303" pitchFamily="34" charset="0"/>
            </a:endParaRPr>
          </a:p>
        </p:txBody>
      </p:sp>
      <p:sp>
        <p:nvSpPr>
          <p:cNvPr id="28" name="CuadroTexto 27"/>
          <p:cNvSpPr txBox="1"/>
          <p:nvPr/>
        </p:nvSpPr>
        <p:spPr>
          <a:xfrm>
            <a:off x="2442279" y="2866000"/>
            <a:ext cx="1866217" cy="584775"/>
          </a:xfrm>
          <a:prstGeom prst="rect">
            <a:avLst/>
          </a:prstGeom>
          <a:noFill/>
        </p:spPr>
        <p:txBody>
          <a:bodyPr wrap="none" rtlCol="0">
            <a:spAutoFit/>
          </a:bodyPr>
          <a:lstStyle/>
          <a:p>
            <a:pPr algn="ctr"/>
            <a:r>
              <a:rPr lang="es-ES" sz="800" b="1" dirty="0">
                <a:solidFill>
                  <a:srgbClr val="660066"/>
                </a:solidFill>
                <a:latin typeface="Futura Std Book" panose="020B0502020204020303" pitchFamily="34" charset="0"/>
              </a:rPr>
              <a:t>El departamento no cuenta </a:t>
            </a:r>
            <a:r>
              <a:rPr lang="es-ES" sz="800" b="1" dirty="0" smtClean="0">
                <a:solidFill>
                  <a:srgbClr val="660066"/>
                </a:solidFill>
                <a:latin typeface="Futura Std Book" panose="020B0502020204020303" pitchFamily="34" charset="0"/>
              </a:rPr>
              <a:t>con</a:t>
            </a:r>
          </a:p>
          <a:p>
            <a:pPr algn="ctr"/>
            <a:r>
              <a:rPr lang="es-ES" sz="800" b="1" dirty="0" smtClean="0">
                <a:solidFill>
                  <a:srgbClr val="660066"/>
                </a:solidFill>
                <a:latin typeface="Futura Std Book" panose="020B0502020204020303" pitchFamily="34" charset="0"/>
              </a:rPr>
              <a:t>municipios dentro </a:t>
            </a:r>
            <a:r>
              <a:rPr lang="es-ES" sz="800" b="1" dirty="0">
                <a:solidFill>
                  <a:srgbClr val="660066"/>
                </a:solidFill>
                <a:latin typeface="Futura Std Book" panose="020B0502020204020303" pitchFamily="34" charset="0"/>
              </a:rPr>
              <a:t>de la </a:t>
            </a:r>
            <a:r>
              <a:rPr lang="es-ES" sz="800" b="1" dirty="0" smtClean="0">
                <a:solidFill>
                  <a:srgbClr val="660066"/>
                </a:solidFill>
                <a:latin typeface="Futura Std Book" panose="020B0502020204020303" pitchFamily="34" charset="0"/>
              </a:rPr>
              <a:t>Red</a:t>
            </a:r>
          </a:p>
          <a:p>
            <a:pPr algn="ctr"/>
            <a:r>
              <a:rPr lang="es-ES" sz="800" b="1" dirty="0" smtClean="0">
                <a:solidFill>
                  <a:srgbClr val="660066"/>
                </a:solidFill>
                <a:latin typeface="Futura Std Book" panose="020B0502020204020303" pitchFamily="34" charset="0"/>
              </a:rPr>
              <a:t>Turística </a:t>
            </a:r>
            <a:r>
              <a:rPr lang="es-ES" sz="800" b="1" dirty="0">
                <a:solidFill>
                  <a:srgbClr val="660066"/>
                </a:solidFill>
                <a:latin typeface="Futura Std Book" panose="020B0502020204020303" pitchFamily="34" charset="0"/>
              </a:rPr>
              <a:t>de </a:t>
            </a:r>
            <a:r>
              <a:rPr lang="es-ES" sz="800" b="1" dirty="0" smtClean="0">
                <a:solidFill>
                  <a:srgbClr val="660066"/>
                </a:solidFill>
                <a:latin typeface="Futura Std Book" panose="020B0502020204020303" pitchFamily="34" charset="0"/>
              </a:rPr>
              <a:t>Pueblos Patrimonio</a:t>
            </a:r>
          </a:p>
          <a:p>
            <a:pPr algn="ctr"/>
            <a:r>
              <a:rPr lang="es-ES" sz="800" b="1" dirty="0" smtClean="0">
                <a:solidFill>
                  <a:srgbClr val="660066"/>
                </a:solidFill>
                <a:latin typeface="Futura Std Book" panose="020B0502020204020303" pitchFamily="34" charset="0"/>
              </a:rPr>
              <a:t>de </a:t>
            </a:r>
            <a:r>
              <a:rPr lang="es-ES" sz="800" b="1" dirty="0">
                <a:solidFill>
                  <a:srgbClr val="660066"/>
                </a:solidFill>
                <a:latin typeface="Futura Std Book" panose="020B0502020204020303" pitchFamily="34" charset="0"/>
              </a:rPr>
              <a:t>Colombia </a:t>
            </a:r>
            <a:endParaRPr lang="es-ES" sz="800" dirty="0">
              <a:solidFill>
                <a:srgbClr val="660066"/>
              </a:solidFill>
              <a:latin typeface="Futura Std Book" panose="020B0502020204020303" pitchFamily="34" charset="0"/>
            </a:endParaRPr>
          </a:p>
        </p:txBody>
      </p:sp>
      <p:graphicFrame>
        <p:nvGraphicFramePr>
          <p:cNvPr id="29" name="Gráfico 28"/>
          <p:cNvGraphicFramePr>
            <a:graphicFrameLocks/>
          </p:cNvGraphicFramePr>
          <p:nvPr>
            <p:extLst>
              <p:ext uri="{D42A27DB-BD31-4B8C-83A1-F6EECF244321}">
                <p14:modId xmlns:p14="http://schemas.microsoft.com/office/powerpoint/2010/main" val="3838467943"/>
              </p:ext>
            </p:extLst>
          </p:nvPr>
        </p:nvGraphicFramePr>
        <p:xfrm>
          <a:off x="-260971" y="1608351"/>
          <a:ext cx="2847481" cy="187734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08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3563</TotalTime>
  <Words>2593</Words>
  <Application>Microsoft Office PowerPoint</Application>
  <PresentationFormat>Carta (216 x 279 mm)</PresentationFormat>
  <Paragraphs>139</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Calibri</vt:lpstr>
      <vt:lpstr>Calibri Light</vt:lpstr>
      <vt:lpstr>Futura Md BT</vt:lpstr>
      <vt:lpstr>Futura Std Book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Sandra Milena Quintero Castro</cp:lastModifiedBy>
  <cp:revision>236</cp:revision>
  <dcterms:created xsi:type="dcterms:W3CDTF">2018-09-11T21:55:46Z</dcterms:created>
  <dcterms:modified xsi:type="dcterms:W3CDTF">2018-11-01T21:15:38Z</dcterms:modified>
</cp:coreProperties>
</file>