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2" r:id="rId3"/>
    <p:sldId id="293" r:id="rId4"/>
    <p:sldId id="290" r:id="rId5"/>
    <p:sldId id="289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Andrés Martínez" initials="JAM" lastIdx="11" clrIdx="0">
    <p:extLst>
      <p:ext uri="{19B8F6BF-5375-455C-9EA6-DF929625EA0E}">
        <p15:presenceInfo xmlns:p15="http://schemas.microsoft.com/office/powerpoint/2012/main" userId="S-1-5-21-3664270191-1609655554-19292517-1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33F"/>
    <a:srgbClr val="E1134F"/>
    <a:srgbClr val="0093D0"/>
    <a:srgbClr val="A21984"/>
    <a:srgbClr val="660066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3D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93D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6CB33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3180060436168846E-2"/>
                  <c:y val="5.295640723745595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9C25F94F-6701-4AFA-8337-2EFFE89AFE11}" type="VALUE">
                      <a:rPr lang="en-US" baseline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630A909-8AEC-4051-91CB-DC8E0C16FC79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; 98%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Casanare!$A$3:$A$5</c:f>
              <c:strCache>
                <c:ptCount val="2"/>
                <c:pt idx="0">
                  <c:v>Competitividad</c:v>
                </c:pt>
                <c:pt idx="1">
                  <c:v>Promoción</c:v>
                </c:pt>
              </c:strCache>
            </c:strRef>
          </c:cat>
          <c:val>
            <c:numRef>
              <c:f>Casanare!$B$3:$B$5</c:f>
              <c:numCache>
                <c:formatCode>_-"$"* #,##0_-;\-"$"* #,##0_-;_-"$"* "-"_-;_-@_-</c:formatCode>
                <c:ptCount val="2"/>
                <c:pt idx="0">
                  <c:v>46.734164590000006</c:v>
                </c:pt>
                <c:pt idx="1">
                  <c:v>23.827608000000001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Casanare!$B$5</c15:sqref>
                  <c15:spPr xmlns:c15="http://schemas.microsoft.com/office/drawing/2012/chart">
                    <a:solidFill>
                      <a:srgbClr val="FFC425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15:spPr>
                  <c15:invertIfNegative val="0"/>
                  <c15:bubble3D val="0"/>
                  <c15:dLbl>
                    <c:idx val="0"/>
                    <c:delete val="1"/>
                    <c:extLst>
                      <c:ext uri="{CE6537A1-D6FC-4f65-9D91-7224C49458BB}"/>
                    </c:extLst>
                  </c15:dLbl>
                </c15:categoryFilterException>
              </c15:categoryFilterExceptions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81439744"/>
        <c:axId val="-2081450080"/>
      </c:barChart>
      <c:catAx>
        <c:axId val="-208143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81450080"/>
        <c:crosses val="autoZero"/>
        <c:auto val="1"/>
        <c:lblAlgn val="ctr"/>
        <c:lblOffset val="100"/>
        <c:noMultiLvlLbl val="0"/>
      </c:catAx>
      <c:valAx>
        <c:axId val="-2081450080"/>
        <c:scaling>
          <c:orientation val="minMax"/>
        </c:scaling>
        <c:delete val="1"/>
        <c:axPos val="l"/>
        <c:numFmt formatCode="_-&quot;$&quot;* #,##0_-;\-&quot;$&quot;* #,##0_-;_-&quot;$&quot;* &quot;-&quot;_-;_-@_-" sourceLinked="1"/>
        <c:majorTickMark val="out"/>
        <c:minorTickMark val="none"/>
        <c:tickLblPos val="nextTo"/>
        <c:crossAx val="-2081439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Casanare!$B$39:$M$39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Casanare!$B$40:$M$40</c:f>
              <c:numCache>
                <c:formatCode>_-"$"* #,##0.0_-;\-"$"* #,##0.0_-;_-"$"* "-"_-;_-@_-</c:formatCode>
                <c:ptCount val="12"/>
                <c:pt idx="0">
                  <c:v>16.166</c:v>
                </c:pt>
                <c:pt idx="1">
                  <c:v>5.98</c:v>
                </c:pt>
                <c:pt idx="2">
                  <c:v>14.965999999999999</c:v>
                </c:pt>
                <c:pt idx="3">
                  <c:v>14.372999999999999</c:v>
                </c:pt>
                <c:pt idx="4">
                  <c:v>4.8239999999999998</c:v>
                </c:pt>
                <c:pt idx="5">
                  <c:v>1.4339999999999999</c:v>
                </c:pt>
                <c:pt idx="6">
                  <c:v>12.819000000000001</c:v>
                </c:pt>
                <c:pt idx="7">
                  <c:v>2.7280000000000002</c:v>
                </c:pt>
                <c:pt idx="8">
                  <c:v>0.66300000000000003</c:v>
                </c:pt>
                <c:pt idx="9">
                  <c:v>8.4130000000000003</c:v>
                </c:pt>
                <c:pt idx="10">
                  <c:v>3.7360000000000002</c:v>
                </c:pt>
                <c:pt idx="11">
                  <c:v>0.90300000000000002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1441920"/>
        <c:axId val="-2081447360"/>
        <c:axId val="0"/>
      </c:bar3DChart>
      <c:dateAx>
        <c:axId val="-2081441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endParaRPr lang="es-CO"/>
          </a:p>
        </c:txPr>
        <c:crossAx val="-2081447360"/>
        <c:crosses val="autoZero"/>
        <c:auto val="1"/>
        <c:lblOffset val="100"/>
        <c:baseTimeUnit val="months"/>
      </c:dateAx>
      <c:valAx>
        <c:axId val="-2081447360"/>
        <c:scaling>
          <c:orientation val="minMax"/>
        </c:scaling>
        <c:delete val="1"/>
        <c:axPos val="l"/>
        <c:numFmt formatCode="_-&quot;$&quot;* #,##0.0_-;\-&quot;$&quot;* #,##0.0_-;_-&quot;$&quot;* &quot;-&quot;_-;_-@_-" sourceLinked="1"/>
        <c:majorTickMark val="none"/>
        <c:minorTickMark val="none"/>
        <c:tickLblPos val="nextTo"/>
        <c:crossAx val="-2081441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4391-9F28-4539-8220-3E784F1E0A6D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A273-DD61-4869-9C07-051C82C754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802-8B9F-4A8A-B166-6A775020B67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4753" y="2334289"/>
            <a:ext cx="1460519" cy="387351"/>
          </a:xfrm>
          <a:prstGeom prst="rect">
            <a:avLst/>
          </a:prstGeom>
          <a:ln>
            <a:solidFill>
              <a:srgbClr val="E1134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Caribe e Insular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9.012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554752" y="2854145"/>
            <a:ext cx="1460519" cy="387351"/>
          </a:xfrm>
          <a:prstGeom prst="rect">
            <a:avLst/>
          </a:prstGeom>
          <a:ln>
            <a:solidFill>
              <a:srgbClr val="FFC425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Pacífica </a:t>
            </a: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$9.416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554753" y="1798536"/>
            <a:ext cx="1460519" cy="389731"/>
          </a:xfrm>
          <a:prstGeom prst="rect">
            <a:avLst/>
          </a:prstGeom>
          <a:ln>
            <a:solidFill>
              <a:srgbClr val="A21984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Andina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19.078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53094" y="3977104"/>
            <a:ext cx="1462176" cy="403225"/>
          </a:xfrm>
          <a:prstGeom prst="rect">
            <a:avLst/>
          </a:prstGeom>
          <a:ln>
            <a:solidFill>
              <a:srgbClr val="0093D0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Orinoquia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3.784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559807" y="3416367"/>
            <a:ext cx="1455463" cy="387350"/>
          </a:xfrm>
          <a:prstGeom prst="rect">
            <a:avLst/>
          </a:prstGeom>
          <a:ln>
            <a:solidFill>
              <a:srgbClr val="6CB33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Amazonia </a:t>
            </a: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$7.829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53094" y="4552746"/>
            <a:ext cx="1462176" cy="3899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*Nacional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$56.372</a:t>
            </a:r>
            <a:endParaRPr lang="es-MX" altLang="es-CO" sz="1000" dirty="0"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5154643" y="4552746"/>
            <a:ext cx="1420328" cy="39179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kumimoji="0" lang="es-MX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</a:t>
            </a:r>
            <a:r>
              <a:rPr lang="es-MX" altLang="es-CO" sz="1000" dirty="0" smtClean="0"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105.491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9" name="Rectangle 93"/>
          <p:cNvSpPr>
            <a:spLocks noChangeArrowheads="1"/>
          </p:cNvSpPr>
          <p:nvPr/>
        </p:nvSpPr>
        <p:spPr bwMode="auto">
          <a:xfrm>
            <a:off x="437288" y="5058366"/>
            <a:ext cx="22972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s-CO" altLang="es-C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Nacional: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proyectos de impacto</a:t>
            </a:r>
            <a:r>
              <a:rPr kumimoji="0" lang="es-CO" altLang="es-CO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900" dirty="0" smtClean="0"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Cifras en millones COP.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CO" altLang="es-C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6135196" y="427054"/>
            <a:ext cx="787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21nov18</a:t>
            </a:r>
            <a:endParaRPr lang="es-CO" sz="1000" dirty="0">
              <a:solidFill>
                <a:schemeClr val="bg1"/>
              </a:solidFill>
            </a:endParaRPr>
          </a:p>
        </p:txBody>
      </p:sp>
      <p:pic>
        <p:nvPicPr>
          <p:cNvPr id="1026" name="Group 106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17" y="1704640"/>
            <a:ext cx="2785709" cy="34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222356" y="229041"/>
            <a:ext cx="3702715" cy="507831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Casanare</a:t>
            </a:r>
            <a:endParaRPr lang="es-CO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pic>
        <p:nvPicPr>
          <p:cNvPr id="26" name="Picture 2" descr="G:\Ministerio CIT\Trabajo MinCIT 2017 - 2018\PNG\Logos\Font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83" y="111072"/>
            <a:ext cx="1796472" cy="3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8 CuadroTexto"/>
          <p:cNvSpPr txBox="1"/>
          <p:nvPr/>
        </p:nvSpPr>
        <p:spPr>
          <a:xfrm>
            <a:off x="1187420" y="988955"/>
            <a:ext cx="3984505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1700" b="1" dirty="0" smtClean="0">
                <a:solidFill>
                  <a:schemeClr val="accent4"/>
                </a:solidFill>
                <a:latin typeface="Futura Std Book" panose="020B0502020204020303" pitchFamily="34" charset="0"/>
              </a:rPr>
              <a:t> </a:t>
            </a:r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Inversión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Fontur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 2018 (</a:t>
            </a:r>
            <a:r>
              <a:rPr lang="en-US" sz="1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ene-dic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)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777789" y="1993401"/>
            <a:ext cx="14518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900" b="1" dirty="0">
                <a:solidFill>
                  <a:srgbClr val="C00000"/>
                </a:solidFill>
                <a:latin typeface="Futura Std Book" panose="020B0502020204020303" pitchFamily="34" charset="0"/>
              </a:rPr>
              <a:t>CARIBE E INSULAR</a:t>
            </a:r>
            <a:endParaRPr lang="es-ES" sz="900" b="1" dirty="0">
              <a:solidFill>
                <a:srgbClr val="C0000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14094" y="2527964"/>
            <a:ext cx="6896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b="1" dirty="0">
                <a:solidFill>
                  <a:srgbClr val="772347"/>
                </a:solidFill>
                <a:latin typeface="Futura Std Book" panose="020B0502020204020303" pitchFamily="34" charset="0"/>
              </a:rPr>
              <a:t>ANDINA</a:t>
            </a:r>
            <a:endParaRPr lang="es-ES" sz="900" b="1" dirty="0">
              <a:solidFill>
                <a:srgbClr val="772347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 bwMode="auto">
          <a:xfrm>
            <a:off x="4952383" y="3029494"/>
            <a:ext cx="92525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1401" b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sz="900" dirty="0">
                <a:latin typeface="Futura Std Book" panose="020B0502020204020303" pitchFamily="34" charset="0"/>
              </a:rPr>
              <a:t>ORINOQUIA</a:t>
            </a:r>
            <a:endParaRPr lang="es-ES" sz="900" dirty="0">
              <a:latin typeface="Futura Std Book" panose="020B0502020204020303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405955" y="4112079"/>
            <a:ext cx="8899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b="1" dirty="0">
                <a:solidFill>
                  <a:schemeClr val="accent6">
                    <a:lumMod val="50000"/>
                  </a:schemeClr>
                </a:solidFill>
                <a:latin typeface="Futura Std Book" panose="020B0502020204020303" pitchFamily="34" charset="0"/>
              </a:rPr>
              <a:t>AMAZONIA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015272" y="3182221"/>
            <a:ext cx="7312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" b="1" dirty="0">
                <a:solidFill>
                  <a:schemeClr val="accent4">
                    <a:lumMod val="75000"/>
                  </a:schemeClr>
                </a:solidFill>
                <a:latin typeface="Futura Std Book" panose="020B0502020204020303" pitchFamily="34" charset="0"/>
              </a:rPr>
              <a:t>PACÍFICA</a:t>
            </a:r>
            <a:endParaRPr lang="es-ES" sz="900" b="1" dirty="0">
              <a:solidFill>
                <a:schemeClr val="accent4">
                  <a:lumMod val="75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47887" y="8877485"/>
            <a:ext cx="1489517" cy="22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CO" sz="788" dirty="0">
                <a:latin typeface="Futura Std Book" panose="020B0502020204020303" pitchFamily="34" charset="0"/>
              </a:rPr>
              <a:t>Cifras en millones - COP</a:t>
            </a: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5140707" y="8043158"/>
            <a:ext cx="1717293" cy="337966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MX" altLang="es-CO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Infraestructura no cuenta con inversión en el Departamento.</a:t>
            </a:r>
            <a:endParaRPr kumimoji="0" lang="es-MX" altLang="es-CO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7" y="6201924"/>
            <a:ext cx="2847619" cy="1819048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237785" y="8232652"/>
            <a:ext cx="1103241" cy="400110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Futura Std Book" panose="020B0502020204020303" pitchFamily="34" charset="0"/>
              </a:rPr>
              <a:t>Meta</a:t>
            </a:r>
          </a:p>
          <a:p>
            <a:r>
              <a:rPr lang="es-CO" sz="1000" dirty="0" smtClean="0">
                <a:latin typeface="Futura Std Book" panose="020B0502020204020303" pitchFamily="34" charset="0"/>
              </a:rPr>
              <a:t>Valor: $1.908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51639" y="5972959"/>
            <a:ext cx="1107674" cy="400110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Futura Std Book" panose="020B0502020204020303" pitchFamily="34" charset="0"/>
              </a:rPr>
              <a:t>Casanare</a:t>
            </a:r>
          </a:p>
          <a:p>
            <a:r>
              <a:rPr lang="es-CO" sz="1000" dirty="0" smtClean="0">
                <a:latin typeface="Futura Std Book" panose="020B0502020204020303" pitchFamily="34" charset="0"/>
              </a:rPr>
              <a:t>Valor: $71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cxnSp>
        <p:nvCxnSpPr>
          <p:cNvPr id="42" name="Conector angular 41"/>
          <p:cNvCxnSpPr/>
          <p:nvPr/>
        </p:nvCxnSpPr>
        <p:spPr>
          <a:xfrm rot="5400000" flipH="1" flipV="1">
            <a:off x="639072" y="7539678"/>
            <a:ext cx="796808" cy="607100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/>
          <p:cNvCxnSpPr>
            <a:stCxn id="41" idx="3"/>
          </p:cNvCxnSpPr>
          <p:nvPr/>
        </p:nvCxnSpPr>
        <p:spPr>
          <a:xfrm>
            <a:off x="1259313" y="6173014"/>
            <a:ext cx="624638" cy="55825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3217152" y="7391699"/>
            <a:ext cx="1079202" cy="400110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Futura Std Book" panose="020B0502020204020303" pitchFamily="34" charset="0"/>
              </a:rPr>
              <a:t>Vichada</a:t>
            </a:r>
          </a:p>
          <a:p>
            <a:r>
              <a:rPr lang="es-CO" sz="1000" dirty="0" smtClean="0">
                <a:latin typeface="Futura Std Book" panose="020B0502020204020303" pitchFamily="34" charset="0"/>
              </a:rPr>
              <a:t>Valor: $</a:t>
            </a:r>
            <a:r>
              <a:rPr lang="es-CO" sz="1000" dirty="0">
                <a:latin typeface="Futura Std Book" panose="020B0502020204020303" pitchFamily="34" charset="0"/>
              </a:rPr>
              <a:t>1</a:t>
            </a:r>
            <a:r>
              <a:rPr lang="es-CO" sz="1000" dirty="0" smtClean="0">
                <a:latin typeface="Futura Std Book" panose="020B0502020204020303" pitchFamily="34" charset="0"/>
              </a:rPr>
              <a:t>.404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479017" y="5729320"/>
            <a:ext cx="1024690" cy="400110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r>
              <a:rPr lang="es-CO" sz="1000" dirty="0" smtClean="0">
                <a:latin typeface="Futura Std Book" panose="020B0502020204020303" pitchFamily="34" charset="0"/>
              </a:rPr>
              <a:t>Arauca</a:t>
            </a:r>
          </a:p>
          <a:p>
            <a:r>
              <a:rPr lang="es-CO" sz="1000" dirty="0" smtClean="0">
                <a:latin typeface="Futura Std Book" panose="020B0502020204020303" pitchFamily="34" charset="0"/>
              </a:rPr>
              <a:t>Valor: $401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cxnSp>
        <p:nvCxnSpPr>
          <p:cNvPr id="59" name="Conector angular 58"/>
          <p:cNvCxnSpPr/>
          <p:nvPr/>
        </p:nvCxnSpPr>
        <p:spPr>
          <a:xfrm rot="10800000" flipV="1">
            <a:off x="2284002" y="6014012"/>
            <a:ext cx="1195015" cy="364009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r 59"/>
          <p:cNvCxnSpPr/>
          <p:nvPr/>
        </p:nvCxnSpPr>
        <p:spPr>
          <a:xfrm rot="10800000">
            <a:off x="2449784" y="7280853"/>
            <a:ext cx="737811" cy="310901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64"/>
          <p:cNvCxnSpPr/>
          <p:nvPr/>
        </p:nvCxnSpPr>
        <p:spPr>
          <a:xfrm flipV="1">
            <a:off x="1915837" y="6662713"/>
            <a:ext cx="3224870" cy="6855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243942"/>
              </p:ext>
            </p:extLst>
          </p:nvPr>
        </p:nvGraphicFramePr>
        <p:xfrm>
          <a:off x="5038670" y="5635331"/>
          <a:ext cx="1921366" cy="232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5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0" y="869780"/>
            <a:ext cx="3165929" cy="2792185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0" y="-22098"/>
            <a:ext cx="3374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Competitividad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34263" y="216181"/>
            <a:ext cx="1278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Futura Std Book" panose="020B0502020204020303" pitchFamily="34" charset="0"/>
              </a:rPr>
              <a:t>31 dic 2018</a:t>
            </a:r>
            <a:endParaRPr lang="en-US" sz="1000" dirty="0">
              <a:latin typeface="Futura Std Book" panose="020B0502020204020303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495628" y="3701988"/>
            <a:ext cx="4441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 smtClean="0">
                <a:latin typeface="Futura Std Book" panose="020B0502020204020303" pitchFamily="34" charset="0"/>
              </a:rPr>
              <a:t>Proyectos Aprobados Vigencias Anteriores</a:t>
            </a:r>
            <a:endParaRPr lang="es-CO" sz="1200" b="1" dirty="0">
              <a:latin typeface="Futura Std Book" panose="020B0502020204020303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033295" y="885593"/>
            <a:ext cx="2153652" cy="2726900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000" b="1" dirty="0" smtClean="0">
                <a:latin typeface="Futura Std Book" panose="020B0502020204020303" pitchFamily="34" charset="0"/>
              </a:rPr>
              <a:t>FNTP-241-2017 </a:t>
            </a:r>
            <a:r>
              <a:rPr lang="es-ES" sz="1000" b="1" dirty="0">
                <a:latin typeface="Futura Std Book" panose="020B0502020204020303" pitchFamily="34" charset="0"/>
              </a:rPr>
              <a:t>Programa capacitación </a:t>
            </a:r>
            <a:r>
              <a:rPr lang="es-ES" sz="1000" b="1" dirty="0" err="1">
                <a:latin typeface="Futura Std Book" panose="020B0502020204020303" pitchFamily="34" charset="0"/>
              </a:rPr>
              <a:t>Cotelco</a:t>
            </a:r>
            <a:r>
              <a:rPr lang="es-ES" sz="1000" b="1" dirty="0">
                <a:latin typeface="Futura Std Book" panose="020B0502020204020303" pitchFamily="34" charset="0"/>
              </a:rPr>
              <a:t> 2018-2020 – Fase I</a:t>
            </a:r>
            <a:r>
              <a:rPr lang="es-CO" sz="1000" b="1" dirty="0" smtClean="0">
                <a:latin typeface="Futura Std Book" panose="020B0502020204020303" pitchFamily="34" charset="0"/>
              </a:rPr>
              <a:t>: </a:t>
            </a:r>
            <a:r>
              <a:rPr lang="es-CO" sz="1000" dirty="0"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latin typeface="Futura Std Book" panose="020B0502020204020303" pitchFamily="34" charset="0"/>
              </a:rPr>
              <a:t>Casanare</a:t>
            </a:r>
            <a:r>
              <a:rPr lang="es-CO" sz="1000" dirty="0">
                <a:latin typeface="Futura Std Book" panose="020B0502020204020303" pitchFamily="34" charset="0"/>
              </a:rPr>
              <a:t>: $</a:t>
            </a:r>
            <a:r>
              <a:rPr lang="es-CO" sz="1000" dirty="0" smtClean="0">
                <a:latin typeface="Futura Std Book" panose="020B0502020204020303" pitchFamily="34" charset="0"/>
              </a:rPr>
              <a:t>46.734.165 (total </a:t>
            </a:r>
            <a:r>
              <a:rPr lang="es-CO" sz="1000" dirty="0">
                <a:latin typeface="Futura Std Book" panose="020B0502020204020303" pitchFamily="34" charset="0"/>
              </a:rPr>
              <a:t>proyecto</a:t>
            </a:r>
            <a:r>
              <a:rPr lang="es-CO" sz="1000" dirty="0" smtClean="0">
                <a:latin typeface="Futura Std Book" panose="020B0502020204020303" pitchFamily="34" charset="0"/>
              </a:rPr>
              <a:t>: </a:t>
            </a:r>
            <a:r>
              <a:rPr lang="pt-BR" sz="1000" dirty="0" smtClean="0">
                <a:latin typeface="Futura Std Book" panose="020B0502020204020303" pitchFamily="34" charset="0"/>
              </a:rPr>
              <a:t>$1.291.523.621; </a:t>
            </a:r>
            <a:r>
              <a:rPr lang="pt-BR" sz="1000" dirty="0" err="1" smtClean="0">
                <a:latin typeface="Futura Std Book" panose="020B0502020204020303" pitchFamily="34" charset="0"/>
              </a:rPr>
              <a:t>Fontur</a:t>
            </a:r>
            <a:r>
              <a:rPr lang="pt-BR" sz="1000" dirty="0" smtClean="0">
                <a:latin typeface="Futura Std Book" panose="020B0502020204020303" pitchFamily="34" charset="0"/>
              </a:rPr>
              <a:t> </a:t>
            </a:r>
            <a:r>
              <a:rPr lang="pt-BR" sz="1000" dirty="0">
                <a:latin typeface="Futura Std Book" panose="020B0502020204020303" pitchFamily="34" charset="0"/>
              </a:rPr>
              <a:t>$1.028.151.621; contrapartida $</a:t>
            </a:r>
            <a:r>
              <a:rPr lang="pt-BR" sz="1000" dirty="0" smtClean="0">
                <a:latin typeface="Futura Std Book" panose="020B0502020204020303" pitchFamily="34" charset="0"/>
              </a:rPr>
              <a:t>263.372.000)</a:t>
            </a:r>
            <a:r>
              <a:rPr lang="es-CO" sz="1000" dirty="0" smtClean="0">
                <a:latin typeface="Futura Std Book" panose="020B0502020204020303" pitchFamily="34" charset="0"/>
              </a:rPr>
              <a:t>. </a:t>
            </a:r>
            <a:r>
              <a:rPr lang="es-CO" sz="1000" dirty="0"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latin typeface="Futura Std Book" panose="020B0502020204020303" pitchFamily="34" charset="0"/>
              </a:rPr>
              <a:t>Cotelco</a:t>
            </a:r>
            <a:r>
              <a:rPr lang="es-CO" sz="1000" dirty="0" smtClean="0">
                <a:latin typeface="Futura Std Book" panose="020B0502020204020303" pitchFamily="34" charset="0"/>
              </a:rPr>
              <a:t>. El proyecto busca </a:t>
            </a:r>
            <a:r>
              <a:rPr lang="es-ES" sz="1000" dirty="0" smtClean="0">
                <a:latin typeface="Futura Std Book" panose="020B0502020204020303" pitchFamily="34" charset="0"/>
              </a:rPr>
              <a:t>desarrollar </a:t>
            </a:r>
            <a:r>
              <a:rPr lang="es-ES" sz="1000" dirty="0">
                <a:latin typeface="Futura Std Book" panose="020B0502020204020303" pitchFamily="34" charset="0"/>
              </a:rPr>
              <a:t>el Plan de Capacitación 2018-2021 que incluye 407 cursos y talleres que serán impartidos a nivel nacional con el fin de incrementar la competitividad del capital humano vinculado con la cadena turística colombiana.</a:t>
            </a:r>
            <a:r>
              <a:rPr lang="es-CO" sz="1000" dirty="0" smtClean="0">
                <a:latin typeface="Futura Std Book" panose="020B0502020204020303" pitchFamily="34" charset="0"/>
              </a:rPr>
              <a:t>. </a:t>
            </a:r>
            <a:r>
              <a:rPr lang="es-CO" sz="1000" dirty="0">
                <a:latin typeface="Futura Std Book" panose="020B0502020204020303" pitchFamily="34" charset="0"/>
              </a:rPr>
              <a:t>En ejecución </a:t>
            </a:r>
            <a:r>
              <a:rPr lang="es-CO" sz="1000" dirty="0" smtClean="0">
                <a:latin typeface="Futura Std Book" panose="020B0502020204020303" pitchFamily="34" charset="0"/>
              </a:rPr>
              <a:t>(90</a:t>
            </a:r>
            <a:r>
              <a:rPr lang="es-CO" sz="1000" dirty="0" smtClean="0">
                <a:latin typeface="Futura Std Book" panose="020B0502020204020303" pitchFamily="34" charset="0"/>
              </a:rPr>
              <a:t>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40206" y="3978987"/>
            <a:ext cx="5546741" cy="1409617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1000" b="1" dirty="0" smtClean="0">
                <a:latin typeface="Futura Std Book" panose="020B0502020204020303" pitchFamily="34" charset="0"/>
              </a:rPr>
              <a:t>FNTP-023-2017 </a:t>
            </a:r>
            <a:r>
              <a:rPr lang="es-ES" sz="1000" b="1" dirty="0">
                <a:latin typeface="Futura Std Book" panose="020B0502020204020303" pitchFamily="34" charset="0"/>
              </a:rPr>
              <a:t>Proceso de capacitación para la implementación del Sistema de Gestión de la Seguridad y Salud en el Trabajo (SG-SST), en hasta 150 establecimientos de alojamiento del </a:t>
            </a:r>
            <a:r>
              <a:rPr lang="es-ES" sz="1000" b="1" dirty="0" smtClean="0">
                <a:latin typeface="Futura Std Book" panose="020B0502020204020303" pitchFamily="34" charset="0"/>
              </a:rPr>
              <a:t>país: </a:t>
            </a:r>
            <a:r>
              <a:rPr lang="es-CO" sz="1000" dirty="0"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latin typeface="Futura Std Book" panose="020B0502020204020303" pitchFamily="34" charset="0"/>
              </a:rPr>
              <a:t>Casanare</a:t>
            </a:r>
            <a:r>
              <a:rPr lang="es-CO" sz="1000" dirty="0">
                <a:latin typeface="Futura Std Book" panose="020B0502020204020303" pitchFamily="34" charset="0"/>
              </a:rPr>
              <a:t>: $</a:t>
            </a:r>
            <a:r>
              <a:rPr lang="es-CO" sz="1000" dirty="0" smtClean="0">
                <a:latin typeface="Futura Std Book" panose="020B0502020204020303" pitchFamily="34" charset="0"/>
              </a:rPr>
              <a:t>30.555.417 (total </a:t>
            </a:r>
            <a:r>
              <a:rPr lang="es-CO" sz="1000" dirty="0" smtClean="0">
                <a:latin typeface="Futura Std Book" panose="020B0502020204020303" pitchFamily="34" charset="0"/>
              </a:rPr>
              <a:t>proyecto </a:t>
            </a:r>
            <a:r>
              <a:rPr lang="pt-BR" sz="1000" dirty="0" smtClean="0">
                <a:latin typeface="Futura Std Book" panose="020B0502020204020303" pitchFamily="34" charset="0"/>
              </a:rPr>
              <a:t>$460.205.000; </a:t>
            </a:r>
            <a:r>
              <a:rPr lang="pt-BR" sz="1000" dirty="0" err="1" smtClean="0">
                <a:latin typeface="Futura Std Book" panose="020B0502020204020303" pitchFamily="34" charset="0"/>
              </a:rPr>
              <a:t>Fontur</a:t>
            </a:r>
            <a:r>
              <a:rPr lang="pt-BR" sz="1000" dirty="0" smtClean="0">
                <a:latin typeface="Futura Std Book" panose="020B0502020204020303" pitchFamily="34" charset="0"/>
              </a:rPr>
              <a:t> </a:t>
            </a:r>
            <a:r>
              <a:rPr lang="pt-BR" sz="1000" dirty="0">
                <a:latin typeface="Futura Std Book" panose="020B0502020204020303" pitchFamily="34" charset="0"/>
              </a:rPr>
              <a:t>$366.665.000; contrapartida $</a:t>
            </a:r>
            <a:r>
              <a:rPr lang="pt-BR" sz="1000" dirty="0" smtClean="0">
                <a:latin typeface="Futura Std Book" panose="020B0502020204020303" pitchFamily="34" charset="0"/>
              </a:rPr>
              <a:t>93.540.000)</a:t>
            </a:r>
            <a:r>
              <a:rPr lang="es-CO" sz="1000" dirty="0">
                <a:latin typeface="Futura Std Book" panose="020B0502020204020303" pitchFamily="34" charset="0"/>
              </a:rPr>
              <a:t>. Proponente: </a:t>
            </a:r>
            <a:r>
              <a:rPr lang="es-CO" sz="1000" dirty="0" err="1" smtClean="0">
                <a:latin typeface="Futura Std Book" panose="020B0502020204020303" pitchFamily="34" charset="0"/>
              </a:rPr>
              <a:t>Cotelco</a:t>
            </a:r>
            <a:r>
              <a:rPr lang="es-CO" sz="1000" dirty="0" smtClean="0">
                <a:latin typeface="Futura Std Book" panose="020B0502020204020303" pitchFamily="34" charset="0"/>
              </a:rPr>
              <a:t>. </a:t>
            </a:r>
            <a:r>
              <a:rPr lang="es-CO" sz="1000" dirty="0">
                <a:latin typeface="Futura Std Book" panose="020B0502020204020303" pitchFamily="34" charset="0"/>
              </a:rPr>
              <a:t>Se </a:t>
            </a:r>
            <a:r>
              <a:rPr lang="es-CO" sz="1000" dirty="0" smtClean="0">
                <a:latin typeface="Futura Std Book" panose="020B0502020204020303" pitchFamily="34" charset="0"/>
              </a:rPr>
              <a:t>busca c</a:t>
            </a:r>
            <a:r>
              <a:rPr lang="es-ES" sz="1000" dirty="0" smtClean="0">
                <a:latin typeface="Futura Std Book" panose="020B0502020204020303" pitchFamily="34" charset="0"/>
              </a:rPr>
              <a:t>capacitar </a:t>
            </a:r>
            <a:r>
              <a:rPr lang="es-ES" sz="1000" dirty="0">
                <a:latin typeface="Futura Std Book" panose="020B0502020204020303" pitchFamily="34" charset="0"/>
              </a:rPr>
              <a:t>hasta a 150 establecimientos de alojamiento y hospedaje, en 10 departamentos, mediante la aplicación de los criterios de SST definidos en el decreto 1072 de 2015, para la implementación del sistema de gestión de la seguridad y salud en el trabajo. </a:t>
            </a:r>
            <a:r>
              <a:rPr lang="es-ES" sz="1000" dirty="0" smtClean="0">
                <a:latin typeface="Futura Std Book" panose="020B0502020204020303" pitchFamily="34" charset="0"/>
              </a:rPr>
              <a:t>Terminado (100</a:t>
            </a:r>
            <a:r>
              <a:rPr lang="es-ES" sz="1000" dirty="0" smtClean="0">
                <a:latin typeface="Futura Std Book" panose="020B0502020204020303" pitchFamily="34" charset="0"/>
              </a:rPr>
              <a:t>%).</a:t>
            </a:r>
            <a:endParaRPr lang="es-ES" sz="1000" dirty="0">
              <a:latin typeface="Futura Std Book" panose="020B0502020204020303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49704" y="5463291"/>
            <a:ext cx="5546741" cy="1015663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ES" altLang="es-CO" sz="1000" b="1" dirty="0" smtClean="0">
                <a:latin typeface="Futura Std Book" panose="020B0502020204020303" pitchFamily="34" charset="0"/>
              </a:rPr>
              <a:t>FNTP-144-2016 </a:t>
            </a:r>
            <a:r>
              <a:rPr lang="es-ES" altLang="es-CO" sz="1000" b="1" dirty="0">
                <a:latin typeface="Futura Std Book" panose="020B0502020204020303" pitchFamily="34" charset="0"/>
              </a:rPr>
              <a:t>Diseño de producto turístico de cultura y naturaleza para el departamento de </a:t>
            </a:r>
            <a:r>
              <a:rPr lang="es-ES" altLang="es-CO" sz="1000" b="1" dirty="0" smtClean="0">
                <a:latin typeface="Futura Std Book" panose="020B0502020204020303" pitchFamily="34" charset="0"/>
              </a:rPr>
              <a:t>Casanare:</a:t>
            </a:r>
            <a:r>
              <a:rPr lang="es-CO" altLang="es-CO" sz="1000" dirty="0" smtClean="0">
                <a:latin typeface="Futura Std Book" panose="020B0502020204020303" pitchFamily="34" charset="0"/>
              </a:rPr>
              <a:t> </a:t>
            </a:r>
            <a:r>
              <a:rPr lang="es-CO" altLang="es-CO" sz="1000" dirty="0">
                <a:latin typeface="Futura Std Book" panose="020B0502020204020303" pitchFamily="34" charset="0"/>
              </a:rPr>
              <a:t>i</a:t>
            </a:r>
            <a:r>
              <a:rPr lang="es-CO" altLang="es-CO" sz="1000" dirty="0" smtClean="0">
                <a:latin typeface="Futura Std Book" panose="020B0502020204020303" pitchFamily="34" charset="0"/>
              </a:rPr>
              <a:t>nversión </a:t>
            </a:r>
            <a:r>
              <a:rPr lang="es-CO" altLang="es-CO" sz="1000" dirty="0" smtClean="0">
                <a:latin typeface="Futura Std Book" panose="020B0502020204020303" pitchFamily="34" charset="0"/>
              </a:rPr>
              <a:t>Casanare: </a:t>
            </a:r>
            <a:r>
              <a:rPr lang="pt-BR" altLang="es-CO" sz="1000" dirty="0" smtClean="0">
                <a:latin typeface="Futura Std Book" panose="020B0502020204020303" pitchFamily="34" charset="0"/>
              </a:rPr>
              <a:t>$</a:t>
            </a:r>
            <a:r>
              <a:rPr lang="pt-BR" altLang="es-CO" sz="1000" dirty="0" smtClean="0">
                <a:latin typeface="Futura Std Book" panose="020B0502020204020303" pitchFamily="34" charset="0"/>
              </a:rPr>
              <a:t>166.005.000 (total </a:t>
            </a:r>
            <a:r>
              <a:rPr lang="pt-BR" altLang="es-CO" sz="1000" dirty="0" smtClean="0">
                <a:latin typeface="Futura Std Book" panose="020B0502020204020303" pitchFamily="34" charset="0"/>
              </a:rPr>
              <a:t>provecto </a:t>
            </a:r>
            <a:r>
              <a:rPr lang="pt-BR" altLang="es-CO" sz="1000" dirty="0" smtClean="0">
                <a:latin typeface="Futura Std Book" panose="020B0502020204020303" pitchFamily="34" charset="0"/>
              </a:rPr>
              <a:t>$278.460.000</a:t>
            </a:r>
            <a:r>
              <a:rPr lang="pt-BR" altLang="es-CO" sz="1000" dirty="0" smtClean="0">
                <a:latin typeface="Futura Std Book" panose="020B0502020204020303" pitchFamily="34" charset="0"/>
              </a:rPr>
              <a:t>; Fontur </a:t>
            </a:r>
            <a:r>
              <a:rPr lang="pt-BR" altLang="es-CO" sz="1000" dirty="0">
                <a:latin typeface="Futura Std Book" panose="020B0502020204020303" pitchFamily="34" charset="0"/>
              </a:rPr>
              <a:t>$166.005.000; contrapartida $112.455.000</a:t>
            </a:r>
            <a:r>
              <a:rPr lang="pt-BR" altLang="es-CO" sz="1000" dirty="0" smtClean="0">
                <a:latin typeface="Futura Std Book" panose="020B0502020204020303" pitchFamily="34" charset="0"/>
              </a:rPr>
              <a:t>)</a:t>
            </a:r>
            <a:r>
              <a:rPr lang="es-CO" altLang="es-CO" sz="1000" dirty="0">
                <a:latin typeface="Futura Std Book" panose="020B0502020204020303" pitchFamily="34" charset="0"/>
              </a:rPr>
              <a:t>. Proponente</a:t>
            </a:r>
            <a:r>
              <a:rPr lang="es-CO" altLang="es-CO" sz="1000" dirty="0" smtClean="0">
                <a:latin typeface="Futura Std Book" panose="020B0502020204020303" pitchFamily="34" charset="0"/>
              </a:rPr>
              <a:t>: Gobernación </a:t>
            </a:r>
            <a:r>
              <a:rPr lang="es-CO" altLang="es-CO" sz="1000" dirty="0">
                <a:latin typeface="Futura Std Book" panose="020B0502020204020303" pitchFamily="34" charset="0"/>
              </a:rPr>
              <a:t>de </a:t>
            </a:r>
            <a:r>
              <a:rPr lang="es-CO" altLang="es-CO" sz="1000" dirty="0" smtClean="0">
                <a:latin typeface="Futura Std Book" panose="020B0502020204020303" pitchFamily="34" charset="0"/>
              </a:rPr>
              <a:t>Casanare. </a:t>
            </a:r>
            <a:r>
              <a:rPr lang="es-CO" altLang="es-CO" sz="1000" dirty="0">
                <a:latin typeface="Futura Std Book" panose="020B0502020204020303" pitchFamily="34" charset="0"/>
              </a:rPr>
              <a:t>El proyecto realizó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el </a:t>
            </a:r>
            <a:r>
              <a:rPr lang="es-ES" altLang="es-CO" sz="1000" dirty="0">
                <a:latin typeface="Futura Std Book" panose="020B0502020204020303" pitchFamily="34" charset="0"/>
              </a:rPr>
              <a:t>diseño de producto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en </a:t>
            </a:r>
            <a:r>
              <a:rPr lang="es-ES" altLang="es-CO" sz="1000" dirty="0">
                <a:latin typeface="Futura Std Book" panose="020B0502020204020303" pitchFamily="34" charset="0"/>
              </a:rPr>
              <a:t>los municipios de: Monterrey, Aguazul, Maní, Yopal, </a:t>
            </a:r>
            <a:r>
              <a:rPr lang="es-ES" altLang="es-CO" sz="1000" dirty="0" err="1">
                <a:latin typeface="Futura Std Book" panose="020B0502020204020303" pitchFamily="34" charset="0"/>
              </a:rPr>
              <a:t>Orocué</a:t>
            </a:r>
            <a:r>
              <a:rPr lang="es-ES" altLang="es-CO" sz="1000" dirty="0">
                <a:latin typeface="Futura Std Book" panose="020B0502020204020303" pitchFamily="34" charset="0"/>
              </a:rPr>
              <a:t>, </a:t>
            </a:r>
            <a:r>
              <a:rPr lang="es-ES" altLang="es-CO" sz="1000" dirty="0" err="1">
                <a:latin typeface="Futura Std Book" panose="020B0502020204020303" pitchFamily="34" charset="0"/>
              </a:rPr>
              <a:t>Pore</a:t>
            </a:r>
            <a:r>
              <a:rPr lang="es-ES" altLang="es-CO" sz="1000" dirty="0">
                <a:latin typeface="Futura Std Book" panose="020B0502020204020303" pitchFamily="34" charset="0"/>
              </a:rPr>
              <a:t>, Paz de </a:t>
            </a:r>
            <a:r>
              <a:rPr lang="es-ES" altLang="es-CO" sz="1000" dirty="0" err="1">
                <a:latin typeface="Futura Std Book" panose="020B0502020204020303" pitchFamily="34" charset="0"/>
              </a:rPr>
              <a:t>Ariporo</a:t>
            </a:r>
            <a:r>
              <a:rPr lang="es-ES" altLang="es-CO" sz="1000" dirty="0">
                <a:latin typeface="Futura Std Book" panose="020B0502020204020303" pitchFamily="34" charset="0"/>
              </a:rPr>
              <a:t> y San Luis de Palenque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. Terminado </a:t>
            </a:r>
            <a:r>
              <a:rPr lang="es-CO" altLang="es-CO" sz="1000" dirty="0" smtClean="0">
                <a:latin typeface="Futura Std Book" panose="020B0502020204020303" pitchFamily="34" charset="0"/>
              </a:rPr>
              <a:t>(100%).</a:t>
            </a:r>
            <a:endParaRPr lang="es-CO" altLang="es-CO" sz="1000" dirty="0">
              <a:latin typeface="Futura Std Book" panose="020B05020202040203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383177" y="522661"/>
            <a:ext cx="2820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latin typeface="Futura Std Book" panose="020B0502020204020303" pitchFamily="34" charset="0"/>
              </a:rPr>
              <a:t>Proyectos</a:t>
            </a:r>
            <a:r>
              <a:rPr lang="en-US" sz="1200" b="1" dirty="0">
                <a:latin typeface="Futura Std Book" panose="020B0502020204020303" pitchFamily="34" charset="0"/>
              </a:rPr>
              <a:t> </a:t>
            </a:r>
            <a:r>
              <a:rPr lang="es-CO" sz="1200" b="1" dirty="0" smtClean="0">
                <a:latin typeface="Futura Std Book" panose="020B0502020204020303" pitchFamily="34" charset="0"/>
              </a:rPr>
              <a:t>Aprobados</a:t>
            </a:r>
            <a:r>
              <a:rPr lang="en-US" sz="1200" b="1" dirty="0" smtClean="0">
                <a:latin typeface="Futura Std Book" panose="020B0502020204020303" pitchFamily="34" charset="0"/>
              </a:rPr>
              <a:t> </a:t>
            </a:r>
            <a:r>
              <a:rPr lang="en-US" sz="1200" b="1" dirty="0">
                <a:latin typeface="Futura Std Book" panose="020B0502020204020303" pitchFamily="34" charset="0"/>
              </a:rPr>
              <a:t>2018</a:t>
            </a:r>
          </a:p>
        </p:txBody>
      </p:sp>
      <p:sp>
        <p:nvSpPr>
          <p:cNvPr id="19" name="Título 2"/>
          <p:cNvSpPr txBox="1">
            <a:spLocks/>
          </p:cNvSpPr>
          <p:nvPr/>
        </p:nvSpPr>
        <p:spPr>
          <a:xfrm>
            <a:off x="87663" y="132295"/>
            <a:ext cx="3727970" cy="33697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Competitividad Turística</a:t>
            </a:r>
            <a:endParaRPr lang="es-CO" sz="2200" b="1" dirty="0">
              <a:solidFill>
                <a:srgbClr val="FFC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pic>
        <p:nvPicPr>
          <p:cNvPr id="20" name="Picture 2" descr="G:\Ministerio CIT\Trabajo MinCIT 2017 - 2018\PNG\Logos\Font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41" y="159176"/>
            <a:ext cx="1466453" cy="3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94128" y="3178055"/>
            <a:ext cx="3405715" cy="5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Reserva </a:t>
            </a:r>
            <a:r>
              <a:rPr lang="es-CO" sz="9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de la Sociedad Civil el Lagunazo, </a:t>
            </a:r>
            <a:r>
              <a:rPr lang="es-CO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Casanare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</a:t>
            </a:r>
            <a:r>
              <a:rPr lang="es-CO" sz="900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9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 Esteban </a:t>
            </a:r>
            <a:r>
              <a:rPr lang="es-CO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Hincapié </a:t>
            </a:r>
            <a:r>
              <a:rPr lang="es-CO" sz="9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Posada </a:t>
            </a:r>
            <a:endParaRPr lang="es-MX" sz="1100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9704" y="6399752"/>
            <a:ext cx="5546741" cy="1169551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ES" altLang="es-CO" sz="1000" b="1" dirty="0" smtClean="0">
                <a:latin typeface="Futura Std Book" panose="020B0502020204020303" pitchFamily="34" charset="0"/>
              </a:rPr>
              <a:t>Impacto nacional: </a:t>
            </a:r>
          </a:p>
          <a:p>
            <a:pPr algn="just">
              <a:buClr>
                <a:srgbClr val="0093D0"/>
              </a:buClr>
            </a:pPr>
            <a:r>
              <a:rPr lang="es-ES" altLang="es-CO" sz="1000" b="1" dirty="0" smtClean="0">
                <a:latin typeface="Futura Std Book" panose="020B0502020204020303" pitchFamily="34" charset="0"/>
              </a:rPr>
              <a:t>FNTP-049-2017 </a:t>
            </a:r>
            <a:r>
              <a:rPr lang="es-ES" altLang="es-CO" sz="1000" b="1" dirty="0">
                <a:latin typeface="Futura Std Book" panose="020B0502020204020303" pitchFamily="34" charset="0"/>
              </a:rPr>
              <a:t>Asistencia técnica de soporte y mejoramiento a 113 instituciones educativas que forman parte del programa Colegios Amigos del Turismo: </a:t>
            </a:r>
            <a:r>
              <a:rPr lang="es-ES" altLang="es-CO" sz="1000" dirty="0">
                <a:latin typeface="Futura Std Book" panose="020B0502020204020303" pitchFamily="34" charset="0"/>
              </a:rPr>
              <a:t>inversión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Casanare: $39.707.290 </a:t>
            </a:r>
            <a:r>
              <a:rPr lang="es-ES" altLang="es-CO" sz="1000" dirty="0">
                <a:latin typeface="Futura Std Book" panose="020B0502020204020303" pitchFamily="34" charset="0"/>
              </a:rPr>
              <a:t>(total proyecto $1.121.730.956). Proponente: </a:t>
            </a:r>
            <a:r>
              <a:rPr lang="es-ES" altLang="es-CO" sz="1000" dirty="0" err="1">
                <a:latin typeface="Futura Std Book" panose="020B0502020204020303" pitchFamily="34" charset="0"/>
              </a:rPr>
              <a:t>MinCIT</a:t>
            </a:r>
            <a:r>
              <a:rPr lang="es-ES" altLang="es-CO" sz="1000" dirty="0">
                <a:latin typeface="Futura Std Book" panose="020B0502020204020303" pitchFamily="34" charset="0"/>
              </a:rPr>
              <a:t>. El proyecto busca brindar asistencia técnica hasta 113 instituciones educativas de carácter público que tienen incluida el turismo de manera transversal en su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PEI</a:t>
            </a:r>
            <a:r>
              <a:rPr lang="es-ES" altLang="es-CO" sz="1000" dirty="0">
                <a:latin typeface="Futura Std Book" panose="020B0502020204020303" pitchFamily="34" charset="0"/>
              </a:rPr>
              <a:t>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en </a:t>
            </a:r>
            <a:r>
              <a:rPr lang="es-ES" altLang="es-CO" sz="1000" dirty="0">
                <a:latin typeface="Futura Std Book" panose="020B0502020204020303" pitchFamily="34" charset="0"/>
              </a:rPr>
              <a:t>los municipios 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de </a:t>
            </a:r>
            <a:r>
              <a:rPr lang="es-ES" altLang="es-CO" sz="1000" dirty="0" err="1" smtClean="0">
                <a:latin typeface="Futura Std Book" panose="020B0502020204020303" pitchFamily="34" charset="0"/>
              </a:rPr>
              <a:t>Tauramena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, </a:t>
            </a:r>
            <a:r>
              <a:rPr lang="es-ES" altLang="es-CO" sz="1000" dirty="0" err="1" smtClean="0">
                <a:latin typeface="Futura Std Book" panose="020B0502020204020303" pitchFamily="34" charset="0"/>
              </a:rPr>
              <a:t>Orocué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, Yopal, Paz </a:t>
            </a:r>
            <a:r>
              <a:rPr lang="es-ES" altLang="es-CO" sz="1000" dirty="0">
                <a:latin typeface="Futura Std Book" panose="020B0502020204020303" pitchFamily="34" charset="0"/>
              </a:rPr>
              <a:t>de </a:t>
            </a:r>
            <a:r>
              <a:rPr lang="es-ES" altLang="es-CO" sz="1000" dirty="0" err="1" smtClean="0">
                <a:latin typeface="Futura Std Book" panose="020B0502020204020303" pitchFamily="34" charset="0"/>
              </a:rPr>
              <a:t>Ariporo</a:t>
            </a:r>
            <a:r>
              <a:rPr lang="es-ES" altLang="es-CO" sz="1000" dirty="0" smtClean="0">
                <a:latin typeface="Futura Std Book" panose="020B0502020204020303" pitchFamily="34" charset="0"/>
              </a:rPr>
              <a:t>. Terminado </a:t>
            </a:r>
            <a:r>
              <a:rPr lang="es-ES" altLang="es-CO" sz="1000" dirty="0">
                <a:latin typeface="Futura Std Book" panose="020B0502020204020303" pitchFamily="34" charset="0"/>
              </a:rPr>
              <a:t>(100%).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658343" y="7643990"/>
            <a:ext cx="5546741" cy="1409617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altLang="es-CO" sz="1000" b="1" dirty="0">
                <a:latin typeface="Futura Std Book" panose="020B0502020204020303" pitchFamily="34" charset="0"/>
              </a:rPr>
              <a:t>Impacto nacional: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sz="1000" b="1" dirty="0" smtClean="0">
                <a:latin typeface="Futura Std Book" panose="020B0502020204020303" pitchFamily="34" charset="0"/>
              </a:rPr>
              <a:t>FNTP-148-2016 </a:t>
            </a:r>
            <a:r>
              <a:rPr lang="es-ES" sz="1000" b="1" dirty="0">
                <a:latin typeface="Futura Std Book" panose="020B0502020204020303" pitchFamily="34" charset="0"/>
              </a:rPr>
              <a:t>A</a:t>
            </a:r>
            <a:r>
              <a:rPr lang="es-ES" sz="1000" b="1" dirty="0" smtClean="0">
                <a:latin typeface="Futura Std Book" panose="020B0502020204020303" pitchFamily="34" charset="0"/>
              </a:rPr>
              <a:t>poyo de iniciativas para el impulso del turismo comunitario: </a:t>
            </a:r>
            <a:r>
              <a:rPr lang="es-CO" sz="1000" dirty="0" smtClean="0">
                <a:latin typeface="Futura Std Book" panose="020B0502020204020303" pitchFamily="34" charset="0"/>
              </a:rPr>
              <a:t>inversión Casanare: </a:t>
            </a:r>
            <a:r>
              <a:rPr lang="es-CO" sz="1000" dirty="0">
                <a:latin typeface="Futura Std Book" panose="020B0502020204020303" pitchFamily="34" charset="0"/>
              </a:rPr>
              <a:t>$</a:t>
            </a:r>
            <a:r>
              <a:rPr lang="es-MX" sz="1000" dirty="0">
                <a:latin typeface="Futura Std Book" panose="020B0502020204020303" pitchFamily="34" charset="0"/>
              </a:rPr>
              <a:t>31.132.603  </a:t>
            </a:r>
            <a:r>
              <a:rPr lang="es-CO" sz="1000" dirty="0">
                <a:latin typeface="Futura Std Book" panose="020B0502020204020303" pitchFamily="34" charset="0"/>
              </a:rPr>
              <a:t>(Fontur: </a:t>
            </a:r>
            <a:r>
              <a:rPr lang="es-CO" sz="1000" dirty="0" smtClean="0">
                <a:latin typeface="Futura Std Book" panose="020B0502020204020303" pitchFamily="34" charset="0"/>
              </a:rPr>
              <a:t>$1.500.000.000). Proponente: </a:t>
            </a:r>
            <a:r>
              <a:rPr lang="es-CO" sz="1000" dirty="0" err="1" smtClean="0"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latin typeface="Futura Std Book" panose="020B0502020204020303" pitchFamily="34" charset="0"/>
              </a:rPr>
              <a:t>. Se busca </a:t>
            </a:r>
            <a:r>
              <a:rPr lang="es-ES" sz="1000" dirty="0" smtClean="0">
                <a:latin typeface="Futura Std Book" panose="020B0502020204020303" pitchFamily="34" charset="0"/>
              </a:rPr>
              <a:t>apoyar la elaboración y ejecución de proyectos y/o iniciativas de base comunitaria que presenten las comunidades, negras, afrocolombianas, raizales y palanqueras, pueblos indígenas y campesinos para fortalecer el desarrollo empresarial y mejorar la competitividad turística de destino convirtiendo a estas comunidades prestadores de servicios turísticos de </a:t>
            </a:r>
            <a:r>
              <a:rPr lang="es-ES" sz="1000" dirty="0">
                <a:latin typeface="Futura Std Book" panose="020B0502020204020303" pitchFamily="34" charset="0"/>
              </a:rPr>
              <a:t>calidad. </a:t>
            </a:r>
            <a:r>
              <a:rPr lang="es-ES" sz="1000" dirty="0" smtClean="0">
                <a:latin typeface="Futura Std Book" panose="020B0502020204020303" pitchFamily="34" charset="0"/>
              </a:rPr>
              <a:t>Terminado (100</a:t>
            </a:r>
            <a:r>
              <a:rPr lang="es-ES" sz="1000" dirty="0" smtClean="0">
                <a:latin typeface="Futura Std Book" panose="020B0502020204020303" pitchFamily="34" charset="0"/>
              </a:rPr>
              <a:t>%).</a:t>
            </a:r>
            <a:endParaRPr lang="es-ES" sz="1000" dirty="0"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0013" t="31579" r="40198" b="18586"/>
          <a:stretch/>
        </p:blipFill>
        <p:spPr>
          <a:xfrm>
            <a:off x="2428142" y="3176336"/>
            <a:ext cx="3681664" cy="5212825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361045" y="2148198"/>
            <a:ext cx="103939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000">
              <a:latin typeface="Futura Std Book" panose="020B0502020204020303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342601" y="212052"/>
            <a:ext cx="1101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21nov2018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24111" y="684438"/>
            <a:ext cx="4441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 smtClean="0">
                <a:latin typeface="Futura Std Book" panose="020B0502020204020303" pitchFamily="34" charset="0"/>
              </a:rPr>
              <a:t>Proyectos Aprobados Vigencias Anteriores</a:t>
            </a:r>
            <a:endParaRPr lang="es-CO" sz="1200" b="1" dirty="0">
              <a:latin typeface="Futura Std Book" panose="020B05020202040203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68974" y="212052"/>
            <a:ext cx="1278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Futura Std Book" panose="020B0502020204020303" pitchFamily="34" charset="0"/>
              </a:rPr>
              <a:t>31 dic 2018</a:t>
            </a:r>
            <a:endParaRPr lang="en-US" sz="1000" dirty="0">
              <a:latin typeface="Futura Std Book" panose="020B0502020204020303" pitchFamily="34" charset="0"/>
            </a:endParaRPr>
          </a:p>
        </p:txBody>
      </p:sp>
      <p:pic>
        <p:nvPicPr>
          <p:cNvPr id="15" name="Picture 2" descr="G:\Ministerio CIT\Trabajo MinCIT 2017 - 2018\PNG\Logos\Font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23" y="145642"/>
            <a:ext cx="1466453" cy="3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2"/>
          <p:cNvSpPr txBox="1">
            <a:spLocks/>
          </p:cNvSpPr>
          <p:nvPr/>
        </p:nvSpPr>
        <p:spPr>
          <a:xfrm>
            <a:off x="87038" y="106348"/>
            <a:ext cx="3693695" cy="3493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Infraestructura Turística</a:t>
            </a:r>
            <a:endParaRPr lang="es-CO" sz="2200" b="1" dirty="0">
              <a:solidFill>
                <a:srgbClr val="FFC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2892" y="1219767"/>
            <a:ext cx="2542437" cy="103874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15000"/>
              </a:lnSpc>
              <a:tabLst>
                <a:tab pos="180340" algn="l"/>
              </a:tabLst>
            </a:pPr>
            <a:r>
              <a:rPr lang="es-CO" sz="1000" b="1" dirty="0">
                <a:solidFill>
                  <a:srgbClr val="FFC425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CO" sz="1000" b="1" dirty="0" smtClean="0">
                <a:solidFill>
                  <a:srgbClr val="FFC425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Departamental</a:t>
            </a:r>
            <a:endParaRPr lang="es-CO" sz="1000" b="1" dirty="0">
              <a:solidFill>
                <a:srgbClr val="FFC425"/>
              </a:solidFill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_tradnl" sz="1000" b="1" dirty="0">
                <a:latin typeface="Futura Std Book" panose="020B0502020204020303" pitchFamily="34" charset="0"/>
              </a:rPr>
              <a:t>Señalización – departamento del </a:t>
            </a:r>
            <a:r>
              <a:rPr lang="es-ES_tradnl" sz="1000" b="1" dirty="0" smtClean="0">
                <a:latin typeface="Futura Std Book" panose="020B0502020204020303" pitchFamily="34" charset="0"/>
              </a:rPr>
              <a:t>Casanare </a:t>
            </a:r>
            <a:r>
              <a:rPr lang="es-ES_tradnl" sz="1000" dirty="0">
                <a:latin typeface="Futura Std Book" panose="020B0502020204020303" pitchFamily="34" charset="0"/>
              </a:rPr>
              <a:t>$</a:t>
            </a:r>
            <a:r>
              <a:rPr lang="es-ES_tradnl" sz="1000" dirty="0" smtClean="0">
                <a:latin typeface="Futura Std Book" panose="020B0502020204020303" pitchFamily="34" charset="0"/>
              </a:rPr>
              <a:t>155.000.000 </a:t>
            </a:r>
            <a:r>
              <a:rPr lang="es-ES_tradnl" sz="1000" dirty="0">
                <a:latin typeface="Futura Std Book" panose="020B0502020204020303" pitchFamily="34" charset="0"/>
              </a:rPr>
              <a:t>(MinCIT-Fontur vigencia 2011)</a:t>
            </a:r>
            <a:r>
              <a:rPr lang="es-CO" sz="1000" dirty="0" smtClean="0">
                <a:latin typeface="Futura Std Book" panose="020B0502020204020303" pitchFamily="34" charset="0"/>
              </a:rPr>
              <a:t>. Terminación 12 </a:t>
            </a:r>
            <a:r>
              <a:rPr lang="es-CO" sz="1000" dirty="0">
                <a:latin typeface="Futura Std Book" panose="020B0502020204020303" pitchFamily="34" charset="0"/>
              </a:rPr>
              <a:t>de </a:t>
            </a:r>
            <a:r>
              <a:rPr lang="es-CO" sz="1000" dirty="0" smtClean="0">
                <a:latin typeface="Futura Std Book" panose="020B0502020204020303" pitchFamily="34" charset="0"/>
              </a:rPr>
              <a:t>octubre </a:t>
            </a:r>
            <a:r>
              <a:rPr lang="es-CO" sz="1000" dirty="0">
                <a:latin typeface="Futura Std Book" panose="020B0502020204020303" pitchFamily="34" charset="0"/>
              </a:rPr>
              <a:t>de </a:t>
            </a:r>
            <a:r>
              <a:rPr lang="es-CO" sz="1000" dirty="0" smtClean="0">
                <a:latin typeface="Futura Std Book" panose="020B0502020204020303" pitchFamily="34" charset="0"/>
              </a:rPr>
              <a:t>2016. Estado: terminado (100%).</a:t>
            </a:r>
          </a:p>
        </p:txBody>
      </p:sp>
      <p:cxnSp>
        <p:nvCxnSpPr>
          <p:cNvPr id="23" name="Conector angular 22"/>
          <p:cNvCxnSpPr>
            <a:stCxn id="22" idx="3"/>
          </p:cNvCxnSpPr>
          <p:nvPr/>
        </p:nvCxnSpPr>
        <p:spPr>
          <a:xfrm>
            <a:off x="2895329" y="1739140"/>
            <a:ext cx="1604667" cy="2437317"/>
          </a:xfrm>
          <a:prstGeom prst="bentConnector2">
            <a:avLst/>
          </a:prstGeom>
          <a:ln>
            <a:solidFill>
              <a:srgbClr val="FFC4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017819" y="3630198"/>
            <a:ext cx="2820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 smtClean="0">
                <a:latin typeface="Futura Std Book" panose="020B0502020204020303" pitchFamily="34" charset="0"/>
              </a:rPr>
              <a:t>Proyectos Aprobados 2018</a:t>
            </a:r>
            <a:endParaRPr lang="es-CO" sz="1200" b="1" dirty="0">
              <a:latin typeface="Futura Std Book" panose="020B0502020204020303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563893" y="5472237"/>
            <a:ext cx="3879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 smtClean="0">
                <a:latin typeface="Futura Std Book" panose="020B0502020204020303" pitchFamily="34" charset="0"/>
              </a:rPr>
              <a:t>Proyectos Aprobados Vigencias Anteriores</a:t>
            </a:r>
            <a:endParaRPr lang="es-CO" sz="1200" b="1" dirty="0">
              <a:latin typeface="Futura Std Book" panose="020B0502020204020303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95" y="52335"/>
            <a:ext cx="1612674" cy="34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uadroTexto 32"/>
          <p:cNvSpPr txBox="1"/>
          <p:nvPr/>
        </p:nvSpPr>
        <p:spPr>
          <a:xfrm>
            <a:off x="4342601" y="212052"/>
            <a:ext cx="1101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21nov2018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787143" y="267997"/>
            <a:ext cx="1278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Futura Std Book" panose="020B0502020204020303" pitchFamily="34" charset="0"/>
              </a:rPr>
              <a:t>31 dic 2018</a:t>
            </a:r>
            <a:endParaRPr lang="en-US" sz="1000" dirty="0">
              <a:latin typeface="Futura Std Book" panose="020B0502020204020303" pitchFamily="34" charset="0"/>
            </a:endParaRPr>
          </a:p>
        </p:txBody>
      </p:sp>
      <p:pic>
        <p:nvPicPr>
          <p:cNvPr id="35" name="Picture 2" descr="G:\Ministerio CIT\Trabajo MinCIT 2017 - 2018\PNG\Logos\Font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324" y="108604"/>
            <a:ext cx="1466453" cy="3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ítulo 2"/>
          <p:cNvSpPr txBox="1">
            <a:spLocks/>
          </p:cNvSpPr>
          <p:nvPr/>
        </p:nvSpPr>
        <p:spPr>
          <a:xfrm>
            <a:off x="-55992" y="69310"/>
            <a:ext cx="4843135" cy="34939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Promoción y Mercadeo Turístico</a:t>
            </a:r>
            <a:endParaRPr lang="es-CO" sz="2200" b="1" dirty="0">
              <a:solidFill>
                <a:srgbClr val="FFC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1579" y="3912892"/>
            <a:ext cx="5653144" cy="1477328"/>
          </a:xfrm>
          <a:prstGeom prst="rect">
            <a:avLst/>
          </a:prstGeom>
          <a:solidFill>
            <a:schemeClr val="bg1"/>
          </a:solidFill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>
                <a:latin typeface="Futura Std Book" panose="020B0502020204020303" pitchFamily="34" charset="0"/>
              </a:rPr>
              <a:t>FNTP-129-2018 Participación en la XXXVIII Vitrina Turística de </a:t>
            </a:r>
            <a:r>
              <a:rPr lang="es-CO" sz="1000" b="1" dirty="0" err="1">
                <a:latin typeface="Futura Std Book" panose="020B0502020204020303" pitchFamily="34" charset="0"/>
              </a:rPr>
              <a:t>Anato</a:t>
            </a:r>
            <a:r>
              <a:rPr lang="es-CO" sz="1000" b="1" dirty="0">
                <a:latin typeface="Futura Std Book" panose="020B0502020204020303" pitchFamily="34" charset="0"/>
              </a:rPr>
              <a:t> 2019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Antioquia: </a:t>
            </a:r>
            <a:r>
              <a:rPr lang="es-ES" sz="1000" dirty="0">
                <a:latin typeface="Futura Std Book" panose="020B0502020204020303" pitchFamily="34" charset="0"/>
              </a:rPr>
              <a:t>i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nversión en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Casanare </a:t>
            </a:r>
            <a:r>
              <a:rPr lang="es-CO" sz="1000" dirty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$23.827.608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total proyecto $</a:t>
            </a:r>
            <a:r>
              <a:rPr lang="es-CO" sz="1000" dirty="0">
                <a:latin typeface="Futura Std Book" panose="020B0502020204020303" pitchFamily="34" charset="0"/>
              </a:rPr>
              <a:t>3.194.885.106; </a:t>
            </a:r>
            <a:r>
              <a:rPr lang="es-CO" sz="1000" dirty="0" err="1"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latin typeface="Futura Std Book" panose="020B0502020204020303" pitchFamily="34" charset="0"/>
              </a:rPr>
              <a:t> $1.597.442.553; </a:t>
            </a:r>
            <a:r>
              <a:rPr lang="es-CO" sz="1000" dirty="0" smtClean="0">
                <a:latin typeface="Futura Std Book" panose="020B0502020204020303" pitchFamily="34" charset="0"/>
              </a:rPr>
              <a:t>contrapartida </a:t>
            </a:r>
            <a:r>
              <a:rPr lang="es-CO" sz="1000" dirty="0" smtClean="0">
                <a:solidFill>
                  <a:srgbClr val="000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$1.597442.553</a:t>
            </a:r>
            <a:r>
              <a:rPr lang="es-CO" sz="1000" dirty="0" smtClean="0"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Proponente: </a:t>
            </a:r>
            <a:r>
              <a:rPr lang="es-ES" sz="1000" dirty="0" err="1"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. Corresponde a arrendamiento de área de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36 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metros cuadrados para un stand en </a:t>
            </a:r>
            <a:r>
              <a:rPr lang="es-ES" sz="1000" dirty="0" err="1">
                <a:latin typeface="Futura Std Book" panose="020B0502020204020303" pitchFamily="34" charset="0"/>
                <a:ea typeface="Calibri" panose="020F0502020204030204" pitchFamily="34" charset="0"/>
              </a:rPr>
              <a:t>Corferias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. Fecha del evento del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27feb 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al 01mar2019.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Contratado (0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%). 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01579" y="5774772"/>
            <a:ext cx="5653144" cy="1477328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buClr>
                <a:srgbClr val="6CB33F"/>
              </a:buClr>
            </a:pPr>
            <a:r>
              <a:rPr lang="es-CO" sz="1000" b="1" dirty="0">
                <a:latin typeface="Futura Std Book" panose="020B0502020204020303" pitchFamily="34" charset="0"/>
              </a:rPr>
              <a:t>FNTP-186-2017 Participación en la XXXVII Vitrina Turística de Anato 2018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Antioquia: </a:t>
            </a:r>
            <a:r>
              <a:rPr lang="es-CO" sz="1000" dirty="0">
                <a:latin typeface="Futura Std Book" panose="020B0502020204020303" pitchFamily="34" charset="0"/>
              </a:rPr>
              <a:t>inversión en </a:t>
            </a:r>
            <a:r>
              <a:rPr lang="es-CO" sz="10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Casanare </a:t>
            </a:r>
            <a:r>
              <a:rPr lang="es-CO" sz="10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$11.913.804 </a:t>
            </a:r>
            <a:r>
              <a:rPr lang="es-CO" sz="1000" dirty="0" smtClean="0">
                <a:latin typeface="Futura Std Book" panose="020B0502020204020303" pitchFamily="34" charset="0"/>
              </a:rPr>
              <a:t> </a:t>
            </a:r>
            <a:r>
              <a:rPr lang="es-CO" sz="1000" dirty="0">
                <a:latin typeface="Futura Std Book" panose="020B0502020204020303" pitchFamily="34" charset="0"/>
              </a:rPr>
              <a:t>(total proyecto $3.047.286.312; </a:t>
            </a:r>
            <a:r>
              <a:rPr lang="es-CO" sz="1000" dirty="0" smtClean="0">
                <a:latin typeface="Futura Std Book" panose="020B0502020204020303" pitchFamily="34" charset="0"/>
              </a:rPr>
              <a:t>Fontur </a:t>
            </a:r>
            <a:r>
              <a:rPr lang="es-CO" sz="1000" dirty="0" smtClean="0">
                <a:latin typeface="Futura Std Book" panose="020B0502020204020303" pitchFamily="34" charset="0"/>
              </a:rPr>
              <a:t>$1.523.643.156</a:t>
            </a:r>
            <a:r>
              <a:rPr lang="es-CO" sz="1000" dirty="0" smtClean="0">
                <a:latin typeface="Futura Std Book" panose="020B0502020204020303" pitchFamily="34" charset="0"/>
              </a:rPr>
              <a:t>; contrapartida </a:t>
            </a:r>
            <a:r>
              <a:rPr lang="es-CO" sz="10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$1.523.643.156 </a:t>
            </a:r>
            <a:r>
              <a:rPr lang="es-CO" sz="1000" dirty="0" smtClean="0">
                <a:latin typeface="Futura Std Book" panose="020B0502020204020303" pitchFamily="34" charset="0"/>
              </a:rPr>
              <a:t>). </a:t>
            </a:r>
            <a:r>
              <a:rPr lang="es-CO" sz="1000" dirty="0">
                <a:latin typeface="Futura Std Book" panose="020B0502020204020303" pitchFamily="34" charset="0"/>
              </a:rPr>
              <a:t>Proponente: </a:t>
            </a:r>
            <a:r>
              <a:rPr lang="es-CO" sz="1000" dirty="0" err="1">
                <a:latin typeface="Futura Std Book" panose="020B0502020204020303" pitchFamily="34" charset="0"/>
              </a:rPr>
              <a:t>MinCIT</a:t>
            </a:r>
            <a:r>
              <a:rPr lang="es-CO" sz="1000" dirty="0">
                <a:latin typeface="Futura Std Book" panose="020B0502020204020303" pitchFamily="34" charset="0"/>
              </a:rPr>
              <a:t>. 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Corresponde a arrendamiento de área de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18 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metros cuadrados para un stand en </a:t>
            </a:r>
            <a:r>
              <a:rPr lang="es-ES" sz="1000" dirty="0" err="1">
                <a:latin typeface="Futura Std Book" panose="020B0502020204020303" pitchFamily="34" charset="0"/>
                <a:ea typeface="Calibri" panose="020F0502020204030204" pitchFamily="34" charset="0"/>
              </a:rPr>
              <a:t>Corferias</a:t>
            </a:r>
            <a:r>
              <a:rPr lang="es-ES" sz="1000" dirty="0">
                <a:latin typeface="Futura Std Book" panose="020B0502020204020303" pitchFamily="34" charset="0"/>
                <a:ea typeface="Calibri" panose="020F0502020204030204" pitchFamily="34" charset="0"/>
              </a:rPr>
              <a:t>. Fecha del evento del 21 al 23 feb2018</a:t>
            </a:r>
            <a:r>
              <a:rPr lang="es-CO" sz="1000" dirty="0">
                <a:latin typeface="Futura Std Book" panose="020B0502020204020303" pitchFamily="34" charset="0"/>
              </a:rPr>
              <a:t>. Terminado (</a:t>
            </a:r>
            <a:r>
              <a:rPr lang="es-MX" sz="1000" dirty="0">
                <a:latin typeface="Futura Std Book" panose="020B0502020204020303" pitchFamily="34" charset="0"/>
              </a:rPr>
              <a:t>100%).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01579" y="7416135"/>
            <a:ext cx="5653144" cy="1154162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  <a:ea typeface="Calibri" panose="020F0502020204030204" pitchFamily="34" charset="0"/>
                <a:cs typeface="Tunga"/>
              </a:rPr>
              <a:t>FNTP-127-2016 Participación de los departamentos de Amazonas, Arauca, Caquetá, Casanare, Chocó, Guainía, La Guajira, Norte de Santander, Putumayo, Vaupés y Vichada en La Vitrina Turística de </a:t>
            </a:r>
            <a:r>
              <a:rPr lang="es-CO" sz="1000" b="1" dirty="0" err="1">
                <a:latin typeface="Futura Std Book" panose="020B0502020204020303" pitchFamily="34" charset="0"/>
                <a:ea typeface="Calibri" panose="020F0502020204030204" pitchFamily="34" charset="0"/>
                <a:cs typeface="Tunga"/>
              </a:rPr>
              <a:t>Anato</a:t>
            </a:r>
            <a:r>
              <a:rPr lang="es-CO" sz="1000" b="1" dirty="0">
                <a:latin typeface="Futura Std Book" panose="020B0502020204020303" pitchFamily="34" charset="0"/>
                <a:ea typeface="Calibri" panose="020F0502020204030204" pitchFamily="34" charset="0"/>
                <a:cs typeface="Tunga"/>
              </a:rPr>
              <a:t> </a:t>
            </a:r>
            <a:r>
              <a:rPr lang="es-CO" sz="1000" b="1" dirty="0" smtClean="0">
                <a:latin typeface="Futura Std Book" panose="020B0502020204020303" pitchFamily="34" charset="0"/>
                <a:ea typeface="Calibri" panose="020F0502020204030204" pitchFamily="34" charset="0"/>
                <a:cs typeface="Tunga"/>
              </a:rPr>
              <a:t>2017</a:t>
            </a:r>
            <a:r>
              <a:rPr lang="es-CO" sz="1000" b="1" dirty="0" smtClean="0">
                <a:latin typeface="Futura Std Book" panose="020B0502020204020303" pitchFamily="34" charset="0"/>
              </a:rPr>
              <a:t>: </a:t>
            </a:r>
            <a:r>
              <a:rPr lang="es-CO" sz="1000" dirty="0" smtClean="0">
                <a:latin typeface="Futura Std Book" panose="020B0502020204020303" pitchFamily="34" charset="0"/>
              </a:rPr>
              <a:t>inversión en </a:t>
            </a:r>
            <a:r>
              <a:rPr lang="es-CO" sz="10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Casanare</a:t>
            </a:r>
            <a:r>
              <a:rPr lang="es-CO" sz="1000" dirty="0" smtClean="0">
                <a:latin typeface="Futura Std Book" panose="020B0502020204020303" pitchFamily="34" charset="0"/>
              </a:rPr>
              <a:t> </a:t>
            </a:r>
            <a:r>
              <a:rPr lang="es-CO" sz="1000" dirty="0">
                <a:latin typeface="Futura Std Book" panose="020B05020202040203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s-CO" sz="1000" dirty="0">
                <a:latin typeface="Futura Std Book" panose="020B0502020204020303" pitchFamily="34" charset="0"/>
                <a:ea typeface="Calibri" panose="020F0502020204030204" pitchFamily="34" charset="0"/>
                <a:cs typeface="Tunga"/>
              </a:rPr>
              <a:t>26.578.197</a:t>
            </a:r>
            <a:r>
              <a:rPr lang="es-CO" sz="1000" dirty="0" smtClean="0">
                <a:latin typeface="Futura Std Book" panose="020B0502020204020303" pitchFamily="34" charset="0"/>
              </a:rPr>
              <a:t> (total </a:t>
            </a:r>
            <a:r>
              <a:rPr lang="es-CO" sz="1000" dirty="0">
                <a:latin typeface="Futura Std Book" panose="020B0502020204020303" pitchFamily="34" charset="0"/>
              </a:rPr>
              <a:t>proyecto </a:t>
            </a:r>
            <a:r>
              <a:rPr lang="es-CO" sz="1000" dirty="0" smtClean="0">
                <a:latin typeface="Futura Std Book" panose="020B0502020204020303" pitchFamily="34" charset="0"/>
              </a:rPr>
              <a:t>$629.475.066). Proponente: </a:t>
            </a:r>
            <a:r>
              <a:rPr lang="es-CO" sz="1000" dirty="0" err="1" smtClean="0"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latin typeface="Futura Std Book" panose="020B0502020204020303" pitchFamily="34" charset="0"/>
              </a:rPr>
              <a:t>. 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Corresponde a arrendamiento de área de 18 metros cuadrados para un stand en </a:t>
            </a:r>
            <a:r>
              <a:rPr lang="es-ES" sz="1000" dirty="0" err="1" smtClean="0">
                <a:latin typeface="Futura Std Book" panose="020B0502020204020303" pitchFamily="34" charset="0"/>
                <a:ea typeface="Calibri" panose="020F0502020204030204" pitchFamily="34" charset="0"/>
              </a:rPr>
              <a:t>Corferias</a:t>
            </a:r>
            <a:r>
              <a:rPr lang="es-ES" sz="1000" dirty="0" smtClean="0">
                <a:latin typeface="Futura Std Book" panose="020B0502020204020303" pitchFamily="34" charset="0"/>
                <a:ea typeface="Calibri" panose="020F0502020204030204" pitchFamily="34" charset="0"/>
              </a:rPr>
              <a:t>. Fecha del evento del 1 al 3 de marzo de 2017</a:t>
            </a:r>
            <a:r>
              <a:rPr lang="es-CO" sz="1000" dirty="0" smtClean="0">
                <a:latin typeface="Futura Std Book" panose="020B0502020204020303" pitchFamily="34" charset="0"/>
              </a:rPr>
              <a:t>. Terminado (</a:t>
            </a:r>
            <a:r>
              <a:rPr lang="es-MX" sz="1000" dirty="0" smtClean="0">
                <a:latin typeface="Futura Std Book" panose="020B0502020204020303" pitchFamily="34" charset="0"/>
              </a:rPr>
              <a:t>100%).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9" y="509708"/>
            <a:ext cx="5653144" cy="30480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01579" y="3031257"/>
            <a:ext cx="2622884" cy="573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Trinidad</a:t>
            </a:r>
            <a:r>
              <a:rPr lang="it-IT" sz="9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it-IT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Casanare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</a:t>
            </a:r>
            <a:r>
              <a:rPr lang="es-CO" sz="900" dirty="0">
                <a:effectLst/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Jorge </a:t>
            </a:r>
            <a:r>
              <a:rPr lang="it-IT" sz="900" dirty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 Vega </a:t>
            </a:r>
            <a:r>
              <a:rPr lang="it-IT" sz="900" dirty="0" smtClean="0"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Rivera</a:t>
            </a:r>
            <a:endParaRPr lang="es-MX" sz="1100" dirty="0">
              <a:effectLst/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ángulo 106"/>
          <p:cNvSpPr/>
          <p:nvPr/>
        </p:nvSpPr>
        <p:spPr>
          <a:xfrm>
            <a:off x="4627002" y="1779603"/>
            <a:ext cx="21335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900" dirty="0" smtClean="0">
                <a:latin typeface="Futura Std Book" panose="020B0502020204020303" pitchFamily="34" charset="0"/>
              </a:rPr>
              <a:t>El recaudo del </a:t>
            </a:r>
            <a:r>
              <a:rPr lang="es-CO" sz="900" dirty="0" smtClean="0">
                <a:latin typeface="Futura Std Book" panose="020B0502020204020303" pitchFamily="34" charset="0"/>
              </a:rPr>
              <a:t>departamento </a:t>
            </a:r>
            <a:r>
              <a:rPr lang="es-CO" sz="900" dirty="0" smtClean="0">
                <a:latin typeface="Futura Std Book" panose="020B0502020204020303" pitchFamily="34" charset="0"/>
              </a:rPr>
              <a:t>del Casanare  representa el </a:t>
            </a:r>
            <a:r>
              <a:rPr lang="es-CO" sz="900" dirty="0" smtClean="0">
                <a:latin typeface="Futura Std Book" panose="020B0502020204020303" pitchFamily="34" charset="0"/>
              </a:rPr>
              <a:t>0,11</a:t>
            </a:r>
            <a:r>
              <a:rPr lang="es-CO" sz="900" dirty="0" smtClean="0">
                <a:latin typeface="Futura Std Book" panose="020B0502020204020303" pitchFamily="34" charset="0"/>
              </a:rPr>
              <a:t>%  del total del recaudo a nivel  nacional.</a:t>
            </a:r>
          </a:p>
          <a:p>
            <a:r>
              <a:rPr lang="es-CO" sz="900" dirty="0" smtClean="0">
                <a:latin typeface="Futura Std Book" panose="020B0502020204020303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900" dirty="0" smtClean="0">
                <a:latin typeface="Futura Std Book" panose="020B0502020204020303" pitchFamily="34" charset="0"/>
              </a:rPr>
              <a:t>Total </a:t>
            </a:r>
            <a:r>
              <a:rPr lang="es-CO" sz="900" dirty="0">
                <a:latin typeface="Futura Std Book" panose="020B0502020204020303" pitchFamily="34" charset="0"/>
              </a:rPr>
              <a:t>Recaudo </a:t>
            </a:r>
            <a:r>
              <a:rPr lang="es-CO" sz="900" dirty="0" smtClean="0">
                <a:latin typeface="Futura Std Book" panose="020B0502020204020303" pitchFamily="34" charset="0"/>
              </a:rPr>
              <a:t>CP 2018 (ene-dic) $76.418</a:t>
            </a:r>
          </a:p>
          <a:p>
            <a:endParaRPr lang="es-CO" sz="900" dirty="0" smtClean="0">
              <a:latin typeface="Futura Std Book" panose="020B0502020204020303" pitchFamily="34" charset="0"/>
            </a:endParaRPr>
          </a:p>
          <a:p>
            <a:r>
              <a:rPr lang="es-CO" altLang="es-CO" sz="900" dirty="0"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Cifras en millones </a:t>
            </a:r>
            <a:r>
              <a:rPr lang="es-CO" altLang="es-CO" sz="900" dirty="0" smtClean="0"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</a:t>
            </a:r>
            <a:endParaRPr lang="es-CO" sz="900" dirty="0">
              <a:latin typeface="Futura Std Book" panose="020B0502020204020303" pitchFamily="34" charset="0"/>
            </a:endParaRPr>
          </a:p>
        </p:txBody>
      </p:sp>
      <p:pic>
        <p:nvPicPr>
          <p:cNvPr id="26" name="Picture 2" descr="G:\Ministerio CIT\Trabajo MinCIT 2017 - 2018\PNG\Logos\Font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77" y="170282"/>
            <a:ext cx="1796472" cy="3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ítulo 2"/>
          <p:cNvSpPr txBox="1">
            <a:spLocks/>
          </p:cNvSpPr>
          <p:nvPr/>
        </p:nvSpPr>
        <p:spPr>
          <a:xfrm>
            <a:off x="-87557" y="213187"/>
            <a:ext cx="3727970" cy="33697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Contribución Parafiscal</a:t>
            </a:r>
            <a:endParaRPr lang="es-CO" sz="2200" b="1" dirty="0">
              <a:solidFill>
                <a:srgbClr val="FFC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sp>
        <p:nvSpPr>
          <p:cNvPr id="32" name="Título 2"/>
          <p:cNvSpPr txBox="1">
            <a:spLocks/>
          </p:cNvSpPr>
          <p:nvPr/>
        </p:nvSpPr>
        <p:spPr>
          <a:xfrm>
            <a:off x="-340309" y="4253557"/>
            <a:ext cx="3727970" cy="33697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Programas </a:t>
            </a:r>
            <a:r>
              <a:rPr lang="es-CO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Book" panose="020B0502020204020303" pitchFamily="34" charset="0"/>
              </a:rPr>
              <a:t>Fontur</a:t>
            </a:r>
            <a:endParaRPr lang="es-CO" sz="2200" b="1" dirty="0">
              <a:solidFill>
                <a:srgbClr val="FFC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Std Book" panose="020B0502020204020303" pitchFamily="34" charset="0"/>
            </a:endParaRPr>
          </a:p>
        </p:txBody>
      </p:sp>
      <p:pic>
        <p:nvPicPr>
          <p:cNvPr id="35" name="Picture 2" descr="Red turistica de Pueblos Patrimon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72" y="5155488"/>
            <a:ext cx="700205" cy="9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28375" b="56686"/>
          <a:stretch/>
        </p:blipFill>
        <p:spPr>
          <a:xfrm>
            <a:off x="5097157" y="5618508"/>
            <a:ext cx="1092918" cy="419938"/>
          </a:xfrm>
          <a:prstGeom prst="rect">
            <a:avLst/>
          </a:prstGeom>
        </p:spPr>
      </p:pic>
      <p:pic>
        <p:nvPicPr>
          <p:cNvPr id="37" name="30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564" y1="52818" x2="53564" y2="52818"/>
                        <a14:foregroundMark x1="54582" y1="25678" x2="46232" y2="25678"/>
                        <a14:foregroundMark x1="37475" y1="39457" x2="56415" y2="39666"/>
                        <a14:foregroundMark x1="50305" y1="76827" x2="48676" y2="42797"/>
                        <a14:foregroundMark x1="15886" y1="26931" x2="15886" y2="26931"/>
                        <a14:foregroundMark x1="58248" y1="91232" x2="58248" y2="91232"/>
                        <a14:foregroundMark x1="84929" y1="76200" x2="84929" y2="76200"/>
                        <a14:foregroundMark x1="47047" y1="10021" x2="47047" y2="10021"/>
                        <a14:foregroundMark x1="31976" y1="13152" x2="31976" y2="13152"/>
                        <a14:foregroundMark x1="18737" y1="21086" x2="18737" y2="21086"/>
                        <a14:foregroundMark x1="85743" y1="25052" x2="85743" y2="25052"/>
                        <a14:foregroundMark x1="84929" y1="35699" x2="84929" y2="35699"/>
                        <a14:foregroundMark x1="89613" y1="40710" x2="89613" y2="40710"/>
                        <a14:foregroundMark x1="88187" y1="43006" x2="88187" y2="43006"/>
                        <a14:foregroundMark x1="90835" y1="41754" x2="90835" y2="41754"/>
                        <a14:foregroundMark x1="82892" y1="32359" x2="82892" y2="32359"/>
                        <a14:foregroundMark x1="79633" y1="25261" x2="79633" y2="25261"/>
                        <a14:foregroundMark x1="74134" y1="15658" x2="74134" y2="15658"/>
                        <a14:foregroundMark x1="72098" y1="16701" x2="72098" y2="16701"/>
                        <a14:foregroundMark x1="62933" y1="8977" x2="62933" y2="8977"/>
                        <a14:foregroundMark x1="65988" y1="12526" x2="65988" y2="12526"/>
                        <a14:foregroundMark x1="68635" y1="15866" x2="68635" y2="15866"/>
                        <a14:foregroundMark x1="55193" y1="12317" x2="55193" y2="12317"/>
                        <a14:foregroundMark x1="45214" y1="9395" x2="45214" y2="9395"/>
                        <a14:foregroundMark x1="42770" y1="11065" x2="42770" y2="11065"/>
                        <a14:foregroundMark x1="36456" y1="11900" x2="36456" y2="11900"/>
                        <a14:foregroundMark x1="22200" y1="16075" x2="22200" y2="16075"/>
                        <a14:foregroundMark x1="9165" y1="36326" x2="11609" y2="29228"/>
                        <a14:foregroundMark x1="10183" y1="43424" x2="12220" y2="37787"/>
                        <a14:foregroundMark x1="14257" y1="28392" x2="21385" y2="21294"/>
                        <a14:foregroundMark x1="25255" y1="18998" x2="35031" y2="13570"/>
                        <a14:foregroundMark x1="78615" y1="82046" x2="87984" y2="68894"/>
                        <a14:foregroundMark x1="68432" y1="88935" x2="76986" y2="83925"/>
                        <a14:foregroundMark x1="57230" y1="92693" x2="65784" y2="90188"/>
                        <a14:foregroundMark x1="46843" y1="92276" x2="55193" y2="92067"/>
                        <a14:foregroundMark x1="44807" y1="88309" x2="44807" y2="88309"/>
                        <a14:foregroundMark x1="15071" y1="74739" x2="15071" y2="74739"/>
                        <a14:foregroundMark x1="12831" y1="71399" x2="24236" y2="81420"/>
                        <a14:foregroundMark x1="14868" y1="68894" x2="11405" y2="70772"/>
                        <a14:foregroundMark x1="26884" y1="84760" x2="35234" y2="8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2" y="5323048"/>
            <a:ext cx="736134" cy="7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ángulo 37"/>
          <p:cNvSpPr/>
          <p:nvPr/>
        </p:nvSpPr>
        <p:spPr>
          <a:xfrm>
            <a:off x="86556" y="5146787"/>
            <a:ext cx="2138107" cy="25506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222</a:t>
            </a:r>
            <a:endParaRPr lang="en-US" dirty="0"/>
          </a:p>
        </p:txBody>
      </p:sp>
      <p:sp>
        <p:nvSpPr>
          <p:cNvPr id="39" name="Rectángulo 38"/>
          <p:cNvSpPr/>
          <p:nvPr/>
        </p:nvSpPr>
        <p:spPr>
          <a:xfrm>
            <a:off x="2295922" y="5113438"/>
            <a:ext cx="2138107" cy="25840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39"/>
          <p:cNvSpPr/>
          <p:nvPr/>
        </p:nvSpPr>
        <p:spPr>
          <a:xfrm>
            <a:off x="4574563" y="5113438"/>
            <a:ext cx="2138107" cy="25840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adroTexto 41"/>
          <p:cNvSpPr txBox="1"/>
          <p:nvPr/>
        </p:nvSpPr>
        <p:spPr>
          <a:xfrm>
            <a:off x="2422380" y="6265681"/>
            <a:ext cx="174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800" dirty="0" smtClean="0">
                <a:latin typeface="Futura Std Book" panose="020B0502020204020303" pitchFamily="34" charset="0"/>
              </a:rPr>
              <a:t>La inversion </a:t>
            </a:r>
            <a:r>
              <a:rPr lang="es-419" sz="800" dirty="0" smtClean="0">
                <a:latin typeface="Futura Std Book" panose="020B0502020204020303" pitchFamily="34" charset="0"/>
              </a:rPr>
              <a:t>nacional</a:t>
            </a:r>
            <a:r>
              <a:rPr lang="en-US" sz="800" dirty="0" smtClean="0">
                <a:latin typeface="Futura Std Book" panose="020B0502020204020303" pitchFamily="34" charset="0"/>
              </a:rPr>
              <a:t> </a:t>
            </a:r>
            <a:r>
              <a:rPr lang="es-CO" sz="800" dirty="0" smtClean="0">
                <a:latin typeface="Futura Std Book" panose="020B0502020204020303" pitchFamily="34" charset="0"/>
              </a:rPr>
              <a:t>en</a:t>
            </a:r>
            <a:r>
              <a:rPr lang="en-US" sz="800" dirty="0" smtClean="0">
                <a:latin typeface="Futura Std Book" panose="020B0502020204020303" pitchFamily="34" charset="0"/>
              </a:rPr>
              <a:t> </a:t>
            </a:r>
            <a:r>
              <a:rPr lang="en-US" sz="800" dirty="0" smtClean="0">
                <a:latin typeface="Futura Std Book" panose="020B0502020204020303" pitchFamily="34" charset="0"/>
              </a:rPr>
              <a:t>la Red </a:t>
            </a:r>
            <a:r>
              <a:rPr lang="es-CO" sz="800" dirty="0" smtClean="0">
                <a:latin typeface="Futura Std Book" panose="020B0502020204020303" pitchFamily="34" charset="0"/>
              </a:rPr>
              <a:t>Turística</a:t>
            </a:r>
            <a:r>
              <a:rPr lang="en-US" sz="800" dirty="0" smtClean="0">
                <a:latin typeface="Futura Std Book" panose="020B0502020204020303" pitchFamily="34" charset="0"/>
              </a:rPr>
              <a:t> de Pueblos </a:t>
            </a:r>
            <a:r>
              <a:rPr lang="es-CO" sz="800" dirty="0" smtClean="0">
                <a:latin typeface="Futura Std Book" panose="020B0502020204020303" pitchFamily="34" charset="0"/>
              </a:rPr>
              <a:t>Patrimonio</a:t>
            </a:r>
            <a:r>
              <a:rPr lang="en-US" sz="800" dirty="0" smtClean="0">
                <a:latin typeface="Futura Std Book" panose="020B0502020204020303" pitchFamily="34" charset="0"/>
              </a:rPr>
              <a:t> </a:t>
            </a:r>
            <a:r>
              <a:rPr lang="en-US" sz="800" dirty="0" smtClean="0">
                <a:latin typeface="Futura Std Book" panose="020B0502020204020303" pitchFamily="34" charset="0"/>
              </a:rPr>
              <a:t>de jun2010 – 31dic2018 </a:t>
            </a:r>
            <a:r>
              <a:rPr lang="es-CO" sz="800" dirty="0" smtClean="0">
                <a:latin typeface="Futura Std Book" panose="020B0502020204020303" pitchFamily="34" charset="0"/>
              </a:rPr>
              <a:t>es</a:t>
            </a:r>
            <a:r>
              <a:rPr lang="en-US" sz="800" dirty="0" smtClean="0">
                <a:latin typeface="Futura Std Book" panose="020B0502020204020303" pitchFamily="34" charset="0"/>
              </a:rPr>
              <a:t> </a:t>
            </a:r>
            <a:r>
              <a:rPr lang="en-US" sz="800" dirty="0" smtClean="0">
                <a:latin typeface="Futura Std Book" panose="020B0502020204020303" pitchFamily="34" charset="0"/>
              </a:rPr>
              <a:t>de     $</a:t>
            </a:r>
            <a:r>
              <a:rPr lang="en-US" sz="800" dirty="0" smtClean="0">
                <a:latin typeface="Futura Std Book" panose="020B0502020204020303" pitchFamily="34" charset="0"/>
              </a:rPr>
              <a:t>76.718.</a:t>
            </a:r>
            <a:endParaRPr lang="es-CO" altLang="es-CO" sz="8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4737061" y="6113758"/>
            <a:ext cx="178651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endParaRPr lang="es-ES" sz="800" dirty="0" smtClean="0">
              <a:latin typeface="Futura Std Book" panose="020B05020202040203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800" dirty="0" smtClean="0">
                <a:latin typeface="Futura Std Book" panose="020B0502020204020303" pitchFamily="34" charset="0"/>
              </a:rPr>
              <a:t>la cantidad nacional de jóvenes inscritos es 260.634 </a:t>
            </a:r>
            <a:r>
              <a:rPr lang="es-ES" sz="800" dirty="0">
                <a:latin typeface="Futura Std Book" panose="020B0502020204020303" pitchFamily="34" charset="0"/>
              </a:rPr>
              <a:t>y </a:t>
            </a:r>
            <a:r>
              <a:rPr lang="es-ES" sz="800" dirty="0" smtClean="0">
                <a:latin typeface="Futura Std Book" panose="020B0502020204020303" pitchFamily="34" charset="0"/>
              </a:rPr>
              <a:t>de aliados 982.</a:t>
            </a:r>
            <a:endParaRPr lang="en-US" sz="800" dirty="0">
              <a:latin typeface="Futura Std Book" panose="020B0502020204020303" pitchFamily="34" charset="0"/>
            </a:endParaRPr>
          </a:p>
          <a:p>
            <a:pPr algn="just"/>
            <a:endParaRPr lang="es-ES" sz="800" dirty="0">
              <a:latin typeface="Futura Std Book" panose="020B0502020204020303" pitchFamily="34" charset="0"/>
            </a:endParaRPr>
          </a:p>
          <a:p>
            <a:pPr algn="just"/>
            <a:endParaRPr lang="es-ES" sz="800" dirty="0" smtClean="0">
              <a:latin typeface="Futura Std Book" panose="020B0502020204020303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800" dirty="0" smtClean="0">
                <a:latin typeface="Futura Std Book" panose="020B0502020204020303" pitchFamily="34" charset="0"/>
              </a:rPr>
              <a:t>La cantidad de jóvenes inscritos de Casanare son 2.711 que representan </a:t>
            </a:r>
            <a:r>
              <a:rPr lang="es-ES" sz="800" dirty="0" smtClean="0">
                <a:latin typeface="Futura Std Book" panose="020B0502020204020303" pitchFamily="34" charset="0"/>
              </a:rPr>
              <a:t>el </a:t>
            </a:r>
            <a:r>
              <a:rPr lang="es-ES" sz="800" dirty="0" smtClean="0">
                <a:latin typeface="Futura Std Book" panose="020B0502020204020303" pitchFamily="34" charset="0"/>
              </a:rPr>
              <a:t>1% </a:t>
            </a:r>
            <a:r>
              <a:rPr lang="es-ES" sz="800" dirty="0">
                <a:latin typeface="Futura Std Book" panose="020B0502020204020303" pitchFamily="34" charset="0"/>
              </a:rPr>
              <a:t>d</a:t>
            </a:r>
            <a:r>
              <a:rPr lang="es-ES" sz="800" dirty="0" smtClean="0">
                <a:latin typeface="Futura Std Book" panose="020B0502020204020303" pitchFamily="34" charset="0"/>
              </a:rPr>
              <a:t>el nacional y 10 </a:t>
            </a:r>
            <a:r>
              <a:rPr lang="es-ES" sz="800" dirty="0">
                <a:latin typeface="Futura Std Book" panose="020B0502020204020303" pitchFamily="34" charset="0"/>
              </a:rPr>
              <a:t>aliados </a:t>
            </a:r>
            <a:r>
              <a:rPr lang="es-ES" sz="800" dirty="0">
                <a:latin typeface="Futura Std Book" panose="020B0502020204020303" pitchFamily="34" charset="0"/>
              </a:rPr>
              <a:t>(</a:t>
            </a:r>
            <a:r>
              <a:rPr lang="es-ES" sz="800" dirty="0" smtClean="0">
                <a:latin typeface="Futura Std Book" panose="020B0502020204020303" pitchFamily="34" charset="0"/>
              </a:rPr>
              <a:t>1%).</a:t>
            </a:r>
            <a:endParaRPr lang="es-ES" sz="800" dirty="0">
              <a:latin typeface="Futura Std Book" panose="020B0502020204020303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2423413" y="6874545"/>
            <a:ext cx="164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800" dirty="0">
                <a:latin typeface="Futura Std Book" panose="020B0502020204020303" pitchFamily="34" charset="0"/>
              </a:rPr>
              <a:t>El </a:t>
            </a:r>
            <a:r>
              <a:rPr lang="es-ES" sz="800" dirty="0" smtClean="0">
                <a:latin typeface="Futura Std Book" panose="020B0502020204020303" pitchFamily="34" charset="0"/>
              </a:rPr>
              <a:t>Departamento </a:t>
            </a:r>
            <a:r>
              <a:rPr lang="es-ES" sz="800" dirty="0">
                <a:latin typeface="Futura Std Book" panose="020B0502020204020303" pitchFamily="34" charset="0"/>
              </a:rPr>
              <a:t>no cuenta </a:t>
            </a:r>
            <a:r>
              <a:rPr lang="es-ES" sz="800" dirty="0" smtClean="0">
                <a:latin typeface="Futura Std Book" panose="020B0502020204020303" pitchFamily="34" charset="0"/>
              </a:rPr>
              <a:t>con municipios </a:t>
            </a:r>
            <a:r>
              <a:rPr lang="es-ES" sz="800" dirty="0">
                <a:latin typeface="Futura Std Book" panose="020B0502020204020303" pitchFamily="34" charset="0"/>
              </a:rPr>
              <a:t>dentro de la </a:t>
            </a:r>
            <a:r>
              <a:rPr lang="es-ES" sz="800" dirty="0" smtClean="0">
                <a:latin typeface="Futura Std Book" panose="020B0502020204020303" pitchFamily="34" charset="0"/>
              </a:rPr>
              <a:t>Red Turística </a:t>
            </a:r>
            <a:r>
              <a:rPr lang="es-ES" sz="800" dirty="0">
                <a:latin typeface="Futura Std Book" panose="020B0502020204020303" pitchFamily="34" charset="0"/>
              </a:rPr>
              <a:t>de Pueblos </a:t>
            </a:r>
            <a:r>
              <a:rPr lang="es-ES" sz="800" dirty="0" smtClean="0">
                <a:latin typeface="Futura Std Book" panose="020B0502020204020303" pitchFamily="34" charset="0"/>
              </a:rPr>
              <a:t>Patrimonio de Colombia.</a:t>
            </a:r>
            <a:endParaRPr lang="es-ES" sz="800" dirty="0">
              <a:latin typeface="Futura Std Book" panose="020B0502020204020303" pitchFamily="34" charset="0"/>
            </a:endParaRPr>
          </a:p>
          <a:p>
            <a:pPr algn="ctr"/>
            <a:endParaRPr lang="es-ES" sz="800" dirty="0">
              <a:latin typeface="Futura Std Book" panose="020B05020202040203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62375" y="6321507"/>
            <a:ext cx="1895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CO" sz="900" dirty="0" smtClean="0">
                <a:latin typeface="Futura Std Book" panose="020B0502020204020303" pitchFamily="34" charset="0"/>
              </a:rPr>
              <a:t>La Red Nacional de </a:t>
            </a:r>
            <a:r>
              <a:rPr lang="es-CO" sz="900" dirty="0" err="1" smtClean="0">
                <a:latin typeface="Futura Std Book" panose="020B0502020204020303" pitchFamily="34" charset="0"/>
              </a:rPr>
              <a:t>PIT</a:t>
            </a:r>
            <a:r>
              <a:rPr lang="es-CO" sz="900" dirty="0" smtClean="0">
                <a:latin typeface="Futura Std Book" panose="020B0502020204020303" pitchFamily="34" charset="0"/>
              </a:rPr>
              <a:t>, </a:t>
            </a:r>
            <a:r>
              <a:rPr lang="es-CO" sz="900" dirty="0" smtClean="0">
                <a:latin typeface="Futura Std Book" panose="020B0502020204020303" pitchFamily="34" charset="0"/>
              </a:rPr>
              <a:t>cuenta con 107 puntos instalados a nivel nacional.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s-CO" sz="900" dirty="0">
              <a:latin typeface="Futura Std Book" panose="020B05020202040203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CO" sz="900" b="1" dirty="0">
                <a:latin typeface="Futura Std Book" panose="020B0502020204020303" pitchFamily="34" charset="0"/>
              </a:rPr>
              <a:t>Total PIT (2)</a:t>
            </a:r>
          </a:p>
          <a:p>
            <a:r>
              <a:rPr lang="es-CO" sz="900" dirty="0">
                <a:latin typeface="Futura Std Book" panose="020B0502020204020303" pitchFamily="34" charset="0"/>
              </a:rPr>
              <a:t>     Yopal (2)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121843"/>
              </p:ext>
            </p:extLst>
          </p:nvPr>
        </p:nvGraphicFramePr>
        <p:xfrm>
          <a:off x="3581" y="1721978"/>
          <a:ext cx="4430448" cy="222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49330"/>
              </p:ext>
            </p:extLst>
          </p:nvPr>
        </p:nvGraphicFramePr>
        <p:xfrm>
          <a:off x="342555" y="839528"/>
          <a:ext cx="3825705" cy="652393"/>
        </p:xfrm>
        <a:graphic>
          <a:graphicData uri="http://schemas.openxmlformats.org/drawingml/2006/table">
            <a:tbl>
              <a:tblPr/>
              <a:tblGrid>
                <a:gridCol w="1294332"/>
                <a:gridCol w="793492"/>
                <a:gridCol w="746093"/>
                <a:gridCol w="991788"/>
              </a:tblGrid>
              <a:tr h="330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Departamento /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Municipio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2017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ene-dic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2018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ene-dic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Variación %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2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Casanare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$67</a:t>
                      </a:r>
                    </a:p>
                  </a:txBody>
                  <a:tcPr marL="8699" marR="8699" marT="8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$87</a:t>
                      </a:r>
                    </a:p>
                  </a:txBody>
                  <a:tcPr marL="8699" marR="8699" marT="8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29.0%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156574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Yopal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$42</a:t>
                      </a:r>
                    </a:p>
                  </a:txBody>
                  <a:tcPr marL="8699" marR="8699" marT="8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$56</a:t>
                      </a:r>
                    </a:p>
                  </a:txBody>
                  <a:tcPr marL="8699" marR="8699" marT="8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34.0%</a:t>
                      </a:r>
                    </a:p>
                  </a:txBody>
                  <a:tcPr marL="8699" marR="8699" marT="8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9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6546</TotalTime>
  <Words>1023</Words>
  <Application>Microsoft Office PowerPoint</Application>
  <PresentationFormat>Carta (216 x 279 mm)</PresentationFormat>
  <Paragraphs>97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Futura Std Book</vt:lpstr>
      <vt:lpstr>Times New Roman</vt:lpstr>
      <vt:lpstr>Tunga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Adriana Duarte Trujillo</cp:lastModifiedBy>
  <cp:revision>402</cp:revision>
  <dcterms:created xsi:type="dcterms:W3CDTF">2018-09-11T21:55:46Z</dcterms:created>
  <dcterms:modified xsi:type="dcterms:W3CDTF">2019-01-10T18:34:53Z</dcterms:modified>
</cp:coreProperties>
</file>