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98" r:id="rId3"/>
    <p:sldId id="305" r:id="rId4"/>
    <p:sldId id="306" r:id="rId5"/>
    <p:sldId id="307" r:id="rId6"/>
    <p:sldId id="302" r:id="rId7"/>
    <p:sldId id="308" r:id="rId8"/>
    <p:sldId id="289" r:id="rId9"/>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11"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33F"/>
    <a:srgbClr val="E1134F"/>
    <a:srgbClr val="0093D0"/>
    <a:srgbClr val="A21984"/>
    <a:srgbClr val="660066"/>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660"/>
  </p:normalViewPr>
  <p:slideViewPr>
    <p:cSldViewPr snapToGrid="0">
      <p:cViewPr>
        <p:scale>
          <a:sx n="90" d="100"/>
          <a:sy n="90" d="100"/>
        </p:scale>
        <p:origin x="1770" y="-17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uarte\Desktop\2019-01-12%20Regionalizaci&#243;n%20Fontur%202010-2018%20(Proyectos%20+%20DV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00FF"/>
            </a:solidFill>
          </c:spPr>
          <c:dPt>
            <c:idx val="0"/>
            <c:bubble3D val="0"/>
            <c:spPr>
              <a:solidFill>
                <a:srgbClr val="0093D0"/>
              </a:solidFill>
              <a:ln w="19050">
                <a:solidFill>
                  <a:schemeClr val="lt1"/>
                </a:solidFill>
              </a:ln>
              <a:effectLst/>
            </c:spPr>
          </c:dPt>
          <c:dPt>
            <c:idx val="1"/>
            <c:bubble3D val="0"/>
            <c:spPr>
              <a:solidFill>
                <a:srgbClr val="FFC425"/>
              </a:solidFill>
              <a:ln w="19050">
                <a:solidFill>
                  <a:schemeClr val="lt1"/>
                </a:solidFill>
              </a:ln>
              <a:effectLst/>
            </c:spPr>
          </c:dPt>
          <c:dPt>
            <c:idx val="2"/>
            <c:bubble3D val="0"/>
            <c:spPr>
              <a:solidFill>
                <a:srgbClr val="6CB33F"/>
              </a:solidFill>
              <a:ln w="19050">
                <a:solidFill>
                  <a:schemeClr val="lt1"/>
                </a:solidFill>
              </a:ln>
              <a:effectLst/>
            </c:spPr>
          </c:dPt>
          <c:dLbls>
            <c:dLbl>
              <c:idx val="0"/>
              <c:layout>
                <c:manualLayout>
                  <c:x val="0.16614289999778098"/>
                  <c:y val="-0.12439551629564276"/>
                </c:manualLayout>
              </c:layout>
              <c:showLegendKey val="0"/>
              <c:showVal val="0"/>
              <c:showCatName val="1"/>
              <c:showSerName val="0"/>
              <c:showPercent val="1"/>
              <c:showBubbleSize val="0"/>
              <c:extLst>
                <c:ext xmlns:c15="http://schemas.microsoft.com/office/drawing/2012/chart" uri="{CE6537A1-D6FC-4f65-9D91-7224C49458BB}">
                  <c15:layout>
                    <c:manualLayout>
                      <c:w val="0.35050740264530789"/>
                      <c:h val="0.31524886016515141"/>
                    </c:manualLayout>
                  </c15:layout>
                </c:ext>
              </c:extLst>
            </c:dLbl>
            <c:dLbl>
              <c:idx val="1"/>
              <c:layout>
                <c:manualLayout>
                  <c:x val="0.17215690111411255"/>
                  <c:y val="0.1610878056672676"/>
                </c:manualLayout>
              </c:layout>
              <c:showLegendKey val="0"/>
              <c:showVal val="0"/>
              <c:showCatName val="1"/>
              <c:showSerName val="0"/>
              <c:showPercent val="1"/>
              <c:showBubbleSize val="0"/>
              <c:extLst>
                <c:ext xmlns:c15="http://schemas.microsoft.com/office/drawing/2012/chart" uri="{CE6537A1-D6FC-4f65-9D91-7224C49458BB}">
                  <c15:layout>
                    <c:manualLayout>
                      <c:w val="0.30259355858001202"/>
                      <c:h val="0.31524898303517773"/>
                    </c:manualLayout>
                  </c15:layout>
                </c:ext>
              </c:extLst>
            </c:dLbl>
            <c:dLbl>
              <c:idx val="2"/>
              <c:layout>
                <c:manualLayout>
                  <c:x val="-0.15845244497391883"/>
                  <c:y val="0.13750765612721305"/>
                </c:manualLayout>
              </c:layout>
              <c:showLegendKey val="0"/>
              <c:showVal val="0"/>
              <c:showCatName val="1"/>
              <c:showSerName val="0"/>
              <c:showPercent val="1"/>
              <c:showBubbleSize val="0"/>
              <c:extLst>
                <c:ext xmlns:c15="http://schemas.microsoft.com/office/drawing/2012/chart" uri="{CE6537A1-D6FC-4f65-9D91-7224C49458BB}">
                  <c15:layout>
                    <c:manualLayout>
                      <c:w val="0.23422206701554674"/>
                      <c:h val="0.31524898303517773"/>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Futura Std Book" panose="020B0502020204020303" pitchFamily="34" charset="0"/>
                    <a:ea typeface="+mn-ea"/>
                    <a:cs typeface="+mn-cs"/>
                  </a:defRPr>
                </a:pPr>
                <a:endParaRPr lang="es-MX"/>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'Depto X línea  REGI (2)'!$D$39:$F$39</c:f>
              <c:strCache>
                <c:ptCount val="3"/>
                <c:pt idx="0">
                  <c:v>Competitividad</c:v>
                </c:pt>
                <c:pt idx="1">
                  <c:v>Infraestructura</c:v>
                </c:pt>
                <c:pt idx="2">
                  <c:v>Promoción</c:v>
                </c:pt>
              </c:strCache>
            </c:strRef>
          </c:cat>
          <c:val>
            <c:numRef>
              <c:f>'Depto X línea  REGI (2)'!$D$46:$F$46</c:f>
              <c:numCache>
                <c:formatCode>"$"#,##0_);[Red]\("$"#,##0\)</c:formatCode>
                <c:ptCount val="3"/>
                <c:pt idx="0">
                  <c:v>26415</c:v>
                </c:pt>
                <c:pt idx="1">
                  <c:v>13022</c:v>
                </c:pt>
                <c:pt idx="2">
                  <c:v>66054</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Futura Std Book" panose="020B0502020204020303" pitchFamily="34"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rgbClr val="FFC000"/>
              </a:solidFill>
              <a:ln w="19050">
                <a:solidFill>
                  <a:schemeClr val="lt1"/>
                </a:solidFill>
              </a:ln>
              <a:effectLst/>
            </c:spPr>
          </c:dPt>
          <c:dPt>
            <c:idx val="2"/>
            <c:bubble3D val="0"/>
            <c:spPr>
              <a:solidFill>
                <a:srgbClr val="6CB33F"/>
              </a:solidFill>
              <a:ln w="19050">
                <a:solidFill>
                  <a:schemeClr val="lt1"/>
                </a:solidFill>
              </a:ln>
              <a:effectLst/>
            </c:spPr>
          </c:dPt>
          <c:dLbls>
            <c:dLbl>
              <c:idx val="0"/>
              <c:layout>
                <c:manualLayout>
                  <c:x val="0.1645679922904941"/>
                  <c:y val="-7.6136836039760986E-2"/>
                </c:manualLayout>
              </c:layout>
              <c:showLegendKey val="0"/>
              <c:showVal val="0"/>
              <c:showCatName val="1"/>
              <c:showSerName val="0"/>
              <c:showPercent val="1"/>
              <c:showBubbleSize val="0"/>
              <c:extLst>
                <c:ext xmlns:c15="http://schemas.microsoft.com/office/drawing/2012/chart" uri="{CE6537A1-D6FC-4f65-9D91-7224C49458BB}">
                  <c15:layout>
                    <c:manualLayout>
                      <c:w val="0.24753911830731801"/>
                      <c:h val="0.23161056665946689"/>
                    </c:manualLayout>
                  </c15:layout>
                </c:ext>
              </c:extLst>
            </c:dLbl>
            <c:dLbl>
              <c:idx val="1"/>
              <c:layout>
                <c:manualLayout>
                  <c:x val="0.18318494698614274"/>
                  <c:y val="1.9138131093686426E-2"/>
                </c:manualLayout>
              </c:layout>
              <c:showLegendKey val="0"/>
              <c:showVal val="0"/>
              <c:showCatName val="1"/>
              <c:showSerName val="0"/>
              <c:showPercent val="1"/>
              <c:showBubbleSize val="0"/>
              <c:extLst>
                <c:ext xmlns:c15="http://schemas.microsoft.com/office/drawing/2012/chart" uri="{CE6537A1-D6FC-4f65-9D91-7224C49458BB}">
                  <c15:layout>
                    <c:manualLayout>
                      <c:w val="0.31706036376045882"/>
                      <c:h val="0.23161056665946689"/>
                    </c:manualLayout>
                  </c15:layout>
                </c:ext>
              </c:extLst>
            </c:dLbl>
            <c:dLbl>
              <c:idx val="2"/>
              <c:layout>
                <c:manualLayout>
                  <c:x val="-0.17816768796005478"/>
                  <c:y val="-6.3793519155712117E-2"/>
                </c:manualLayout>
              </c:layout>
              <c:showLegendKey val="0"/>
              <c:showVal val="0"/>
              <c:showCatName val="1"/>
              <c:showSerName val="0"/>
              <c:showPercent val="1"/>
              <c:showBubbleSize val="0"/>
              <c:extLst>
                <c:ext xmlns:c15="http://schemas.microsoft.com/office/drawing/2012/chart" uri="{CE6537A1-D6FC-4f65-9D91-7224C49458BB}">
                  <c15:layout>
                    <c:manualLayout>
                      <c:w val="0.26906118701059056"/>
                      <c:h val="0.20550434752033109"/>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MX"/>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Caldas!$A$3:$A$5</c:f>
              <c:strCache>
                <c:ptCount val="3"/>
                <c:pt idx="0">
                  <c:v>Competitividad</c:v>
                </c:pt>
                <c:pt idx="1">
                  <c:v>Infraestructura</c:v>
                </c:pt>
                <c:pt idx="2">
                  <c:v>Promoción</c:v>
                </c:pt>
              </c:strCache>
            </c:strRef>
          </c:cat>
          <c:val>
            <c:numRef>
              <c:f>Caldas!$B$3:$B$5</c:f>
              <c:numCache>
                <c:formatCode>_("$"* #,##0_);_("$"* \(#,##0\);_("$"* "-"_);_(@_)</c:formatCode>
                <c:ptCount val="3"/>
                <c:pt idx="0">
                  <c:v>304.81806533999998</c:v>
                </c:pt>
                <c:pt idx="1">
                  <c:v>320.43963400000001</c:v>
                </c:pt>
                <c:pt idx="2">
                  <c:v>582.26562492999994</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Caldas!$B$41:$M$41</c:f>
              <c:numCache>
                <c:formatCode>mmm\-yy</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Caldas!$B$42:$M$42</c:f>
              <c:numCache>
                <c:formatCode>_-"$"* #,##0.0_-;\-"$"* #,##0.0_-;_-"$"* "-"_-;_-@_-</c:formatCode>
                <c:ptCount val="12"/>
                <c:pt idx="0">
                  <c:v>67.913619999999995</c:v>
                </c:pt>
                <c:pt idx="1">
                  <c:v>6.6669999999999998</c:v>
                </c:pt>
                <c:pt idx="2">
                  <c:v>17.803000000000001</c:v>
                </c:pt>
                <c:pt idx="3">
                  <c:v>73.878</c:v>
                </c:pt>
                <c:pt idx="4">
                  <c:v>5.6740000000000004</c:v>
                </c:pt>
                <c:pt idx="5">
                  <c:v>0.4</c:v>
                </c:pt>
                <c:pt idx="6">
                  <c:v>59.395000000000003</c:v>
                </c:pt>
                <c:pt idx="7">
                  <c:v>2.492</c:v>
                </c:pt>
                <c:pt idx="8">
                  <c:v>17.963999999999999</c:v>
                </c:pt>
                <c:pt idx="9">
                  <c:v>51.570999999999998</c:v>
                </c:pt>
                <c:pt idx="10">
                  <c:v>19.646999999999998</c:v>
                </c:pt>
                <c:pt idx="11">
                  <c:v>0.69899999999999995</c:v>
                </c:pt>
              </c:numCache>
            </c:numRef>
          </c:val>
          <c:shape val="cylinder"/>
        </c:ser>
        <c:dLbls>
          <c:showLegendKey val="0"/>
          <c:showVal val="0"/>
          <c:showCatName val="0"/>
          <c:showSerName val="0"/>
          <c:showPercent val="0"/>
          <c:showBubbleSize val="0"/>
        </c:dLbls>
        <c:gapWidth val="150"/>
        <c:shape val="box"/>
        <c:axId val="-1291780768"/>
        <c:axId val="-1291780224"/>
        <c:axId val="0"/>
      </c:bar3DChart>
      <c:dateAx>
        <c:axId val="-1291780768"/>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MX"/>
          </a:p>
        </c:txPr>
        <c:crossAx val="-1291780224"/>
        <c:crosses val="autoZero"/>
        <c:auto val="1"/>
        <c:lblOffset val="100"/>
        <c:baseTimeUnit val="months"/>
      </c:dateAx>
      <c:valAx>
        <c:axId val="-1291780224"/>
        <c:scaling>
          <c:orientation val="minMax"/>
        </c:scaling>
        <c:delete val="1"/>
        <c:axPos val="l"/>
        <c:numFmt formatCode="_-&quot;$&quot;* #,##0.0_-;\-&quot;$&quot;* #,##0.0_-;_-&quot;$&quot;* &quot;-&quot;_-;_-@_-" sourceLinked="1"/>
        <c:majorTickMark val="none"/>
        <c:minorTickMark val="none"/>
        <c:tickLblPos val="nextTo"/>
        <c:crossAx val="-12917807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1/31/2019</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1/31/2019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ángulo 98"/>
          <p:cNvSpPr/>
          <p:nvPr/>
        </p:nvSpPr>
        <p:spPr>
          <a:xfrm>
            <a:off x="6135196" y="427054"/>
            <a:ext cx="787395"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21nov18</a:t>
            </a:r>
            <a:endParaRPr lang="es-CO" sz="1000" dirty="0">
              <a:solidFill>
                <a:schemeClr val="bg1"/>
              </a:solidFill>
            </a:endParaRPr>
          </a:p>
        </p:txBody>
      </p:sp>
      <p:sp>
        <p:nvSpPr>
          <p:cNvPr id="25" name="24 CuadroTexto"/>
          <p:cNvSpPr txBox="1"/>
          <p:nvPr/>
        </p:nvSpPr>
        <p:spPr>
          <a:xfrm>
            <a:off x="99194" y="77843"/>
            <a:ext cx="3476878" cy="523220"/>
          </a:xfrm>
          <a:prstGeom prst="rect">
            <a:avLst/>
          </a:prstGeom>
          <a:noFill/>
          <a:ln w="38100">
            <a:solidFill>
              <a:srgbClr val="800080"/>
            </a:solidFill>
          </a:ln>
        </p:spPr>
        <p:txBody>
          <a:bodyPr wrap="square" rtlCol="0">
            <a:spAutoFit/>
          </a:bodyPr>
          <a:lstStyle/>
          <a:p>
            <a:pPr algn="ctr"/>
            <a:r>
              <a:rPr lang="es-CO" sz="2800" b="1" dirty="0" smtClean="0">
                <a:effectLst>
                  <a:outerShdw blurRad="38100" dist="38100" dir="2700000" algn="tl">
                    <a:srgbClr val="000000">
                      <a:alpha val="43137"/>
                    </a:srgbClr>
                  </a:outerShdw>
                </a:effectLst>
                <a:latin typeface="Futura Std Book" panose="020B0502020204020303" pitchFamily="34" charset="0"/>
              </a:rPr>
              <a:t>Caldas</a:t>
            </a:r>
            <a:endParaRPr lang="es-CO" sz="2800" b="1" dirty="0">
              <a:effectLst>
                <a:outerShdw blurRad="38100" dist="38100" dir="2700000" algn="tl">
                  <a:srgbClr val="000000">
                    <a:alpha val="43137"/>
                  </a:srgbClr>
                </a:outerShdw>
              </a:effectLst>
              <a:latin typeface="Futura Std Book" panose="020B0502020204020303" pitchFamily="34" charset="0"/>
            </a:endParaRPr>
          </a:p>
        </p:txBody>
      </p:sp>
      <p:pic>
        <p:nvPicPr>
          <p:cNvPr id="26" name="Picture 2" descr="G:\Ministerio CIT\Trabajo MinCIT 2017 - 2018\PNG\Logos\Font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383" y="165068"/>
            <a:ext cx="1796472" cy="379882"/>
          </a:xfrm>
          <a:prstGeom prst="rect">
            <a:avLst/>
          </a:prstGeom>
          <a:noFill/>
          <a:extLst>
            <a:ext uri="{909E8E84-426E-40DD-AFC4-6F175D3DCCD1}">
              <a14:hiddenFill xmlns:a14="http://schemas.microsoft.com/office/drawing/2010/main">
                <a:solidFill>
                  <a:srgbClr val="FFFFFF"/>
                </a:solidFill>
              </a14:hiddenFill>
            </a:ext>
          </a:extLst>
        </p:spPr>
      </p:pic>
      <p:sp>
        <p:nvSpPr>
          <p:cNvPr id="27" name="28 CuadroTexto"/>
          <p:cNvSpPr txBox="1"/>
          <p:nvPr/>
        </p:nvSpPr>
        <p:spPr>
          <a:xfrm>
            <a:off x="1583819" y="742214"/>
            <a:ext cx="3984505" cy="353943"/>
          </a:xfrm>
          <a:prstGeom prst="rect">
            <a:avLst/>
          </a:prstGeom>
          <a:noFill/>
          <a:ln>
            <a:noFill/>
          </a:ln>
        </p:spPr>
        <p:txBody>
          <a:bodyPr wrap="square" rtlCol="0">
            <a:spAutoFit/>
          </a:bodyPr>
          <a:lstStyle/>
          <a:p>
            <a:r>
              <a:rPr lang="es-CO" sz="1700" b="1" dirty="0" smtClean="0">
                <a:solidFill>
                  <a:schemeClr val="accent4"/>
                </a:solidFill>
                <a:latin typeface="Futura Std Book" panose="020B0502020204020303" pitchFamily="34" charset="0"/>
              </a:rPr>
              <a:t> </a:t>
            </a:r>
            <a:r>
              <a:rPr lang="es-CO" sz="1700" b="1" dirty="0" smtClean="0">
                <a:effectLst>
                  <a:outerShdw blurRad="38100" dist="38100" dir="2700000" algn="tl">
                    <a:srgbClr val="000000">
                      <a:alpha val="43137"/>
                    </a:srgbClr>
                  </a:outerShdw>
                </a:effectLst>
                <a:latin typeface="Futura Std Book" panose="020B0502020204020303" pitchFamily="34" charset="0"/>
              </a:rPr>
              <a:t>Inversión </a:t>
            </a:r>
            <a:r>
              <a:rPr lang="en-US" sz="1700" b="1" dirty="0" err="1" smtClean="0">
                <a:effectLst>
                  <a:outerShdw blurRad="38100" dist="38100" dir="2700000" algn="tl">
                    <a:srgbClr val="000000">
                      <a:alpha val="43137"/>
                    </a:srgbClr>
                  </a:outerShdw>
                </a:effectLst>
                <a:latin typeface="Futura Std Book" panose="020B0502020204020303" pitchFamily="34" charset="0"/>
              </a:rPr>
              <a:t>Fontur</a:t>
            </a:r>
            <a:r>
              <a:rPr lang="en-US" sz="1700" b="1" dirty="0" smtClean="0">
                <a:effectLst>
                  <a:outerShdw blurRad="38100" dist="38100" dir="2700000" algn="tl">
                    <a:srgbClr val="000000">
                      <a:alpha val="43137"/>
                    </a:srgbClr>
                  </a:outerShdw>
                </a:effectLst>
                <a:latin typeface="Futura Std Book" panose="020B0502020204020303" pitchFamily="34" charset="0"/>
              </a:rPr>
              <a:t> </a:t>
            </a:r>
            <a:r>
              <a:rPr lang="en-US" sz="1700" b="1" dirty="0">
                <a:effectLst>
                  <a:outerShdw blurRad="38100" dist="38100" dir="2700000" algn="tl">
                    <a:srgbClr val="000000">
                      <a:alpha val="43137"/>
                    </a:srgbClr>
                  </a:outerShdw>
                </a:effectLst>
                <a:latin typeface="Futura Std Book" panose="020B0502020204020303" pitchFamily="34" charset="0"/>
              </a:rPr>
              <a:t>2018 (</a:t>
            </a:r>
            <a:r>
              <a:rPr lang="en-US" sz="1700" b="1" dirty="0" err="1" smtClean="0">
                <a:effectLst>
                  <a:outerShdw blurRad="38100" dist="38100" dir="2700000" algn="tl">
                    <a:srgbClr val="000000">
                      <a:alpha val="43137"/>
                    </a:srgbClr>
                  </a:outerShdw>
                </a:effectLst>
                <a:latin typeface="Futura Std Book" panose="020B0502020204020303" pitchFamily="34" charset="0"/>
              </a:rPr>
              <a:t>ene-dic</a:t>
            </a:r>
            <a:r>
              <a:rPr lang="en-US" sz="1700" b="1" dirty="0" smtClean="0">
                <a:effectLst>
                  <a:outerShdw blurRad="38100" dist="38100" dir="2700000" algn="tl">
                    <a:srgbClr val="000000">
                      <a:alpha val="43137"/>
                    </a:srgbClr>
                  </a:outerShdw>
                </a:effectLst>
                <a:latin typeface="Futura Std Book" panose="020B0502020204020303" pitchFamily="34" charset="0"/>
              </a:rPr>
              <a:t>)</a:t>
            </a:r>
            <a:endParaRPr lang="en-US" sz="1700" b="1" dirty="0">
              <a:effectLst>
                <a:outerShdw blurRad="38100" dist="38100" dir="2700000" algn="tl">
                  <a:srgbClr val="000000">
                    <a:alpha val="43137"/>
                  </a:srgbClr>
                </a:outerShdw>
              </a:effectLst>
              <a:latin typeface="Futura Std Book" panose="020B0502020204020303" pitchFamily="34" charset="0"/>
            </a:endParaRPr>
          </a:p>
        </p:txBody>
      </p:sp>
      <p:pic>
        <p:nvPicPr>
          <p:cNvPr id="57" name="Imagen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580" y="1735965"/>
            <a:ext cx="3210205" cy="4081990"/>
          </a:xfrm>
          <a:prstGeom prst="rect">
            <a:avLst/>
          </a:prstGeom>
        </p:spPr>
      </p:pic>
      <p:sp>
        <p:nvSpPr>
          <p:cNvPr id="58" name="Rectangle 14">
            <a:extLst>
              <a:ext uri="{FF2B5EF4-FFF2-40B4-BE49-F238E27FC236}">
                <a16:creationId xmlns:a16="http://schemas.microsoft.com/office/drawing/2014/main" xmlns="" id="{80ADFA8D-0305-4071-A2CC-33C7148F8C37}"/>
              </a:ext>
            </a:extLst>
          </p:cNvPr>
          <p:cNvSpPr/>
          <p:nvPr/>
        </p:nvSpPr>
        <p:spPr>
          <a:xfrm>
            <a:off x="99194" y="5068324"/>
            <a:ext cx="1832400" cy="816569"/>
          </a:xfrm>
          <a:prstGeom prst="rect">
            <a:avLst/>
          </a:prstGeom>
          <a:noFill/>
          <a:ln w="28575">
            <a:solidFill>
              <a:schemeClr val="tx1"/>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000" b="1" dirty="0" smtClean="0">
                <a:solidFill>
                  <a:prstClr val="black"/>
                </a:solidFill>
                <a:latin typeface="Futura Std Book" panose="020B0502020204020303" pitchFamily="34" charset="0"/>
              </a:rPr>
              <a:t>Nacional </a:t>
            </a:r>
            <a:r>
              <a:rPr lang="es-MX" sz="1000" b="1" dirty="0" smtClean="0">
                <a:solidFill>
                  <a:schemeClr val="tx1"/>
                </a:solidFill>
                <a:latin typeface="Futura Std Book" panose="020B0502020204020303" pitchFamily="34" charset="0"/>
              </a:rPr>
              <a:t>(</a:t>
            </a:r>
            <a:r>
              <a:rPr lang="es-CO" sz="1000" dirty="0" smtClean="0">
                <a:solidFill>
                  <a:schemeClr val="tx1"/>
                </a:solidFill>
                <a:latin typeface="Futura Std Book" panose="020B0502020204020303" pitchFamily="34" charset="0"/>
              </a:rPr>
              <a:t>hace </a:t>
            </a:r>
            <a:r>
              <a:rPr lang="es-CO" sz="1000" dirty="0">
                <a:solidFill>
                  <a:schemeClr val="tx1"/>
                </a:solidFill>
                <a:latin typeface="Futura Std Book" panose="020B0502020204020303" pitchFamily="34" charset="0"/>
              </a:rPr>
              <a:t>referencia a proyectos de impacto </a:t>
            </a:r>
            <a:r>
              <a:rPr lang="es-CO" sz="1000" dirty="0" smtClean="0">
                <a:solidFill>
                  <a:schemeClr val="tx1"/>
                </a:solidFill>
                <a:latin typeface="Futura Std Book" panose="020B0502020204020303" pitchFamily="34" charset="0"/>
              </a:rPr>
              <a:t>país)</a:t>
            </a:r>
            <a:endParaRPr lang="es-MX" sz="1000" b="1" dirty="0">
              <a:solidFill>
                <a:schemeClr val="tx1"/>
              </a:solidFill>
              <a:latin typeface="Futura Std Book" panose="020B0502020204020303" pitchFamily="34" charset="0"/>
            </a:endParaRPr>
          </a:p>
          <a:p>
            <a:r>
              <a:rPr lang="es-MX" sz="1000" b="1" dirty="0" smtClean="0">
                <a:solidFill>
                  <a:prstClr val="black"/>
                </a:solidFill>
                <a:latin typeface="Futura Std Book" panose="020B0502020204020303" pitchFamily="34" charset="0"/>
              </a:rPr>
              <a:t>53%</a:t>
            </a:r>
            <a:endParaRPr lang="es-MX" sz="1000" b="1" dirty="0">
              <a:solidFill>
                <a:prstClr val="black"/>
              </a:solidFill>
              <a:latin typeface="Futura Std Book" panose="020B0502020204020303" pitchFamily="34" charset="0"/>
            </a:endParaRPr>
          </a:p>
          <a:p>
            <a:r>
              <a:rPr lang="es-MX" sz="1000" b="1" dirty="0">
                <a:solidFill>
                  <a:prstClr val="black"/>
                </a:solidFill>
                <a:latin typeface="Futura Std Book" panose="020B0502020204020303" pitchFamily="34" charset="0"/>
              </a:rPr>
              <a:t>Valor: </a:t>
            </a:r>
            <a:r>
              <a:rPr lang="es-MX" sz="1000" b="1" dirty="0" smtClean="0">
                <a:solidFill>
                  <a:prstClr val="black"/>
                </a:solidFill>
                <a:latin typeface="Futura Std Book" panose="020B0502020204020303" pitchFamily="34" charset="0"/>
              </a:rPr>
              <a:t>$56.371</a:t>
            </a:r>
          </a:p>
          <a:p>
            <a:pPr fontAlgn="b"/>
            <a:r>
              <a:rPr lang="es-CO" sz="1000" dirty="0">
                <a:solidFill>
                  <a:srgbClr val="0093D0"/>
                </a:solidFill>
                <a:latin typeface="Futura Std Book" panose="020B0502020204020303" pitchFamily="34" charset="0"/>
              </a:rPr>
              <a:t>$ 18.058</a:t>
            </a:r>
            <a:r>
              <a:rPr lang="es-CO" sz="1000" dirty="0" smtClean="0">
                <a:solidFill>
                  <a:schemeClr val="tx1"/>
                </a:solidFill>
                <a:latin typeface="Futura Std Book" panose="020B0502020204020303" pitchFamily="34" charset="0"/>
              </a:rPr>
              <a:t>; </a:t>
            </a:r>
            <a:r>
              <a:rPr lang="es-CO" sz="1000" dirty="0">
                <a:solidFill>
                  <a:srgbClr val="FFC425"/>
                </a:solidFill>
                <a:latin typeface="Futura Std Book" panose="020B0502020204020303" pitchFamily="34" charset="0"/>
              </a:rPr>
              <a:t>$ 0</a:t>
            </a:r>
            <a:r>
              <a:rPr lang="es-CO" sz="1000" dirty="0" smtClean="0">
                <a:solidFill>
                  <a:schemeClr val="tx1"/>
                </a:solidFill>
                <a:latin typeface="Futura Std Book" panose="020B0502020204020303" pitchFamily="34" charset="0"/>
              </a:rPr>
              <a:t>; </a:t>
            </a:r>
            <a:r>
              <a:rPr lang="es-CO" sz="1000" dirty="0">
                <a:solidFill>
                  <a:srgbClr val="6CB33F"/>
                </a:solidFill>
                <a:latin typeface="Futura Std Book" panose="020B0502020204020303" pitchFamily="34" charset="0"/>
              </a:rPr>
              <a:t>$ 38.313</a:t>
            </a:r>
          </a:p>
        </p:txBody>
      </p:sp>
      <p:sp>
        <p:nvSpPr>
          <p:cNvPr id="59" name="Rectángulo 58"/>
          <p:cNvSpPr/>
          <p:nvPr/>
        </p:nvSpPr>
        <p:spPr>
          <a:xfrm>
            <a:off x="3116054" y="1598026"/>
            <a:ext cx="1307817" cy="400110"/>
          </a:xfrm>
          <a:prstGeom prst="rect">
            <a:avLst/>
          </a:prstGeom>
        </p:spPr>
        <p:txBody>
          <a:bodyPr wrap="square">
            <a:spAutoFit/>
          </a:bodyPr>
          <a:lstStyle/>
          <a:p>
            <a:pPr>
              <a:defRPr/>
            </a:pPr>
            <a:r>
              <a:rPr lang="es-CO" sz="1000" b="1" dirty="0">
                <a:solidFill>
                  <a:srgbClr val="C00000"/>
                </a:solidFill>
                <a:latin typeface="Futura Std Book" panose="020B0502020204020303" pitchFamily="34" charset="0"/>
              </a:rPr>
              <a:t>CARIBE E INSULAR</a:t>
            </a:r>
            <a:endParaRPr lang="es-ES" sz="1000" b="1" dirty="0">
              <a:solidFill>
                <a:srgbClr val="C00000"/>
              </a:solidFill>
              <a:latin typeface="Futura Std Book" panose="020B0502020204020303" pitchFamily="34" charset="0"/>
            </a:endParaRPr>
          </a:p>
        </p:txBody>
      </p:sp>
      <p:sp>
        <p:nvSpPr>
          <p:cNvPr id="60" name="Rectángulo 59"/>
          <p:cNvSpPr/>
          <p:nvPr/>
        </p:nvSpPr>
        <p:spPr>
          <a:xfrm>
            <a:off x="1948100" y="3771311"/>
            <a:ext cx="1061028" cy="246221"/>
          </a:xfrm>
          <a:prstGeom prst="rect">
            <a:avLst/>
          </a:prstGeom>
        </p:spPr>
        <p:txBody>
          <a:bodyPr wrap="square">
            <a:spAutoFit/>
          </a:bodyPr>
          <a:lstStyle/>
          <a:p>
            <a:r>
              <a:rPr lang="es-CO" sz="1000" b="1" dirty="0">
                <a:solidFill>
                  <a:srgbClr val="FFFF66"/>
                </a:solidFill>
                <a:latin typeface="Futura Std Book" panose="020B0502020204020303" pitchFamily="34" charset="0"/>
              </a:rPr>
              <a:t>PACÍFICA</a:t>
            </a:r>
            <a:endParaRPr lang="es-ES" sz="1000" b="1" dirty="0">
              <a:solidFill>
                <a:srgbClr val="FFFF66"/>
              </a:solidFill>
              <a:latin typeface="Futura Std Book" panose="020B0502020204020303" pitchFamily="34" charset="0"/>
            </a:endParaRPr>
          </a:p>
        </p:txBody>
      </p:sp>
      <p:sp>
        <p:nvSpPr>
          <p:cNvPr id="61" name="CuadroTexto 60"/>
          <p:cNvSpPr txBox="1"/>
          <p:nvPr/>
        </p:nvSpPr>
        <p:spPr bwMode="auto">
          <a:xfrm>
            <a:off x="5089681" y="3452588"/>
            <a:ext cx="1007007" cy="246221"/>
          </a:xfrm>
          <a:prstGeom prst="rect">
            <a:avLst/>
          </a:prstGeom>
        </p:spPr>
        <p:txBody>
          <a:bodyPr wrap="none">
            <a:spAutoFit/>
          </a:bodyPr>
          <a:lstStyle>
            <a:defPPr>
              <a:defRPr lang="es-CO"/>
            </a:defPPr>
            <a:lvl1pPr>
              <a:defRPr sz="1401" b="1">
                <a:solidFill>
                  <a:schemeClr val="accent5">
                    <a:lumMod val="50000"/>
                  </a:schemeClr>
                </a:solidFill>
                <a:latin typeface="Century Gothic" pitchFamily="34" charset="0"/>
              </a:defRPr>
            </a:lvl1pPr>
          </a:lstStyle>
          <a:p>
            <a:r>
              <a:rPr lang="es-CO" sz="1000" dirty="0">
                <a:solidFill>
                  <a:srgbClr val="996600"/>
                </a:solidFill>
                <a:latin typeface="Futura Std Book" panose="020B0502020204020303" pitchFamily="34" charset="0"/>
              </a:rPr>
              <a:t>ORINOQUIA</a:t>
            </a:r>
            <a:endParaRPr lang="es-ES" sz="1000" dirty="0">
              <a:solidFill>
                <a:srgbClr val="996600"/>
              </a:solidFill>
              <a:latin typeface="Futura Std Book" panose="020B0502020204020303" pitchFamily="34" charset="0"/>
            </a:endParaRPr>
          </a:p>
        </p:txBody>
      </p:sp>
      <p:sp>
        <p:nvSpPr>
          <p:cNvPr id="64" name="Rectángulo 63"/>
          <p:cNvSpPr/>
          <p:nvPr/>
        </p:nvSpPr>
        <p:spPr>
          <a:xfrm>
            <a:off x="4601288" y="4647047"/>
            <a:ext cx="1318023" cy="246221"/>
          </a:xfrm>
          <a:prstGeom prst="rect">
            <a:avLst/>
          </a:prstGeom>
        </p:spPr>
        <p:txBody>
          <a:bodyPr wrap="square">
            <a:spAutoFit/>
          </a:bodyPr>
          <a:lstStyle/>
          <a:p>
            <a:r>
              <a:rPr lang="es-CO" sz="1000" b="1" dirty="0">
                <a:solidFill>
                  <a:srgbClr val="70AD47">
                    <a:lumMod val="50000"/>
                  </a:srgbClr>
                </a:solidFill>
                <a:latin typeface="Futura Std Book" panose="020B0502020204020303" pitchFamily="34" charset="0"/>
              </a:rPr>
              <a:t>AMAZONIA</a:t>
            </a:r>
            <a:endParaRPr lang="es-ES" sz="1000" b="1" dirty="0">
              <a:solidFill>
                <a:srgbClr val="70AD47">
                  <a:lumMod val="50000"/>
                </a:srgbClr>
              </a:solidFill>
              <a:latin typeface="Futura Std Book" panose="020B0502020204020303" pitchFamily="34" charset="0"/>
            </a:endParaRPr>
          </a:p>
        </p:txBody>
      </p:sp>
      <p:sp>
        <p:nvSpPr>
          <p:cNvPr id="65" name="Rectángulo 64"/>
          <p:cNvSpPr/>
          <p:nvPr/>
        </p:nvSpPr>
        <p:spPr>
          <a:xfrm>
            <a:off x="3929244" y="2639995"/>
            <a:ext cx="1023139" cy="246221"/>
          </a:xfrm>
          <a:prstGeom prst="rect">
            <a:avLst/>
          </a:prstGeom>
        </p:spPr>
        <p:txBody>
          <a:bodyPr wrap="square">
            <a:spAutoFit/>
          </a:bodyPr>
          <a:lstStyle/>
          <a:p>
            <a:r>
              <a:rPr lang="es-CO" sz="1000" b="1" dirty="0">
                <a:solidFill>
                  <a:srgbClr val="772347"/>
                </a:solidFill>
                <a:latin typeface="Futura Std Book" panose="020B0502020204020303" pitchFamily="34" charset="0"/>
              </a:rPr>
              <a:t>ANDINA</a:t>
            </a:r>
            <a:endParaRPr lang="es-ES" sz="1000" b="1" dirty="0">
              <a:solidFill>
                <a:srgbClr val="772347"/>
              </a:solidFill>
              <a:latin typeface="Futura Std Book" panose="020B0502020204020303" pitchFamily="34" charset="0"/>
            </a:endParaRPr>
          </a:p>
        </p:txBody>
      </p:sp>
      <p:sp>
        <p:nvSpPr>
          <p:cNvPr id="66" name="Rectangle 14">
            <a:extLst>
              <a:ext uri="{FF2B5EF4-FFF2-40B4-BE49-F238E27FC236}">
                <a16:creationId xmlns:a16="http://schemas.microsoft.com/office/drawing/2014/main" xmlns="" id="{80ADFA8D-0305-4071-A2CC-33C7148F8C37}"/>
              </a:ext>
            </a:extLst>
          </p:cNvPr>
          <p:cNvSpPr/>
          <p:nvPr/>
        </p:nvSpPr>
        <p:spPr>
          <a:xfrm>
            <a:off x="4772805" y="5262093"/>
            <a:ext cx="2021418" cy="622800"/>
          </a:xfrm>
          <a:prstGeom prst="rect">
            <a:avLst/>
          </a:prstGeom>
          <a:noFill/>
          <a:ln w="28575">
            <a:solidFill>
              <a:schemeClr val="tx1"/>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000" dirty="0">
                <a:solidFill>
                  <a:schemeClr val="tx1"/>
                </a:solidFill>
                <a:latin typeface="Futura Std Book" panose="020B0502020204020303" pitchFamily="34" charset="0"/>
              </a:rPr>
              <a:t>Valor: $105.491</a:t>
            </a:r>
          </a:p>
          <a:p>
            <a:r>
              <a:rPr lang="es-CO" sz="1000" dirty="0">
                <a:solidFill>
                  <a:srgbClr val="0093D0"/>
                </a:solidFill>
                <a:latin typeface="Futura Std Book" panose="020B0502020204020303" pitchFamily="34" charset="0"/>
              </a:rPr>
              <a:t>$ 26.415</a:t>
            </a:r>
            <a:r>
              <a:rPr lang="es-CO" sz="1000" dirty="0" smtClean="0">
                <a:solidFill>
                  <a:schemeClr val="tx1"/>
                </a:solidFill>
                <a:latin typeface="Futura Std Book" panose="020B0502020204020303" pitchFamily="34" charset="0"/>
              </a:rPr>
              <a:t>;  </a:t>
            </a:r>
            <a:r>
              <a:rPr lang="es-CO" sz="1000" dirty="0">
                <a:solidFill>
                  <a:srgbClr val="FFC425"/>
                </a:solidFill>
                <a:latin typeface="Futura Std Book" panose="020B0502020204020303" pitchFamily="34" charset="0"/>
              </a:rPr>
              <a:t>$ 13.022</a:t>
            </a:r>
            <a:r>
              <a:rPr lang="es-CO" sz="1000" dirty="0" smtClean="0">
                <a:solidFill>
                  <a:schemeClr val="tx1"/>
                </a:solidFill>
                <a:latin typeface="Futura Std Book" panose="020B0502020204020303" pitchFamily="34" charset="0"/>
              </a:rPr>
              <a:t>; </a:t>
            </a:r>
            <a:r>
              <a:rPr lang="es-CO" sz="1000" dirty="0">
                <a:solidFill>
                  <a:srgbClr val="6CB33F"/>
                </a:solidFill>
                <a:latin typeface="Futura Std Book" panose="020B0502020204020303" pitchFamily="34" charset="0"/>
              </a:rPr>
              <a:t>$ 66.054 </a:t>
            </a:r>
            <a:endParaRPr lang="es-MX" sz="1000" dirty="0">
              <a:solidFill>
                <a:srgbClr val="6CB33F"/>
              </a:solidFill>
              <a:latin typeface="Futura Std Book" panose="020B0502020204020303" pitchFamily="34" charset="0"/>
            </a:endParaRPr>
          </a:p>
        </p:txBody>
      </p:sp>
      <p:sp>
        <p:nvSpPr>
          <p:cNvPr id="67" name="Rectangle 14">
            <a:hlinkClick r:id="" action="ppaction://noaction"/>
            <a:extLst>
              <a:ext uri="{FF2B5EF4-FFF2-40B4-BE49-F238E27FC236}">
                <a16:creationId xmlns:a16="http://schemas.microsoft.com/office/drawing/2014/main" xmlns="" id="{80ADFA8D-0305-4071-A2CC-33C7148F8C37}"/>
              </a:ext>
            </a:extLst>
          </p:cNvPr>
          <p:cNvSpPr/>
          <p:nvPr/>
        </p:nvSpPr>
        <p:spPr>
          <a:xfrm>
            <a:off x="70814" y="1986888"/>
            <a:ext cx="1831037" cy="622800"/>
          </a:xfrm>
          <a:prstGeom prst="rect">
            <a:avLst/>
          </a:prstGeom>
          <a:noFill/>
          <a:ln w="28575">
            <a:solidFill>
              <a:srgbClr val="FF0000"/>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000" b="1" dirty="0">
                <a:solidFill>
                  <a:prstClr val="black"/>
                </a:solidFill>
                <a:latin typeface="Futura Std Book" panose="020B0502020204020303" pitchFamily="34" charset="0"/>
              </a:rPr>
              <a:t>Caribe e </a:t>
            </a:r>
            <a:r>
              <a:rPr lang="es-MX" sz="1000" b="1" dirty="0" smtClean="0">
                <a:solidFill>
                  <a:prstClr val="black"/>
                </a:solidFill>
                <a:latin typeface="Futura Std Book" panose="020B0502020204020303" pitchFamily="34" charset="0"/>
              </a:rPr>
              <a:t>Insular</a:t>
            </a:r>
          </a:p>
          <a:p>
            <a:r>
              <a:rPr lang="es-MX" sz="1000" b="1" dirty="0">
                <a:solidFill>
                  <a:prstClr val="black"/>
                </a:solidFill>
                <a:latin typeface="Futura Std Book" panose="020B0502020204020303" pitchFamily="34" charset="0"/>
              </a:rPr>
              <a:t>9</a:t>
            </a:r>
            <a:r>
              <a:rPr lang="es-MX" sz="1000" b="1" dirty="0" smtClean="0">
                <a:solidFill>
                  <a:prstClr val="black"/>
                </a:solidFill>
                <a:latin typeface="Futura Std Book" panose="020B0502020204020303" pitchFamily="34" charset="0"/>
              </a:rPr>
              <a:t>%</a:t>
            </a:r>
            <a:endParaRPr lang="es-MX" sz="1000" b="1" dirty="0">
              <a:solidFill>
                <a:prstClr val="black"/>
              </a:solidFill>
              <a:latin typeface="Futura Std Book" panose="020B0502020204020303" pitchFamily="34" charset="0"/>
            </a:endParaRPr>
          </a:p>
          <a:p>
            <a:r>
              <a:rPr lang="es-MX" sz="1000" b="1" dirty="0">
                <a:solidFill>
                  <a:prstClr val="black"/>
                </a:solidFill>
                <a:latin typeface="Futura Std Book" panose="020B0502020204020303" pitchFamily="34" charset="0"/>
              </a:rPr>
              <a:t>Valor: </a:t>
            </a:r>
            <a:r>
              <a:rPr lang="es-MX" sz="1000" b="1" dirty="0" smtClean="0">
                <a:solidFill>
                  <a:prstClr val="black"/>
                </a:solidFill>
                <a:latin typeface="Futura Std Book" panose="020B0502020204020303" pitchFamily="34" charset="0"/>
              </a:rPr>
              <a:t>$9.013</a:t>
            </a:r>
          </a:p>
          <a:p>
            <a:pPr fontAlgn="ctr"/>
            <a:r>
              <a:rPr lang="es-CO" sz="1000" dirty="0">
                <a:solidFill>
                  <a:srgbClr val="0093D0"/>
                </a:solidFill>
                <a:latin typeface="Futura Std Book" panose="020B0502020204020303" pitchFamily="34" charset="0"/>
              </a:rPr>
              <a:t>$ 2.070</a:t>
            </a:r>
            <a:r>
              <a:rPr lang="es-CO" sz="1000" dirty="0" smtClean="0">
                <a:solidFill>
                  <a:schemeClr val="tx1"/>
                </a:solidFill>
                <a:latin typeface="Futura Std Book" panose="020B0502020204020303" pitchFamily="34" charset="0"/>
              </a:rPr>
              <a:t>; </a:t>
            </a:r>
            <a:r>
              <a:rPr lang="es-CO" sz="1000" dirty="0">
                <a:solidFill>
                  <a:srgbClr val="FFC425"/>
                </a:solidFill>
                <a:latin typeface="Futura Std Book" panose="020B0502020204020303" pitchFamily="34" charset="0"/>
              </a:rPr>
              <a:t>$ 1.875</a:t>
            </a:r>
            <a:r>
              <a:rPr lang="es-CO" sz="1000" dirty="0" smtClean="0">
                <a:solidFill>
                  <a:schemeClr val="tx1"/>
                </a:solidFill>
                <a:latin typeface="Futura Std Book" panose="020B0502020204020303" pitchFamily="34" charset="0"/>
              </a:rPr>
              <a:t>; </a:t>
            </a:r>
            <a:r>
              <a:rPr lang="es-CO" sz="1000" dirty="0">
                <a:solidFill>
                  <a:srgbClr val="6CB33F"/>
                </a:solidFill>
                <a:latin typeface="Futura Std Book" panose="020B0502020204020303" pitchFamily="34" charset="0"/>
              </a:rPr>
              <a:t>$ 5.068</a:t>
            </a:r>
          </a:p>
        </p:txBody>
      </p:sp>
      <p:sp>
        <p:nvSpPr>
          <p:cNvPr id="68" name="Rectangle 14">
            <a:hlinkClick r:id="" action="ppaction://noaction"/>
            <a:extLst>
              <a:ext uri="{FF2B5EF4-FFF2-40B4-BE49-F238E27FC236}">
                <a16:creationId xmlns:a16="http://schemas.microsoft.com/office/drawing/2014/main" xmlns="" id="{80ADFA8D-0305-4071-A2CC-33C7148F8C37}"/>
              </a:ext>
            </a:extLst>
          </p:cNvPr>
          <p:cNvSpPr/>
          <p:nvPr/>
        </p:nvSpPr>
        <p:spPr>
          <a:xfrm>
            <a:off x="69451" y="2787402"/>
            <a:ext cx="1832400" cy="622800"/>
          </a:xfrm>
          <a:prstGeom prst="rect">
            <a:avLst/>
          </a:prstGeom>
          <a:noFill/>
          <a:ln w="28575">
            <a:solidFill>
              <a:srgbClr val="FFFF00"/>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000" b="1" dirty="0" smtClean="0">
                <a:solidFill>
                  <a:schemeClr val="tx1"/>
                </a:solidFill>
                <a:latin typeface="Futura Std Book" panose="020B0502020204020303" pitchFamily="34" charset="0"/>
              </a:rPr>
              <a:t>Pacífica</a:t>
            </a:r>
          </a:p>
          <a:p>
            <a:r>
              <a:rPr lang="es-MX" sz="1000" b="1" dirty="0">
                <a:solidFill>
                  <a:schemeClr val="tx1"/>
                </a:solidFill>
                <a:latin typeface="Futura Std Book" panose="020B0502020204020303" pitchFamily="34" charset="0"/>
              </a:rPr>
              <a:t>9</a:t>
            </a:r>
            <a:r>
              <a:rPr lang="es-MX" sz="1000" b="1" dirty="0" smtClean="0">
                <a:solidFill>
                  <a:schemeClr val="tx1"/>
                </a:solidFill>
                <a:latin typeface="Futura Std Book" panose="020B0502020204020303" pitchFamily="34" charset="0"/>
              </a:rPr>
              <a:t>%</a:t>
            </a:r>
            <a:endParaRPr lang="es-MX" sz="1000" b="1" dirty="0">
              <a:solidFill>
                <a:schemeClr val="tx1"/>
              </a:solidFill>
              <a:latin typeface="Futura Std Book" panose="020B0502020204020303" pitchFamily="34" charset="0"/>
            </a:endParaRPr>
          </a:p>
          <a:p>
            <a:r>
              <a:rPr lang="es-MX" sz="1000" b="1" dirty="0">
                <a:solidFill>
                  <a:schemeClr val="tx1"/>
                </a:solidFill>
                <a:latin typeface="Futura Std Book" panose="020B0502020204020303" pitchFamily="34" charset="0"/>
              </a:rPr>
              <a:t>Valor: </a:t>
            </a:r>
            <a:r>
              <a:rPr lang="es-MX" sz="1000" b="1" dirty="0" smtClean="0">
                <a:solidFill>
                  <a:schemeClr val="tx1"/>
                </a:solidFill>
                <a:latin typeface="Futura Std Book" panose="020B0502020204020303" pitchFamily="34" charset="0"/>
              </a:rPr>
              <a:t>$9.415</a:t>
            </a:r>
          </a:p>
          <a:p>
            <a:pPr fontAlgn="b"/>
            <a:r>
              <a:rPr lang="es-CO" sz="1000" dirty="0">
                <a:solidFill>
                  <a:srgbClr val="0093D0"/>
                </a:solidFill>
                <a:latin typeface="Futura Std Book" panose="020B0502020204020303" pitchFamily="34" charset="0"/>
              </a:rPr>
              <a:t>$ 1.778</a:t>
            </a:r>
            <a:r>
              <a:rPr lang="es-CO" sz="1000" dirty="0" smtClean="0">
                <a:solidFill>
                  <a:schemeClr val="tx1"/>
                </a:solidFill>
                <a:latin typeface="Futura Std Book" panose="020B0502020204020303" pitchFamily="34" charset="0"/>
              </a:rPr>
              <a:t>; </a:t>
            </a:r>
            <a:r>
              <a:rPr lang="es-CO" sz="1000" dirty="0">
                <a:solidFill>
                  <a:srgbClr val="FFC425"/>
                </a:solidFill>
                <a:latin typeface="Futura Std Book" panose="020B0502020204020303" pitchFamily="34" charset="0"/>
              </a:rPr>
              <a:t>$ 3.667</a:t>
            </a:r>
            <a:r>
              <a:rPr lang="es-CO" sz="1000" dirty="0" smtClean="0">
                <a:solidFill>
                  <a:schemeClr val="tx1"/>
                </a:solidFill>
                <a:latin typeface="Futura Std Book" panose="020B0502020204020303" pitchFamily="34" charset="0"/>
              </a:rPr>
              <a:t>; </a:t>
            </a:r>
            <a:r>
              <a:rPr lang="es-CO" sz="1000" dirty="0">
                <a:solidFill>
                  <a:srgbClr val="6CB33F"/>
                </a:solidFill>
                <a:latin typeface="Futura Std Book" panose="020B0502020204020303" pitchFamily="34" charset="0"/>
              </a:rPr>
              <a:t>$ 3.970</a:t>
            </a:r>
            <a:endParaRPr lang="es-MX" sz="1000" dirty="0">
              <a:solidFill>
                <a:srgbClr val="6CB33F"/>
              </a:solidFill>
              <a:latin typeface="Futura Std Book" panose="020B0502020204020303" pitchFamily="34" charset="0"/>
            </a:endParaRPr>
          </a:p>
        </p:txBody>
      </p:sp>
      <p:sp>
        <p:nvSpPr>
          <p:cNvPr id="69" name="Rectangle 14">
            <a:hlinkClick r:id="rId4" action="ppaction://hlinksldjump"/>
            <a:extLst>
              <a:ext uri="{FF2B5EF4-FFF2-40B4-BE49-F238E27FC236}">
                <a16:creationId xmlns:a16="http://schemas.microsoft.com/office/drawing/2014/main" xmlns="" id="{80ADFA8D-0305-4071-A2CC-33C7148F8C37}"/>
              </a:ext>
            </a:extLst>
          </p:cNvPr>
          <p:cNvSpPr/>
          <p:nvPr/>
        </p:nvSpPr>
        <p:spPr>
          <a:xfrm>
            <a:off x="70814" y="1221714"/>
            <a:ext cx="1831037" cy="621949"/>
          </a:xfrm>
          <a:prstGeom prst="rect">
            <a:avLst/>
          </a:prstGeom>
          <a:noFill/>
          <a:ln w="28575">
            <a:solidFill>
              <a:srgbClr val="A21984"/>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000" b="1" dirty="0" smtClean="0">
                <a:solidFill>
                  <a:prstClr val="black"/>
                </a:solidFill>
                <a:latin typeface="Futura Std Book" panose="020B0502020204020303" pitchFamily="34" charset="0"/>
              </a:rPr>
              <a:t>Andina</a:t>
            </a:r>
          </a:p>
          <a:p>
            <a:r>
              <a:rPr lang="es-MX" sz="1000" b="1" dirty="0" smtClean="0">
                <a:solidFill>
                  <a:prstClr val="black"/>
                </a:solidFill>
                <a:latin typeface="Futura Std Book" panose="020B0502020204020303" pitchFamily="34" charset="0"/>
              </a:rPr>
              <a:t>18%</a:t>
            </a:r>
            <a:endParaRPr lang="es-MX" sz="1000" b="1" dirty="0">
              <a:solidFill>
                <a:prstClr val="black"/>
              </a:solidFill>
              <a:latin typeface="Futura Std Book" panose="020B0502020204020303" pitchFamily="34" charset="0"/>
            </a:endParaRPr>
          </a:p>
          <a:p>
            <a:r>
              <a:rPr lang="es-MX" sz="1000" b="1" dirty="0">
                <a:solidFill>
                  <a:prstClr val="black"/>
                </a:solidFill>
                <a:latin typeface="Futura Std Book" panose="020B0502020204020303" pitchFamily="34" charset="0"/>
              </a:rPr>
              <a:t>Valor: </a:t>
            </a:r>
            <a:r>
              <a:rPr lang="es-MX" sz="1000" b="1" dirty="0" smtClean="0">
                <a:solidFill>
                  <a:prstClr val="black"/>
                </a:solidFill>
                <a:latin typeface="Futura Std Book" panose="020B0502020204020303" pitchFamily="34" charset="0"/>
              </a:rPr>
              <a:t>$19.077</a:t>
            </a:r>
          </a:p>
          <a:p>
            <a:pPr fontAlgn="ctr"/>
            <a:r>
              <a:rPr lang="es-CO" sz="1000" dirty="0">
                <a:solidFill>
                  <a:srgbClr val="0093D0"/>
                </a:solidFill>
                <a:latin typeface="Futura Std Book" panose="020B0502020204020303" pitchFamily="34" charset="0"/>
              </a:rPr>
              <a:t>$ 3.134</a:t>
            </a:r>
            <a:r>
              <a:rPr lang="es-CO" sz="1000" dirty="0" smtClean="0">
                <a:solidFill>
                  <a:schemeClr val="tx1"/>
                </a:solidFill>
                <a:latin typeface="Futura Std Book" panose="020B0502020204020303" pitchFamily="34" charset="0"/>
              </a:rPr>
              <a:t>; </a:t>
            </a:r>
            <a:r>
              <a:rPr lang="es-CO" sz="1000" dirty="0">
                <a:solidFill>
                  <a:srgbClr val="FFC425"/>
                </a:solidFill>
                <a:latin typeface="Futura Std Book" panose="020B0502020204020303" pitchFamily="34" charset="0"/>
              </a:rPr>
              <a:t>$ 6.420</a:t>
            </a:r>
            <a:r>
              <a:rPr lang="es-CO" sz="1000" dirty="0" smtClean="0">
                <a:solidFill>
                  <a:schemeClr val="tx1"/>
                </a:solidFill>
                <a:latin typeface="Futura Std Book" panose="020B0502020204020303" pitchFamily="34" charset="0"/>
              </a:rPr>
              <a:t>; </a:t>
            </a:r>
            <a:r>
              <a:rPr lang="es-CO" sz="1000" dirty="0">
                <a:solidFill>
                  <a:srgbClr val="6CB33F"/>
                </a:solidFill>
                <a:latin typeface="Futura Std Book" panose="020B0502020204020303" pitchFamily="34" charset="0"/>
              </a:rPr>
              <a:t>$ 9.523</a:t>
            </a:r>
          </a:p>
        </p:txBody>
      </p:sp>
      <p:sp>
        <p:nvSpPr>
          <p:cNvPr id="70" name="Rectangle 14">
            <a:hlinkClick r:id="" action="ppaction://noaction"/>
            <a:extLst>
              <a:ext uri="{FF2B5EF4-FFF2-40B4-BE49-F238E27FC236}">
                <a16:creationId xmlns:a16="http://schemas.microsoft.com/office/drawing/2014/main" xmlns="" id="{80ADFA8D-0305-4071-A2CC-33C7148F8C37}"/>
              </a:ext>
            </a:extLst>
          </p:cNvPr>
          <p:cNvSpPr/>
          <p:nvPr/>
        </p:nvSpPr>
        <p:spPr>
          <a:xfrm>
            <a:off x="99194" y="3581807"/>
            <a:ext cx="1832400" cy="622800"/>
          </a:xfrm>
          <a:prstGeom prst="rect">
            <a:avLst/>
          </a:prstGeom>
          <a:noFill/>
          <a:ln w="28575">
            <a:solidFill>
              <a:schemeClr val="accent6">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000" b="1" dirty="0" smtClean="0">
                <a:solidFill>
                  <a:schemeClr val="tx1"/>
                </a:solidFill>
                <a:latin typeface="Futura Std Book" panose="020B0502020204020303" pitchFamily="34" charset="0"/>
              </a:rPr>
              <a:t>Amazonía</a:t>
            </a:r>
          </a:p>
          <a:p>
            <a:r>
              <a:rPr lang="es-MX" sz="1000" b="1" dirty="0">
                <a:solidFill>
                  <a:schemeClr val="tx1"/>
                </a:solidFill>
                <a:latin typeface="Futura Std Book" panose="020B0502020204020303" pitchFamily="34" charset="0"/>
              </a:rPr>
              <a:t>7</a:t>
            </a:r>
            <a:r>
              <a:rPr lang="es-MX" sz="1000" b="1" dirty="0" smtClean="0">
                <a:solidFill>
                  <a:schemeClr val="tx1"/>
                </a:solidFill>
                <a:latin typeface="Futura Std Book" panose="020B0502020204020303" pitchFamily="34" charset="0"/>
              </a:rPr>
              <a:t>%</a:t>
            </a:r>
            <a:endParaRPr lang="es-MX" sz="1000" b="1" dirty="0">
              <a:solidFill>
                <a:schemeClr val="tx1"/>
              </a:solidFill>
              <a:latin typeface="Futura Std Book" panose="020B0502020204020303" pitchFamily="34" charset="0"/>
            </a:endParaRPr>
          </a:p>
          <a:p>
            <a:r>
              <a:rPr lang="es-MX" sz="1000" b="1" dirty="0">
                <a:solidFill>
                  <a:schemeClr val="tx1"/>
                </a:solidFill>
                <a:latin typeface="Futura Std Book" panose="020B0502020204020303" pitchFamily="34" charset="0"/>
              </a:rPr>
              <a:t>Valor: </a:t>
            </a:r>
            <a:r>
              <a:rPr lang="es-MX" sz="1000" b="1" dirty="0" smtClean="0">
                <a:solidFill>
                  <a:schemeClr val="tx1"/>
                </a:solidFill>
                <a:latin typeface="Futura Std Book" panose="020B0502020204020303" pitchFamily="34" charset="0"/>
              </a:rPr>
              <a:t>$7.831</a:t>
            </a:r>
          </a:p>
          <a:p>
            <a:pPr fontAlgn="b"/>
            <a:r>
              <a:rPr lang="es-CO" sz="1000" dirty="0">
                <a:solidFill>
                  <a:srgbClr val="0093D0"/>
                </a:solidFill>
                <a:latin typeface="Futura Std Book" panose="020B0502020204020303" pitchFamily="34" charset="0"/>
              </a:rPr>
              <a:t>$ 508</a:t>
            </a:r>
            <a:r>
              <a:rPr lang="es-CO" sz="1000" dirty="0" smtClean="0">
                <a:solidFill>
                  <a:schemeClr val="tx1"/>
                </a:solidFill>
                <a:latin typeface="Futura Std Book" panose="020B0502020204020303" pitchFamily="34" charset="0"/>
              </a:rPr>
              <a:t>; </a:t>
            </a:r>
            <a:r>
              <a:rPr lang="es-CO" sz="1000" dirty="0">
                <a:solidFill>
                  <a:srgbClr val="FFC425"/>
                </a:solidFill>
                <a:latin typeface="Futura Std Book" panose="020B0502020204020303" pitchFamily="34" charset="0"/>
              </a:rPr>
              <a:t>$ 810</a:t>
            </a:r>
            <a:r>
              <a:rPr lang="es-CO" sz="1000" dirty="0" smtClean="0">
                <a:solidFill>
                  <a:schemeClr val="tx1"/>
                </a:solidFill>
                <a:latin typeface="Futura Std Book" panose="020B0502020204020303" pitchFamily="34" charset="0"/>
              </a:rPr>
              <a:t>; </a:t>
            </a:r>
            <a:r>
              <a:rPr lang="es-CO" sz="1000" dirty="0">
                <a:solidFill>
                  <a:srgbClr val="6CB33F"/>
                </a:solidFill>
                <a:latin typeface="Futura Std Book" panose="020B0502020204020303" pitchFamily="34" charset="0"/>
              </a:rPr>
              <a:t>$ 6.513</a:t>
            </a:r>
            <a:endParaRPr lang="es-MX" sz="1000" dirty="0">
              <a:solidFill>
                <a:srgbClr val="6CB33F"/>
              </a:solidFill>
              <a:latin typeface="Futura Std Book" panose="020B0502020204020303" pitchFamily="34" charset="0"/>
            </a:endParaRPr>
          </a:p>
        </p:txBody>
      </p:sp>
      <p:sp>
        <p:nvSpPr>
          <p:cNvPr id="73" name="Rectangle 14">
            <a:hlinkClick r:id="" action="ppaction://noaction"/>
            <a:extLst>
              <a:ext uri="{FF2B5EF4-FFF2-40B4-BE49-F238E27FC236}">
                <a16:creationId xmlns:a16="http://schemas.microsoft.com/office/drawing/2014/main" xmlns="" id="{80ADFA8D-0305-4071-A2CC-33C7148F8C37}"/>
              </a:ext>
            </a:extLst>
          </p:cNvPr>
          <p:cNvSpPr/>
          <p:nvPr/>
        </p:nvSpPr>
        <p:spPr>
          <a:xfrm>
            <a:off x="99194" y="4333934"/>
            <a:ext cx="1832400" cy="622800"/>
          </a:xfrm>
          <a:prstGeom prst="rect">
            <a:avLst/>
          </a:prstGeom>
          <a:noFill/>
          <a:ln w="28575">
            <a:solidFill>
              <a:schemeClr val="accent4">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000" b="1" dirty="0" smtClean="0">
                <a:solidFill>
                  <a:schemeClr val="tx1"/>
                </a:solidFill>
                <a:latin typeface="Futura Std Book" panose="020B0502020204020303" pitchFamily="34" charset="0"/>
              </a:rPr>
              <a:t>Orinoquía</a:t>
            </a:r>
          </a:p>
          <a:p>
            <a:r>
              <a:rPr lang="es-MX" sz="1000" b="1" dirty="0" smtClean="0">
                <a:solidFill>
                  <a:schemeClr val="tx1"/>
                </a:solidFill>
                <a:latin typeface="Futura Std Book" panose="020B0502020204020303" pitchFamily="34" charset="0"/>
              </a:rPr>
              <a:t>4%</a:t>
            </a:r>
            <a:endParaRPr lang="es-MX" sz="1000" b="1" dirty="0">
              <a:solidFill>
                <a:schemeClr val="tx1"/>
              </a:solidFill>
              <a:latin typeface="Futura Std Book" panose="020B0502020204020303" pitchFamily="34" charset="0"/>
            </a:endParaRPr>
          </a:p>
          <a:p>
            <a:r>
              <a:rPr lang="es-MX" sz="1000" b="1" dirty="0">
                <a:solidFill>
                  <a:schemeClr val="tx1"/>
                </a:solidFill>
                <a:latin typeface="Futura Std Book" panose="020B0502020204020303" pitchFamily="34" charset="0"/>
              </a:rPr>
              <a:t>Valor: </a:t>
            </a:r>
            <a:r>
              <a:rPr lang="es-MX" sz="1000" b="1" dirty="0" smtClean="0">
                <a:solidFill>
                  <a:schemeClr val="tx1"/>
                </a:solidFill>
                <a:latin typeface="Futura Std Book" panose="020B0502020204020303" pitchFamily="34" charset="0"/>
              </a:rPr>
              <a:t>$3.784</a:t>
            </a:r>
          </a:p>
          <a:p>
            <a:pPr fontAlgn="b"/>
            <a:r>
              <a:rPr lang="es-CO" sz="1000" dirty="0">
                <a:solidFill>
                  <a:srgbClr val="0093D0"/>
                </a:solidFill>
                <a:latin typeface="Futura Std Book" panose="020B0502020204020303" pitchFamily="34" charset="0"/>
              </a:rPr>
              <a:t>$ 867</a:t>
            </a:r>
            <a:r>
              <a:rPr lang="es-CO" sz="1000" dirty="0" smtClean="0">
                <a:solidFill>
                  <a:schemeClr val="tx1"/>
                </a:solidFill>
                <a:latin typeface="Futura Std Book" panose="020B0502020204020303" pitchFamily="34" charset="0"/>
              </a:rPr>
              <a:t>; </a:t>
            </a:r>
            <a:r>
              <a:rPr lang="es-CO" sz="1000" dirty="0">
                <a:solidFill>
                  <a:srgbClr val="FFC425"/>
                </a:solidFill>
                <a:latin typeface="Futura Std Book" panose="020B0502020204020303" pitchFamily="34" charset="0"/>
              </a:rPr>
              <a:t>$ 250</a:t>
            </a:r>
            <a:r>
              <a:rPr lang="es-CO" sz="1000" dirty="0" smtClean="0">
                <a:solidFill>
                  <a:schemeClr val="tx1"/>
                </a:solidFill>
                <a:latin typeface="Futura Std Book" panose="020B0502020204020303" pitchFamily="34" charset="0"/>
              </a:rPr>
              <a:t>; </a:t>
            </a:r>
            <a:r>
              <a:rPr lang="es-CO" sz="1000" dirty="0">
                <a:solidFill>
                  <a:srgbClr val="6CB33F"/>
                </a:solidFill>
                <a:latin typeface="Futura Std Book" panose="020B0502020204020303" pitchFamily="34" charset="0"/>
              </a:rPr>
              <a:t>$ 2.667</a:t>
            </a:r>
            <a:endParaRPr lang="es-MX" sz="1000" dirty="0">
              <a:solidFill>
                <a:srgbClr val="6CB33F"/>
              </a:solidFill>
              <a:latin typeface="Futura Std Book" panose="020B0502020204020303" pitchFamily="34" charset="0"/>
            </a:endParaRPr>
          </a:p>
        </p:txBody>
      </p:sp>
      <p:graphicFrame>
        <p:nvGraphicFramePr>
          <p:cNvPr id="74" name="Gráfico 73"/>
          <p:cNvGraphicFramePr>
            <a:graphicFrameLocks/>
          </p:cNvGraphicFramePr>
          <p:nvPr>
            <p:extLst>
              <p:ext uri="{D42A27DB-BD31-4B8C-83A1-F6EECF244321}">
                <p14:modId xmlns:p14="http://schemas.microsoft.com/office/powerpoint/2010/main" val="3218471444"/>
              </p:ext>
            </p:extLst>
          </p:nvPr>
        </p:nvGraphicFramePr>
        <p:xfrm>
          <a:off x="4237772" y="1293422"/>
          <a:ext cx="2556451" cy="1103230"/>
        </p:xfrm>
        <a:graphic>
          <a:graphicData uri="http://schemas.openxmlformats.org/drawingml/2006/chart">
            <c:chart xmlns:c="http://schemas.openxmlformats.org/drawingml/2006/chart" xmlns:r="http://schemas.openxmlformats.org/officeDocument/2006/relationships" r:id="rId5"/>
          </a:graphicData>
        </a:graphic>
      </p:graphicFrame>
      <p:sp>
        <p:nvSpPr>
          <p:cNvPr id="75" name="Rectángulo 74"/>
          <p:cNvSpPr/>
          <p:nvPr/>
        </p:nvSpPr>
        <p:spPr>
          <a:xfrm>
            <a:off x="5228899" y="1720552"/>
            <a:ext cx="574196" cy="24622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000" b="1" cap="none" spc="0" dirty="0" smtClean="0">
                <a:ln/>
                <a:solidFill>
                  <a:schemeClr val="accent3"/>
                </a:solidFill>
                <a:effectLst/>
                <a:latin typeface="Futura Std Book" panose="020B0502020204020303" pitchFamily="34" charset="0"/>
              </a:rPr>
              <a:t>100%</a:t>
            </a:r>
            <a:endParaRPr lang="es-ES" sz="1000" b="1" cap="none" spc="0" dirty="0">
              <a:ln/>
              <a:solidFill>
                <a:schemeClr val="accent3"/>
              </a:solidFill>
              <a:effectLst/>
              <a:latin typeface="Futura Std Book" panose="020B0502020204020303" pitchFamily="34" charset="0"/>
            </a:endParaRPr>
          </a:p>
        </p:txBody>
      </p:sp>
      <p:sp>
        <p:nvSpPr>
          <p:cNvPr id="24" name="Marcador de contenido 4"/>
          <p:cNvSpPr txBox="1">
            <a:spLocks/>
          </p:cNvSpPr>
          <p:nvPr/>
        </p:nvSpPr>
        <p:spPr>
          <a:xfrm>
            <a:off x="28995" y="5935988"/>
            <a:ext cx="6794223" cy="288003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buFont typeface="Wingdings" panose="05000000000000000000" pitchFamily="2" charset="2"/>
              <a:buChar char="ü"/>
            </a:pPr>
            <a:r>
              <a:rPr lang="es-CO" sz="950" dirty="0" smtClean="0">
                <a:latin typeface="Futura Std Book" panose="020B0502020204020303" pitchFamily="34" charset="0"/>
              </a:rPr>
              <a:t>Para el 2018 se han aprobado $105.491. Las aprobaciones están conformadas por: $26.415 millones para competitividad con un 25%, </a:t>
            </a:r>
            <a:r>
              <a:rPr lang="es-CO" sz="950" dirty="0">
                <a:latin typeface="Futura Std Book" panose="020B0502020204020303" pitchFamily="34" charset="0"/>
              </a:rPr>
              <a:t>infraestructura por $66.054 millones con un 12</a:t>
            </a:r>
            <a:r>
              <a:rPr lang="es-CO" sz="950" dirty="0" smtClean="0">
                <a:latin typeface="Futura Std Book" panose="020B0502020204020303" pitchFamily="34" charset="0"/>
              </a:rPr>
              <a:t>% y promoción $13.022 millones con un 63%. </a:t>
            </a:r>
          </a:p>
          <a:p>
            <a:pPr algn="just"/>
            <a:r>
              <a:rPr lang="es-CO" sz="950" dirty="0" smtClean="0">
                <a:latin typeface="Futura Std Book" panose="020B0502020204020303" pitchFamily="34" charset="0"/>
              </a:rPr>
              <a:t>La participación por regiones de las aprobaciones 2018, es:</a:t>
            </a:r>
          </a:p>
          <a:p>
            <a:pPr marL="171450" lvl="1" indent="-171450" algn="just">
              <a:lnSpc>
                <a:spcPct val="100000"/>
              </a:lnSpc>
              <a:spcBef>
                <a:spcPts val="0"/>
              </a:spcBef>
              <a:buFont typeface="Wingdings" panose="05000000000000000000" pitchFamily="2" charset="2"/>
              <a:buChar char="ü"/>
            </a:pPr>
            <a:r>
              <a:rPr lang="es-CO" sz="950" dirty="0" smtClean="0">
                <a:latin typeface="Futura Std Book" panose="020B0502020204020303" pitchFamily="34" charset="0"/>
              </a:rPr>
              <a:t>A nivel nacional, proyectos que impactan al país, por valor de $56.371 millones, con un 53%. Las aprobaciones están conformadas por: $18.058 millones para competitividad con un 32% y por promoción $38.613 millones con un 68%.</a:t>
            </a:r>
          </a:p>
          <a:p>
            <a:pPr marL="171450" lvl="1" indent="-171450" algn="just">
              <a:lnSpc>
                <a:spcPct val="100000"/>
              </a:lnSpc>
              <a:spcBef>
                <a:spcPts val="0"/>
              </a:spcBef>
              <a:buFont typeface="Wingdings" panose="05000000000000000000" pitchFamily="2" charset="2"/>
              <a:buChar char="ü"/>
            </a:pPr>
            <a:r>
              <a:rPr lang="es-CO" sz="950" dirty="0" smtClean="0">
                <a:latin typeface="Futura Std Book" panose="020B0502020204020303" pitchFamily="34" charset="0"/>
              </a:rPr>
              <a:t>En la Región Andina contamos con $19.077, con una participación de 18%. Las aprobaciones están conformadas por: $3.134 millones para competitividad con un 16%, </a:t>
            </a:r>
            <a:r>
              <a:rPr lang="es-CO" sz="950" dirty="0">
                <a:latin typeface="Futura Std Book" panose="020B0502020204020303" pitchFamily="34" charset="0"/>
              </a:rPr>
              <a:t>infraestructura por $6.420 millones con un </a:t>
            </a:r>
            <a:r>
              <a:rPr lang="es-CO" sz="950" dirty="0" smtClean="0">
                <a:latin typeface="Futura Std Book" panose="020B0502020204020303" pitchFamily="34" charset="0"/>
              </a:rPr>
              <a:t>34% y promoción $9.523 millones con un 50%.</a:t>
            </a:r>
          </a:p>
          <a:p>
            <a:pPr marL="171450" lvl="1" indent="-171450" algn="just">
              <a:lnSpc>
                <a:spcPct val="100000"/>
              </a:lnSpc>
              <a:spcBef>
                <a:spcPts val="0"/>
              </a:spcBef>
              <a:buFont typeface="Wingdings" panose="05000000000000000000" pitchFamily="2" charset="2"/>
              <a:buChar char="ü"/>
            </a:pPr>
            <a:r>
              <a:rPr lang="es-CO" sz="950" dirty="0" smtClean="0">
                <a:latin typeface="Futura Std Book" panose="020B0502020204020303" pitchFamily="34" charset="0"/>
              </a:rPr>
              <a:t>En la Región Caribe e Insular contamos con $9.013, con una participación de 9%. Las aprobaciones están conformadas por: $2.070 millones para competitividad con un 23%, </a:t>
            </a:r>
            <a:r>
              <a:rPr lang="es-CO" sz="950" dirty="0">
                <a:latin typeface="Futura Std Book" panose="020B0502020204020303" pitchFamily="34" charset="0"/>
              </a:rPr>
              <a:t>infraestructura por $1,875 millones con un 21</a:t>
            </a:r>
            <a:r>
              <a:rPr lang="es-CO" sz="950" dirty="0" smtClean="0">
                <a:latin typeface="Futura Std Book" panose="020B0502020204020303" pitchFamily="34" charset="0"/>
              </a:rPr>
              <a:t>% y promoción $5.068 millones con un 56%.</a:t>
            </a:r>
          </a:p>
          <a:p>
            <a:pPr marL="171450" lvl="1" indent="-171450" algn="just">
              <a:lnSpc>
                <a:spcPct val="100000"/>
              </a:lnSpc>
              <a:spcBef>
                <a:spcPts val="0"/>
              </a:spcBef>
              <a:buFont typeface="Wingdings" panose="05000000000000000000" pitchFamily="2" charset="2"/>
              <a:buChar char="ü"/>
            </a:pPr>
            <a:r>
              <a:rPr lang="es-CO" sz="950" dirty="0" smtClean="0">
                <a:latin typeface="Futura Std Book" panose="020B0502020204020303" pitchFamily="34" charset="0"/>
              </a:rPr>
              <a:t>En la Región Pacífica contamos con $9.415, con una participación de 9%. Las aprobaciones están conformadas por: $1.178 millones para competitividad con un 19%, </a:t>
            </a:r>
            <a:r>
              <a:rPr lang="es-CO" sz="950" dirty="0">
                <a:latin typeface="Futura Std Book" panose="020B0502020204020303" pitchFamily="34" charset="0"/>
              </a:rPr>
              <a:t>infraestructura por $3.667 millones con un 39</a:t>
            </a:r>
            <a:r>
              <a:rPr lang="es-CO" sz="950" dirty="0" smtClean="0">
                <a:latin typeface="Futura Std Book" panose="020B0502020204020303" pitchFamily="34" charset="0"/>
              </a:rPr>
              <a:t>% y promoción $3.970 millones con un 42%.</a:t>
            </a:r>
          </a:p>
          <a:p>
            <a:pPr marL="171450" lvl="1" indent="-171450" algn="just">
              <a:lnSpc>
                <a:spcPct val="100000"/>
              </a:lnSpc>
              <a:spcBef>
                <a:spcPts val="0"/>
              </a:spcBef>
              <a:buFont typeface="Wingdings" panose="05000000000000000000" pitchFamily="2" charset="2"/>
              <a:buChar char="ü"/>
            </a:pPr>
            <a:r>
              <a:rPr lang="es-CO" sz="950" dirty="0" smtClean="0">
                <a:latin typeface="Futura Std Book" panose="020B0502020204020303" pitchFamily="34" charset="0"/>
              </a:rPr>
              <a:t>En la Región Amazonía contamos con $7.831, con una participación de 7%. Las aprobaciones están conformadas por: $508 millones para competitividad con un 7%, </a:t>
            </a:r>
            <a:r>
              <a:rPr lang="es-CO" sz="950" dirty="0">
                <a:latin typeface="Futura Std Book" panose="020B0502020204020303" pitchFamily="34" charset="0"/>
              </a:rPr>
              <a:t>infraestructura por $810 millones con un 10</a:t>
            </a:r>
            <a:r>
              <a:rPr lang="es-CO" sz="950" dirty="0" smtClean="0">
                <a:latin typeface="Futura Std Book" panose="020B0502020204020303" pitchFamily="34" charset="0"/>
              </a:rPr>
              <a:t>% y promoción $6.513 millones con un 83%.</a:t>
            </a:r>
          </a:p>
          <a:p>
            <a:pPr marL="171450" lvl="1" indent="-171450" algn="just">
              <a:lnSpc>
                <a:spcPct val="100000"/>
              </a:lnSpc>
              <a:spcBef>
                <a:spcPts val="0"/>
              </a:spcBef>
              <a:buFont typeface="Wingdings" panose="05000000000000000000" pitchFamily="2" charset="2"/>
              <a:buChar char="ü"/>
            </a:pPr>
            <a:r>
              <a:rPr lang="es-CO" sz="950" dirty="0" smtClean="0">
                <a:latin typeface="Futura Std Book" panose="020B0502020204020303" pitchFamily="34" charset="0"/>
              </a:rPr>
              <a:t>En la Región Orinoquía contamos con $3.784 con una participación de 4%. Las aprobaciones están conformadas por: $867 millones para competitividad con un 23%, </a:t>
            </a:r>
            <a:r>
              <a:rPr lang="es-CO" sz="950" dirty="0">
                <a:latin typeface="Futura Std Book" panose="020B0502020204020303" pitchFamily="34" charset="0"/>
              </a:rPr>
              <a:t>infraestructura por $250 millones con un 7</a:t>
            </a:r>
            <a:r>
              <a:rPr lang="es-CO" sz="950" dirty="0" smtClean="0">
                <a:latin typeface="Futura Std Book" panose="020B0502020204020303" pitchFamily="34" charset="0"/>
              </a:rPr>
              <a:t>% y promoción $2.667 millones con un 70%.</a:t>
            </a:r>
            <a:endParaRPr lang="es-CO" sz="950" dirty="0">
              <a:latin typeface="Futura Std Book" panose="020B0502020204020303" pitchFamily="34" charset="0"/>
            </a:endParaRPr>
          </a:p>
        </p:txBody>
      </p:sp>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Gráfico 91"/>
          <p:cNvGraphicFramePr>
            <a:graphicFrameLocks/>
          </p:cNvGraphicFramePr>
          <p:nvPr>
            <p:extLst>
              <p:ext uri="{D42A27DB-BD31-4B8C-83A1-F6EECF244321}">
                <p14:modId xmlns:p14="http://schemas.microsoft.com/office/powerpoint/2010/main" val="1568668148"/>
              </p:ext>
            </p:extLst>
          </p:nvPr>
        </p:nvGraphicFramePr>
        <p:xfrm>
          <a:off x="1739791" y="696255"/>
          <a:ext cx="3469884" cy="1700639"/>
        </p:xfrm>
        <a:graphic>
          <a:graphicData uri="http://schemas.openxmlformats.org/drawingml/2006/chart">
            <c:chart xmlns:c="http://schemas.openxmlformats.org/drawingml/2006/chart" xmlns:r="http://schemas.openxmlformats.org/officeDocument/2006/relationships" r:id="rId2"/>
          </a:graphicData>
        </a:graphic>
      </p:graphicFrame>
      <p:sp>
        <p:nvSpPr>
          <p:cNvPr id="99" name="Rectángulo 98"/>
          <p:cNvSpPr/>
          <p:nvPr/>
        </p:nvSpPr>
        <p:spPr>
          <a:xfrm>
            <a:off x="6135196" y="427054"/>
            <a:ext cx="787395"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21nov18</a:t>
            </a:r>
            <a:endParaRPr lang="es-CO" sz="1000" dirty="0">
              <a:solidFill>
                <a:schemeClr val="bg1"/>
              </a:solidFill>
            </a:endParaRPr>
          </a:p>
        </p:txBody>
      </p:sp>
      <p:pic>
        <p:nvPicPr>
          <p:cNvPr id="26" name="Picture 2" descr="G:\Ministerio CIT\Trabajo MinCIT 2017 - 2018\PNG\Logos\Font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383" y="111072"/>
            <a:ext cx="1796472" cy="37988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72906" y="6611109"/>
            <a:ext cx="5603654" cy="1631216"/>
          </a:xfrm>
          <a:prstGeom prst="rect">
            <a:avLst/>
          </a:prstGeom>
          <a:noFill/>
        </p:spPr>
        <p:txBody>
          <a:bodyPr wrap="square" rtlCol="0">
            <a:spAutoFit/>
          </a:bodyPr>
          <a:lstStyle/>
          <a:p>
            <a:pPr marL="171450" indent="-171450" algn="just">
              <a:buFont typeface="Wingdings" panose="05000000000000000000" pitchFamily="2" charset="2"/>
              <a:buChar char="ü"/>
            </a:pPr>
            <a:r>
              <a:rPr lang="es-MX" sz="1000" dirty="0" smtClean="0">
                <a:latin typeface="Futura Std Book" panose="020B0502020204020303" pitchFamily="34" charset="0"/>
              </a:rPr>
              <a:t>La inversión en la Región Andina es de $ 19.077 millones, con una participación del departamento de Caldas del 6% por valor de $1.207 millones.</a:t>
            </a:r>
          </a:p>
          <a:p>
            <a:pPr marL="285750" indent="-285750" algn="just">
              <a:buFont typeface="Wingdings" panose="05000000000000000000" pitchFamily="2" charset="2"/>
              <a:buChar char="ü"/>
            </a:pPr>
            <a:endParaRPr lang="es-MX" sz="1000" dirty="0" smtClean="0">
              <a:latin typeface="Futura Std Book" panose="020B0502020204020303" pitchFamily="34" charset="0"/>
            </a:endParaRPr>
          </a:p>
          <a:p>
            <a:pPr algn="just"/>
            <a:r>
              <a:rPr lang="es-MX" sz="1000" dirty="0" smtClean="0">
                <a:latin typeface="Futura Std Book" panose="020B0502020204020303" pitchFamily="34" charset="0"/>
              </a:rPr>
              <a:t>Caldas</a:t>
            </a:r>
            <a:endParaRPr lang="es-MX" sz="1000" dirty="0">
              <a:latin typeface="Futura Std Book" panose="020B0502020204020303" pitchFamily="34" charset="0"/>
            </a:endParaRPr>
          </a:p>
          <a:p>
            <a:pPr marL="171450" indent="-171450" algn="just">
              <a:buFont typeface="Wingdings" panose="05000000000000000000" pitchFamily="2" charset="2"/>
              <a:buChar char="ü"/>
            </a:pPr>
            <a:r>
              <a:rPr lang="es-MX" sz="1000" dirty="0" smtClean="0">
                <a:latin typeface="Futura Std Book" panose="020B0502020204020303" pitchFamily="34" charset="0"/>
              </a:rPr>
              <a:t>La </a:t>
            </a:r>
            <a:r>
              <a:rPr lang="es-MX" sz="1000" dirty="0">
                <a:latin typeface="Futura Std Book" panose="020B0502020204020303" pitchFamily="34" charset="0"/>
              </a:rPr>
              <a:t>inversión en </a:t>
            </a:r>
            <a:r>
              <a:rPr lang="es-MX" sz="1000" dirty="0" smtClean="0">
                <a:latin typeface="Futura Std Book" panose="020B0502020204020303" pitchFamily="34" charset="0"/>
              </a:rPr>
              <a:t>Competitividad </a:t>
            </a:r>
            <a:r>
              <a:rPr lang="es-MX" sz="1000" dirty="0">
                <a:latin typeface="Futura Std Book" panose="020B0502020204020303" pitchFamily="34" charset="0"/>
              </a:rPr>
              <a:t>es de </a:t>
            </a:r>
            <a:r>
              <a:rPr lang="es-MX" sz="1000" dirty="0" smtClean="0">
                <a:latin typeface="Futura Std Book" panose="020B0502020204020303" pitchFamily="34" charset="0"/>
              </a:rPr>
              <a:t>$305 </a:t>
            </a:r>
            <a:r>
              <a:rPr lang="es-MX" sz="1000" dirty="0">
                <a:latin typeface="Futura Std Book" panose="020B0502020204020303" pitchFamily="34" charset="0"/>
              </a:rPr>
              <a:t>millones que representa </a:t>
            </a:r>
            <a:r>
              <a:rPr lang="es-MX" sz="1000" dirty="0" smtClean="0">
                <a:latin typeface="Futura Std Book" panose="020B0502020204020303" pitchFamily="34" charset="0"/>
              </a:rPr>
              <a:t>el 25% </a:t>
            </a:r>
            <a:r>
              <a:rPr lang="es-MX" sz="1000" dirty="0">
                <a:latin typeface="Futura Std Book" panose="020B0502020204020303" pitchFamily="34" charset="0"/>
              </a:rPr>
              <a:t>del total de la inversión en el </a:t>
            </a:r>
            <a:r>
              <a:rPr lang="es-MX" sz="1000" dirty="0" smtClean="0">
                <a:latin typeface="Futura Std Book" panose="020B0502020204020303" pitchFamily="34" charset="0"/>
              </a:rPr>
              <a:t>departamento.</a:t>
            </a:r>
          </a:p>
          <a:p>
            <a:pPr marL="171450" indent="-171450" algn="just">
              <a:buFont typeface="Wingdings" panose="05000000000000000000" pitchFamily="2" charset="2"/>
              <a:buChar char="ü"/>
            </a:pPr>
            <a:r>
              <a:rPr lang="es-MX" sz="1000" dirty="0" smtClean="0">
                <a:latin typeface="Futura Std Book" panose="020B0502020204020303" pitchFamily="34" charset="0"/>
              </a:rPr>
              <a:t>La inversión en Infraestructura es de $ 320 millones que representa el 27% del total de la inversión en el departamento.</a:t>
            </a:r>
          </a:p>
          <a:p>
            <a:pPr marL="171450" indent="-171450" algn="just">
              <a:buFont typeface="Wingdings" panose="05000000000000000000" pitchFamily="2" charset="2"/>
              <a:buChar char="ü"/>
            </a:pPr>
            <a:r>
              <a:rPr lang="es-MX" sz="1000" dirty="0" smtClean="0">
                <a:latin typeface="Futura Std Book" panose="020B0502020204020303" pitchFamily="34" charset="0"/>
              </a:rPr>
              <a:t>La </a:t>
            </a:r>
            <a:r>
              <a:rPr lang="es-MX" sz="1000" dirty="0">
                <a:latin typeface="Futura Std Book" panose="020B0502020204020303" pitchFamily="34" charset="0"/>
              </a:rPr>
              <a:t>inversión en </a:t>
            </a:r>
            <a:r>
              <a:rPr lang="es-MX" sz="1000" dirty="0" smtClean="0">
                <a:latin typeface="Futura Std Book" panose="020B0502020204020303" pitchFamily="34" charset="0"/>
              </a:rPr>
              <a:t>Promoción es de $ 582 millones que representa el 48% </a:t>
            </a:r>
            <a:r>
              <a:rPr lang="es-MX" sz="1000" dirty="0">
                <a:latin typeface="Futura Std Book" panose="020B0502020204020303" pitchFamily="34" charset="0"/>
              </a:rPr>
              <a:t>del total de la inversión en el </a:t>
            </a:r>
            <a:r>
              <a:rPr lang="es-MX" sz="1000" dirty="0" smtClean="0">
                <a:latin typeface="Futura Std Book" panose="020B0502020204020303" pitchFamily="34" charset="0"/>
              </a:rPr>
              <a:t>departamento.</a:t>
            </a:r>
            <a:endParaRPr lang="es-MX" sz="1000" dirty="0">
              <a:latin typeface="Futura Std Book" panose="020B0502020204020303" pitchFamily="34" charset="0"/>
            </a:endParaRPr>
          </a:p>
        </p:txBody>
      </p:sp>
      <p:sp>
        <p:nvSpPr>
          <p:cNvPr id="45" name="24 CuadroTexto"/>
          <p:cNvSpPr txBox="1"/>
          <p:nvPr/>
        </p:nvSpPr>
        <p:spPr>
          <a:xfrm>
            <a:off x="99194" y="77843"/>
            <a:ext cx="3476878" cy="507831"/>
          </a:xfrm>
          <a:prstGeom prst="rect">
            <a:avLst/>
          </a:prstGeom>
          <a:noFill/>
          <a:ln w="38100">
            <a:solidFill>
              <a:srgbClr val="800080"/>
            </a:solidFill>
          </a:ln>
        </p:spPr>
        <p:txBody>
          <a:bodyPr wrap="square" rtlCol="0">
            <a:spAutoFit/>
          </a:bodyPr>
          <a:lstStyle/>
          <a:p>
            <a:pPr algn="ctr"/>
            <a:r>
              <a:rPr lang="es-CO" sz="2700" b="1" dirty="0" smtClean="0">
                <a:effectLst>
                  <a:outerShdw blurRad="38100" dist="38100" dir="2700000" algn="tl">
                    <a:srgbClr val="000000">
                      <a:alpha val="43137"/>
                    </a:srgbClr>
                  </a:outerShdw>
                </a:effectLst>
                <a:latin typeface="Futura Std Book" panose="020B0502020204020303" pitchFamily="34" charset="0"/>
              </a:rPr>
              <a:t>Caldas</a:t>
            </a:r>
            <a:endParaRPr lang="es-CO" sz="2700" b="1" dirty="0">
              <a:effectLst>
                <a:outerShdw blurRad="38100" dist="38100" dir="2700000" algn="tl">
                  <a:srgbClr val="000000">
                    <a:alpha val="43137"/>
                  </a:srgbClr>
                </a:outerShdw>
              </a:effectLst>
              <a:latin typeface="Futura Std Book" panose="020B0502020204020303" pitchFamily="34" charset="0"/>
            </a:endParaRPr>
          </a:p>
        </p:txBody>
      </p:sp>
      <p:pic>
        <p:nvPicPr>
          <p:cNvPr id="69" name="Imagen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098" y="2820762"/>
            <a:ext cx="2019048" cy="2523809"/>
          </a:xfrm>
          <a:prstGeom prst="rect">
            <a:avLst/>
          </a:prstGeom>
        </p:spPr>
      </p:pic>
      <p:sp>
        <p:nvSpPr>
          <p:cNvPr id="70" name="CuadroTexto 69"/>
          <p:cNvSpPr txBox="1"/>
          <p:nvPr/>
        </p:nvSpPr>
        <p:spPr>
          <a:xfrm>
            <a:off x="197677" y="5672863"/>
            <a:ext cx="1424621"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Tolima</a:t>
            </a:r>
          </a:p>
          <a:p>
            <a:r>
              <a:rPr lang="es-CO" sz="1000" dirty="0">
                <a:solidFill>
                  <a:prstClr val="black"/>
                </a:solidFill>
                <a:latin typeface="Futura Std Book" panose="020B0502020204020303" pitchFamily="34" charset="0"/>
              </a:rPr>
              <a:t>Valor: $215</a:t>
            </a:r>
          </a:p>
          <a:p>
            <a:pPr fontAlgn="ctr"/>
            <a:r>
              <a:rPr lang="es-CO" sz="1000" dirty="0">
                <a:solidFill>
                  <a:srgbClr val="0093D0"/>
                </a:solidFill>
                <a:latin typeface="Futura Std Book" panose="020B0502020204020303" pitchFamily="34" charset="0"/>
              </a:rPr>
              <a:t>$ 73</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$ 142</a:t>
            </a:r>
          </a:p>
        </p:txBody>
      </p:sp>
      <p:sp>
        <p:nvSpPr>
          <p:cNvPr id="71" name="CuadroTexto 70"/>
          <p:cNvSpPr txBox="1"/>
          <p:nvPr/>
        </p:nvSpPr>
        <p:spPr>
          <a:xfrm>
            <a:off x="197677" y="4694139"/>
            <a:ext cx="1424621"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Quindío </a:t>
            </a:r>
          </a:p>
          <a:p>
            <a:r>
              <a:rPr lang="es-CO" sz="1000" dirty="0" smtClean="0">
                <a:solidFill>
                  <a:prstClr val="black"/>
                </a:solidFill>
                <a:latin typeface="Futura Std Book" panose="020B0502020204020303" pitchFamily="34" charset="0"/>
              </a:rPr>
              <a:t>Valor: $489</a:t>
            </a:r>
          </a:p>
          <a:p>
            <a:pPr fontAlgn="ctr"/>
            <a:r>
              <a:rPr lang="es-CO" sz="1000" dirty="0">
                <a:solidFill>
                  <a:srgbClr val="0093D0"/>
                </a:solidFill>
                <a:latin typeface="Futura Std Book" panose="020B0502020204020303" pitchFamily="34" charset="0"/>
              </a:rPr>
              <a:t>$ 162</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$ 327</a:t>
            </a:r>
          </a:p>
        </p:txBody>
      </p:sp>
      <p:sp>
        <p:nvSpPr>
          <p:cNvPr id="72" name="CuadroTexto 71"/>
          <p:cNvSpPr txBox="1"/>
          <p:nvPr/>
        </p:nvSpPr>
        <p:spPr>
          <a:xfrm>
            <a:off x="211475" y="3886269"/>
            <a:ext cx="1424621"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Risaralda</a:t>
            </a:r>
          </a:p>
          <a:p>
            <a:r>
              <a:rPr lang="es-CO" sz="1000" dirty="0" smtClean="0">
                <a:solidFill>
                  <a:prstClr val="black"/>
                </a:solidFill>
                <a:latin typeface="Futura Std Book" panose="020B0502020204020303" pitchFamily="34" charset="0"/>
              </a:rPr>
              <a:t>Valor: $1.396</a:t>
            </a:r>
          </a:p>
          <a:p>
            <a:pPr fontAlgn="ctr"/>
            <a:r>
              <a:rPr lang="es-CO" sz="1000" dirty="0">
                <a:solidFill>
                  <a:srgbClr val="0093D0"/>
                </a:solidFill>
                <a:latin typeface="Futura Std Book" panose="020B0502020204020303" pitchFamily="34" charset="0"/>
              </a:rPr>
              <a:t>$ 516</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$ 880</a:t>
            </a:r>
          </a:p>
        </p:txBody>
      </p:sp>
      <p:sp>
        <p:nvSpPr>
          <p:cNvPr id="73" name="CuadroTexto 72"/>
          <p:cNvSpPr txBox="1"/>
          <p:nvPr/>
        </p:nvSpPr>
        <p:spPr>
          <a:xfrm>
            <a:off x="218917" y="3196599"/>
            <a:ext cx="1424621"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Caldas </a:t>
            </a:r>
          </a:p>
          <a:p>
            <a:r>
              <a:rPr lang="es-CO" sz="1000" dirty="0" smtClean="0">
                <a:solidFill>
                  <a:prstClr val="black"/>
                </a:solidFill>
                <a:latin typeface="Futura Std Book" panose="020B0502020204020303" pitchFamily="34" charset="0"/>
              </a:rPr>
              <a:t>Valor: $1.207</a:t>
            </a:r>
          </a:p>
          <a:p>
            <a:pPr fontAlgn="ctr"/>
            <a:r>
              <a:rPr lang="es-CO" sz="1000" dirty="0">
                <a:solidFill>
                  <a:srgbClr val="0093D0"/>
                </a:solidFill>
                <a:latin typeface="Futura Std Book" panose="020B0502020204020303" pitchFamily="34" charset="0"/>
              </a:rPr>
              <a:t>$ 305</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$ 320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$ 582</a:t>
            </a:r>
          </a:p>
        </p:txBody>
      </p:sp>
      <p:sp>
        <p:nvSpPr>
          <p:cNvPr id="74" name="CuadroTexto 73"/>
          <p:cNvSpPr txBox="1"/>
          <p:nvPr/>
        </p:nvSpPr>
        <p:spPr>
          <a:xfrm>
            <a:off x="271133" y="2394605"/>
            <a:ext cx="1524966"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Antioquia </a:t>
            </a:r>
          </a:p>
          <a:p>
            <a:r>
              <a:rPr lang="es-CO" sz="1000" dirty="0" smtClean="0">
                <a:solidFill>
                  <a:prstClr val="black"/>
                </a:solidFill>
                <a:latin typeface="Futura Std Book" panose="020B0502020204020303" pitchFamily="34" charset="0"/>
              </a:rPr>
              <a:t>Valor: $2.926</a:t>
            </a:r>
          </a:p>
          <a:p>
            <a:pPr fontAlgn="ct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785</a:t>
            </a:r>
            <a:r>
              <a:rPr lang="es-CO" sz="1000" dirty="0" smtClean="0">
                <a:latin typeface="Futura Std Book" panose="020B0502020204020303" pitchFamily="34" charset="0"/>
              </a:rPr>
              <a:t>; </a:t>
            </a:r>
            <a:r>
              <a:rPr lang="es-CO" sz="1000" dirty="0" smtClean="0">
                <a:solidFill>
                  <a:srgbClr val="FFC425"/>
                </a:solidFill>
                <a:latin typeface="Futura Std Book" panose="020B0502020204020303" pitchFamily="34" charset="0"/>
              </a:rPr>
              <a:t>$ 781</a:t>
            </a:r>
            <a:r>
              <a:rPr lang="es-CO" sz="1000" dirty="0" smtClean="0">
                <a:latin typeface="Futura Std Book" panose="020B0502020204020303" pitchFamily="34" charset="0"/>
              </a:rPr>
              <a:t>; </a:t>
            </a:r>
            <a:r>
              <a:rPr lang="es-CO" sz="1000" dirty="0" smtClean="0">
                <a:solidFill>
                  <a:srgbClr val="6CB33F"/>
                </a:solidFill>
                <a:latin typeface="Futura Std Book" panose="020B0502020204020303" pitchFamily="34" charset="0"/>
              </a:rPr>
              <a:t>$ 1.360</a:t>
            </a:r>
            <a:endParaRPr lang="es-CO" sz="1000" dirty="0">
              <a:solidFill>
                <a:srgbClr val="6CB33F"/>
              </a:solidFill>
              <a:latin typeface="Futura Std Book" panose="020B0502020204020303" pitchFamily="34" charset="0"/>
            </a:endParaRPr>
          </a:p>
        </p:txBody>
      </p:sp>
      <p:sp>
        <p:nvSpPr>
          <p:cNvPr id="75" name="CuadroTexto 74"/>
          <p:cNvSpPr txBox="1"/>
          <p:nvPr/>
        </p:nvSpPr>
        <p:spPr>
          <a:xfrm>
            <a:off x="5401971" y="5374361"/>
            <a:ext cx="1250632"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Huila</a:t>
            </a:r>
          </a:p>
          <a:p>
            <a:r>
              <a:rPr lang="es-CO" sz="1000" dirty="0" smtClean="0">
                <a:solidFill>
                  <a:prstClr val="black"/>
                </a:solidFill>
                <a:latin typeface="Futura Std Book" panose="020B0502020204020303" pitchFamily="34" charset="0"/>
              </a:rPr>
              <a:t>Valor: $355</a:t>
            </a:r>
          </a:p>
          <a:p>
            <a:pPr fontAlgn="ctr"/>
            <a:r>
              <a:rPr lang="es-CO" sz="1000" dirty="0">
                <a:solidFill>
                  <a:srgbClr val="0093D0"/>
                </a:solidFill>
                <a:latin typeface="Futura Std Book" panose="020B0502020204020303" pitchFamily="34" charset="0"/>
              </a:rPr>
              <a:t>$ 319</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$ 36</a:t>
            </a:r>
          </a:p>
        </p:txBody>
      </p:sp>
      <p:sp>
        <p:nvSpPr>
          <p:cNvPr id="76" name="CuadroTexto 75"/>
          <p:cNvSpPr txBox="1"/>
          <p:nvPr/>
        </p:nvSpPr>
        <p:spPr>
          <a:xfrm>
            <a:off x="5193138" y="4680202"/>
            <a:ext cx="1421367"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Cundinamarca </a:t>
            </a:r>
          </a:p>
          <a:p>
            <a:r>
              <a:rPr lang="es-CO" sz="1000" dirty="0" smtClean="0">
                <a:solidFill>
                  <a:prstClr val="black"/>
                </a:solidFill>
                <a:latin typeface="Futura Std Book" panose="020B0502020204020303" pitchFamily="34" charset="0"/>
              </a:rPr>
              <a:t>Valor</a:t>
            </a:r>
            <a:r>
              <a:rPr lang="es-CO" sz="1000" dirty="0">
                <a:solidFill>
                  <a:prstClr val="black"/>
                </a:solidFill>
                <a:latin typeface="Futura Std Book" panose="020B0502020204020303" pitchFamily="34" charset="0"/>
              </a:rPr>
              <a:t>: </a:t>
            </a:r>
            <a:r>
              <a:rPr lang="es-CO" sz="1000" dirty="0" smtClean="0">
                <a:solidFill>
                  <a:prstClr val="black"/>
                </a:solidFill>
                <a:latin typeface="Futura Std Book" panose="020B0502020204020303" pitchFamily="34" charset="0"/>
              </a:rPr>
              <a:t>$3.691</a:t>
            </a:r>
          </a:p>
          <a:p>
            <a:pPr fontAlgn="ctr"/>
            <a:r>
              <a:rPr lang="es-CO" sz="1000" dirty="0">
                <a:solidFill>
                  <a:srgbClr val="0093D0"/>
                </a:solidFill>
                <a:latin typeface="Futura Std Book" panose="020B0502020204020303" pitchFamily="34" charset="0"/>
              </a:rPr>
              <a:t>$ 481</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$ 3.210</a:t>
            </a:r>
          </a:p>
        </p:txBody>
      </p:sp>
      <p:sp>
        <p:nvSpPr>
          <p:cNvPr id="77" name="CuadroTexto 76"/>
          <p:cNvSpPr txBox="1"/>
          <p:nvPr/>
        </p:nvSpPr>
        <p:spPr>
          <a:xfrm>
            <a:off x="5233929" y="3977634"/>
            <a:ext cx="1378438"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Boyacá </a:t>
            </a:r>
          </a:p>
          <a:p>
            <a:r>
              <a:rPr lang="es-CO" sz="1000" dirty="0" smtClean="0">
                <a:solidFill>
                  <a:prstClr val="black"/>
                </a:solidFill>
                <a:latin typeface="Futura Std Book" panose="020B0502020204020303" pitchFamily="34" charset="0"/>
              </a:rPr>
              <a:t>Valor: $1.100</a:t>
            </a:r>
          </a:p>
          <a:p>
            <a:pPr fontAlgn="ctr"/>
            <a:r>
              <a:rPr lang="es-CO" sz="1000" dirty="0">
                <a:solidFill>
                  <a:srgbClr val="0093D0"/>
                </a:solidFill>
                <a:latin typeface="Futura Std Book" panose="020B0502020204020303" pitchFamily="34" charset="0"/>
              </a:rPr>
              <a:t>$ 279</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$ 69</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$ 752</a:t>
            </a:r>
          </a:p>
        </p:txBody>
      </p:sp>
      <p:sp>
        <p:nvSpPr>
          <p:cNvPr id="78" name="CuadroTexto 77"/>
          <p:cNvSpPr txBox="1"/>
          <p:nvPr/>
        </p:nvSpPr>
        <p:spPr>
          <a:xfrm>
            <a:off x="4946109" y="3289361"/>
            <a:ext cx="1700140"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Santander </a:t>
            </a:r>
          </a:p>
          <a:p>
            <a:r>
              <a:rPr lang="es-CO" sz="1000" dirty="0" smtClean="0">
                <a:solidFill>
                  <a:prstClr val="black"/>
                </a:solidFill>
                <a:latin typeface="Futura Std Book" panose="020B0502020204020303" pitchFamily="34" charset="0"/>
              </a:rPr>
              <a:t>Valor: $6.887</a:t>
            </a:r>
          </a:p>
          <a:p>
            <a:pPr fontAlgn="ctr"/>
            <a:r>
              <a:rPr lang="es-CO" sz="1000" dirty="0">
                <a:solidFill>
                  <a:srgbClr val="0093D0"/>
                </a:solidFill>
                <a:latin typeface="Futura Std Book" panose="020B0502020204020303" pitchFamily="34" charset="0"/>
              </a:rPr>
              <a:t>$ 114</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$ 5.250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$ 1.523</a:t>
            </a:r>
          </a:p>
        </p:txBody>
      </p:sp>
      <p:sp>
        <p:nvSpPr>
          <p:cNvPr id="79" name="CuadroTexto 78"/>
          <p:cNvSpPr txBox="1"/>
          <p:nvPr/>
        </p:nvSpPr>
        <p:spPr>
          <a:xfrm>
            <a:off x="5067549" y="2589943"/>
            <a:ext cx="1573506" cy="553998"/>
          </a:xfrm>
          <a:prstGeom prst="rect">
            <a:avLst/>
          </a:prstGeom>
          <a:noFill/>
          <a:ln>
            <a:solidFill>
              <a:srgbClr val="A21984"/>
            </a:solidFill>
          </a:ln>
        </p:spPr>
        <p:txBody>
          <a:bodyPr wrap="square" rtlCol="0">
            <a:spAutoFit/>
          </a:bodyPr>
          <a:lstStyle/>
          <a:p>
            <a:r>
              <a:rPr lang="es-CO" sz="1000" dirty="0" smtClean="0">
                <a:solidFill>
                  <a:prstClr val="black"/>
                </a:solidFill>
                <a:latin typeface="Futura Std Book" panose="020B0502020204020303" pitchFamily="34" charset="0"/>
              </a:rPr>
              <a:t>Norte de Santander</a:t>
            </a:r>
          </a:p>
          <a:p>
            <a:r>
              <a:rPr lang="es-CO" sz="1000" dirty="0" smtClean="0">
                <a:solidFill>
                  <a:prstClr val="black"/>
                </a:solidFill>
                <a:latin typeface="Futura Std Book" panose="020B0502020204020303" pitchFamily="34" charset="0"/>
              </a:rPr>
              <a:t>Valor: $811</a:t>
            </a:r>
          </a:p>
          <a:p>
            <a:pPr fontAlgn="ctr"/>
            <a:r>
              <a:rPr lang="es-CO" sz="1000" dirty="0">
                <a:solidFill>
                  <a:srgbClr val="0093D0"/>
                </a:solidFill>
                <a:latin typeface="Futura Std Book" panose="020B0502020204020303" pitchFamily="34" charset="0"/>
              </a:rPr>
              <a:t>$ 100</a:t>
            </a:r>
            <a:r>
              <a:rPr lang="es-CO" sz="1000" dirty="0" smtClean="0">
                <a:latin typeface="Futura Std Book" panose="020B0502020204020303" pitchFamily="34" charset="0"/>
              </a:rPr>
              <a:t>; </a:t>
            </a:r>
            <a:r>
              <a:rPr lang="es-CO" sz="1000" dirty="0">
                <a:solidFill>
                  <a:srgbClr val="FFC425"/>
                </a:solidFill>
                <a:latin typeface="Futura Std Book" panose="020B0502020204020303" pitchFamily="34" charset="0"/>
              </a:rPr>
              <a:t>$ 0</a:t>
            </a:r>
            <a:r>
              <a:rPr lang="es-CO" sz="1000" dirty="0" smtClean="0">
                <a:latin typeface="Futura Std Book" panose="020B0502020204020303" pitchFamily="34" charset="0"/>
              </a:rPr>
              <a:t>; </a:t>
            </a:r>
            <a:r>
              <a:rPr lang="es-CO" sz="1000" dirty="0">
                <a:solidFill>
                  <a:srgbClr val="6CB33F"/>
                </a:solidFill>
                <a:latin typeface="Futura Std Book" panose="020B0502020204020303" pitchFamily="34" charset="0"/>
              </a:rPr>
              <a:t>$ 711</a:t>
            </a:r>
          </a:p>
        </p:txBody>
      </p:sp>
      <p:cxnSp>
        <p:nvCxnSpPr>
          <p:cNvPr id="80" name="Conector angular 79"/>
          <p:cNvCxnSpPr>
            <a:stCxn id="70" idx="3"/>
          </p:cNvCxnSpPr>
          <p:nvPr/>
        </p:nvCxnSpPr>
        <p:spPr>
          <a:xfrm flipV="1">
            <a:off x="1622298" y="4550848"/>
            <a:ext cx="1857522" cy="1399014"/>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81" name="Conector angular 80"/>
          <p:cNvCxnSpPr>
            <a:stCxn id="71" idx="3"/>
          </p:cNvCxnSpPr>
          <p:nvPr/>
        </p:nvCxnSpPr>
        <p:spPr>
          <a:xfrm flipV="1">
            <a:off x="1622298" y="4379994"/>
            <a:ext cx="1662575" cy="591144"/>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82" name="Conector angular 81"/>
          <p:cNvCxnSpPr/>
          <p:nvPr/>
        </p:nvCxnSpPr>
        <p:spPr>
          <a:xfrm>
            <a:off x="1662204" y="4183399"/>
            <a:ext cx="1529025" cy="15728"/>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83" name="Conector angular 82"/>
          <p:cNvCxnSpPr/>
          <p:nvPr/>
        </p:nvCxnSpPr>
        <p:spPr>
          <a:xfrm>
            <a:off x="1662204" y="3420404"/>
            <a:ext cx="1719992" cy="705718"/>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84" name="Conector angular 83"/>
          <p:cNvCxnSpPr/>
          <p:nvPr/>
        </p:nvCxnSpPr>
        <p:spPr>
          <a:xfrm>
            <a:off x="1809789" y="2820762"/>
            <a:ext cx="1572407" cy="833085"/>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85" name="Conector angular 84"/>
          <p:cNvCxnSpPr>
            <a:stCxn id="79" idx="1"/>
          </p:cNvCxnSpPr>
          <p:nvPr/>
        </p:nvCxnSpPr>
        <p:spPr>
          <a:xfrm rot="10800000" flipV="1">
            <a:off x="4328709" y="2866942"/>
            <a:ext cx="738840" cy="347960"/>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86" name="Conector angular 85"/>
          <p:cNvCxnSpPr>
            <a:stCxn id="78" idx="1"/>
          </p:cNvCxnSpPr>
          <p:nvPr/>
        </p:nvCxnSpPr>
        <p:spPr>
          <a:xfrm rot="10800000" flipV="1">
            <a:off x="4114801" y="3566359"/>
            <a:ext cx="831308" cy="153943"/>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87" name="Conector angular 86"/>
          <p:cNvCxnSpPr>
            <a:stCxn id="77" idx="1"/>
          </p:cNvCxnSpPr>
          <p:nvPr/>
        </p:nvCxnSpPr>
        <p:spPr>
          <a:xfrm rot="10800000">
            <a:off x="4312247" y="4117331"/>
            <a:ext cx="921682" cy="137302"/>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88" name="Conector angular 87"/>
          <p:cNvCxnSpPr>
            <a:stCxn id="76" idx="1"/>
          </p:cNvCxnSpPr>
          <p:nvPr/>
        </p:nvCxnSpPr>
        <p:spPr>
          <a:xfrm rot="10800000">
            <a:off x="3813778" y="4325595"/>
            <a:ext cx="1379361" cy="631606"/>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89" name="Conector angular 88"/>
          <p:cNvCxnSpPr>
            <a:stCxn id="75" idx="1"/>
          </p:cNvCxnSpPr>
          <p:nvPr/>
        </p:nvCxnSpPr>
        <p:spPr>
          <a:xfrm rot="10800000">
            <a:off x="3174091" y="5221802"/>
            <a:ext cx="2227880" cy="429558"/>
          </a:xfrm>
          <a:prstGeom prst="bentConnector3">
            <a:avLst/>
          </a:prstGeom>
        </p:spPr>
        <p:style>
          <a:lnRef idx="3">
            <a:schemeClr val="accent1"/>
          </a:lnRef>
          <a:fillRef idx="0">
            <a:schemeClr val="accent1"/>
          </a:fillRef>
          <a:effectRef idx="2">
            <a:schemeClr val="accent1"/>
          </a:effectRef>
          <a:fontRef idx="minor">
            <a:schemeClr val="tx1"/>
          </a:fontRef>
        </p:style>
      </p:cxnSp>
      <p:sp>
        <p:nvSpPr>
          <p:cNvPr id="91" name="Rectángulo 90"/>
          <p:cNvSpPr/>
          <p:nvPr/>
        </p:nvSpPr>
        <p:spPr>
          <a:xfrm>
            <a:off x="3195426" y="1406922"/>
            <a:ext cx="652743" cy="27699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200" b="1" cap="none" spc="0" dirty="0" smtClean="0">
                <a:ln/>
                <a:solidFill>
                  <a:schemeClr val="accent3"/>
                </a:solidFill>
                <a:effectLst/>
                <a:latin typeface="Futura Std Book" panose="020B0502020204020303" pitchFamily="34" charset="0"/>
              </a:rPr>
              <a:t>100%</a:t>
            </a:r>
            <a:endParaRPr lang="es-ES" sz="1200" b="1" cap="none" spc="0" dirty="0">
              <a:ln/>
              <a:solidFill>
                <a:schemeClr val="accent3"/>
              </a:solidFill>
              <a:effectLst/>
              <a:latin typeface="Futura Std Book" panose="020B0502020204020303" pitchFamily="34" charset="0"/>
            </a:endParaRPr>
          </a:p>
        </p:txBody>
      </p:sp>
      <p:cxnSp>
        <p:nvCxnSpPr>
          <p:cNvPr id="4" name="Conector angular 3"/>
          <p:cNvCxnSpPr/>
          <p:nvPr/>
        </p:nvCxnSpPr>
        <p:spPr>
          <a:xfrm rot="10800000" flipV="1">
            <a:off x="1622298" y="2162431"/>
            <a:ext cx="1759898" cy="1403927"/>
          </a:xfrm>
          <a:prstGeom prst="bentConnector3">
            <a:avLst>
              <a:gd name="adj1" fmla="val 598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82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7" y="778093"/>
            <a:ext cx="4040435" cy="2561339"/>
          </a:xfrm>
          <a:prstGeom prst="rect">
            <a:avLst/>
          </a:prstGeom>
        </p:spPr>
      </p:pic>
      <p:sp>
        <p:nvSpPr>
          <p:cNvPr id="31" name="CuadroTexto 30"/>
          <p:cNvSpPr txBox="1"/>
          <p:nvPr/>
        </p:nvSpPr>
        <p:spPr>
          <a:xfrm>
            <a:off x="0" y="225552"/>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234263" y="216181"/>
            <a:ext cx="1278407" cy="246221"/>
          </a:xfrm>
          <a:prstGeom prst="rect">
            <a:avLst/>
          </a:prstGeom>
          <a:noFill/>
        </p:spPr>
        <p:txBody>
          <a:bodyPr wrap="square" rtlCol="0">
            <a:spAutoFit/>
          </a:bodyPr>
          <a:lstStyle/>
          <a:p>
            <a:r>
              <a:rPr lang="es-ES" sz="1000" dirty="0" smtClean="0">
                <a:latin typeface="Futura Std Book" panose="020B0502020204020303" pitchFamily="34" charset="0"/>
              </a:rPr>
              <a:t>31 ene 2019</a:t>
            </a:r>
            <a:endParaRPr lang="en-US" sz="1000" dirty="0">
              <a:latin typeface="Futura Std Book" panose="020B0502020204020303" pitchFamily="34" charset="0"/>
            </a:endParaRPr>
          </a:p>
        </p:txBody>
      </p:sp>
      <p:sp>
        <p:nvSpPr>
          <p:cNvPr id="24" name="Rectángulo 23"/>
          <p:cNvSpPr/>
          <p:nvPr/>
        </p:nvSpPr>
        <p:spPr>
          <a:xfrm>
            <a:off x="4234262" y="781491"/>
            <a:ext cx="2460995" cy="2554545"/>
          </a:xfrm>
          <a:prstGeom prst="rect">
            <a:avLst/>
          </a:prstGeom>
          <a:noFill/>
          <a:ln>
            <a:solidFill>
              <a:srgbClr val="0093D0"/>
            </a:solidFill>
          </a:ln>
        </p:spPr>
        <p:txBody>
          <a:bodyPr wrap="square">
            <a:spAutoFit/>
          </a:bodyPr>
          <a:lstStyle/>
          <a:p>
            <a:pPr lvl="0" algn="just">
              <a:spcAft>
                <a:spcPts val="0"/>
              </a:spcAft>
            </a:pPr>
            <a:r>
              <a:rPr lang="es-ES" sz="1000" b="1" dirty="0" smtClean="0">
                <a:latin typeface="Futura Std Book" panose="020B0502020204020303" pitchFamily="34" charset="0"/>
              </a:rPr>
              <a:t>FNTP-241-2017 </a:t>
            </a:r>
            <a:r>
              <a:rPr lang="es-CO" sz="1000" b="1" dirty="0">
                <a:latin typeface="Futura Std Book" panose="020B0502020204020303" pitchFamily="34" charset="0"/>
              </a:rPr>
              <a:t>Plan de Capacitación 2018-2020 (Fase I</a:t>
            </a:r>
            <a:r>
              <a:rPr lang="es-CO" sz="1000" b="1" dirty="0" smtClean="0">
                <a:latin typeface="Futura Std Book" panose="020B0502020204020303" pitchFamily="34" charset="0"/>
              </a:rPr>
              <a:t>): </a:t>
            </a:r>
            <a:r>
              <a:rPr lang="es-CO" sz="1000" dirty="0" smtClean="0">
                <a:latin typeface="Futura Std Book" panose="020B0502020204020303" pitchFamily="34" charset="0"/>
              </a:rPr>
              <a:t>inversión Caldas: </a:t>
            </a:r>
            <a:r>
              <a:rPr lang="es-CO" sz="1000" dirty="0">
                <a:latin typeface="Futura Std Book" panose="020B0502020204020303" pitchFamily="34" charset="0"/>
              </a:rPr>
              <a:t>$</a:t>
            </a:r>
            <a:r>
              <a:rPr lang="es-CO" sz="1000" dirty="0" smtClean="0">
                <a:latin typeface="Futura Std Book" panose="020B0502020204020303" pitchFamily="34" charset="0"/>
              </a:rPr>
              <a:t>46.734.165 (total </a:t>
            </a:r>
            <a:r>
              <a:rPr lang="es-CO" sz="1000" dirty="0">
                <a:latin typeface="Futura Std Book" panose="020B0502020204020303" pitchFamily="34" charset="0"/>
              </a:rPr>
              <a:t>proyecto</a:t>
            </a:r>
            <a:r>
              <a:rPr lang="es-CO" sz="1000" dirty="0" smtClean="0">
                <a:latin typeface="Futura Std Book" panose="020B0502020204020303" pitchFamily="34" charset="0"/>
              </a:rPr>
              <a:t>: </a:t>
            </a:r>
            <a:r>
              <a:rPr lang="pt-BR" sz="1000" dirty="0" smtClean="0">
                <a:latin typeface="Futura Std Book" panose="020B0502020204020303" pitchFamily="34" charset="0"/>
              </a:rPr>
              <a:t>$1.291.523.621; </a:t>
            </a:r>
            <a:r>
              <a:rPr lang="pt-BR" sz="1000" dirty="0" err="1" smtClean="0">
                <a:latin typeface="Futura Std Book" panose="020B0502020204020303" pitchFamily="34" charset="0"/>
              </a:rPr>
              <a:t>Fontur</a:t>
            </a:r>
            <a:r>
              <a:rPr lang="pt-BR" sz="1000" dirty="0" smtClean="0">
                <a:latin typeface="Futura Std Book" panose="020B0502020204020303" pitchFamily="34" charset="0"/>
              </a:rPr>
              <a:t> </a:t>
            </a:r>
            <a:r>
              <a:rPr lang="pt-BR" sz="1000" dirty="0">
                <a:latin typeface="Futura Std Book" panose="020B0502020204020303" pitchFamily="34" charset="0"/>
              </a:rPr>
              <a:t>$1.028.151.621; contrapartida $</a:t>
            </a:r>
            <a:r>
              <a:rPr lang="pt-BR" sz="1000" dirty="0" smtClean="0">
                <a:latin typeface="Futura Std Book" panose="020B0502020204020303" pitchFamily="34" charset="0"/>
              </a:rPr>
              <a:t>263.372.000)</a:t>
            </a:r>
            <a:r>
              <a:rPr lang="es-CO" sz="1000" dirty="0" smtClean="0">
                <a:latin typeface="Futura Std Book" panose="020B0502020204020303" pitchFamily="34" charset="0"/>
              </a:rPr>
              <a:t>. </a:t>
            </a:r>
            <a:r>
              <a:rPr lang="es-CO" sz="1000" dirty="0">
                <a:latin typeface="Futura Std Book" panose="020B0502020204020303" pitchFamily="34" charset="0"/>
              </a:rPr>
              <a:t>Proponente: </a:t>
            </a:r>
            <a:r>
              <a:rPr lang="es-CO" sz="1000" dirty="0" err="1" smtClean="0">
                <a:latin typeface="Futura Std Book" panose="020B0502020204020303" pitchFamily="34" charset="0"/>
              </a:rPr>
              <a:t>Cotelco</a:t>
            </a:r>
            <a:r>
              <a:rPr lang="es-CO" sz="1000" dirty="0" smtClean="0">
                <a:latin typeface="Futura Std Book" panose="020B0502020204020303" pitchFamily="34" charset="0"/>
              </a:rPr>
              <a:t>. El proyecto busca </a:t>
            </a:r>
            <a:r>
              <a:rPr lang="es-ES" sz="1000" dirty="0" smtClean="0">
                <a:latin typeface="Futura Std Book" panose="020B0502020204020303" pitchFamily="34" charset="0"/>
              </a:rPr>
              <a:t>desarrollar </a:t>
            </a:r>
            <a:r>
              <a:rPr lang="es-ES" sz="1000" dirty="0">
                <a:latin typeface="Futura Std Book" panose="020B0502020204020303" pitchFamily="34" charset="0"/>
              </a:rPr>
              <a:t>el Plan de Capacitación 2018-2021 que incluye 407 cursos y talleres que serán impartidos a nivel nacional con el fin de incrementar la competitividad del capital humano vinculado con la cadena turística </a:t>
            </a:r>
            <a:r>
              <a:rPr lang="es-ES" sz="1000" dirty="0" smtClean="0">
                <a:latin typeface="Futura Std Book" panose="020B0502020204020303" pitchFamily="34" charset="0"/>
              </a:rPr>
              <a:t>colombiana en </a:t>
            </a:r>
            <a:r>
              <a:rPr lang="es-ES" sz="1000" dirty="0">
                <a:latin typeface="Futura Std Book" panose="020B0502020204020303" pitchFamily="34" charset="0"/>
              </a:rPr>
              <a:t>la ciudad de </a:t>
            </a:r>
            <a:r>
              <a:rPr lang="es-ES" sz="1000" dirty="0" smtClean="0">
                <a:latin typeface="Futura Std Book" panose="020B0502020204020303" pitchFamily="34" charset="0"/>
              </a:rPr>
              <a:t>Manizales se realizaron: </a:t>
            </a:r>
            <a:r>
              <a:rPr lang="es-ES" sz="1000" dirty="0">
                <a:latin typeface="Futura Std Book" panose="020B0502020204020303" pitchFamily="34" charset="0"/>
              </a:rPr>
              <a:t>Del 29 de noviembre al 1 de diciembre de </a:t>
            </a:r>
            <a:r>
              <a:rPr lang="es-ES" sz="1000" dirty="0" smtClean="0">
                <a:latin typeface="Futura Std Book" panose="020B0502020204020303" pitchFamily="34" charset="0"/>
              </a:rPr>
              <a:t>2018</a:t>
            </a:r>
            <a:r>
              <a:rPr lang="es-CO" sz="1000" dirty="0" smtClean="0">
                <a:latin typeface="Futura Std Book" panose="020B0502020204020303" pitchFamily="34" charset="0"/>
              </a:rPr>
              <a:t>. </a:t>
            </a:r>
            <a:r>
              <a:rPr lang="es-CO" sz="1000" dirty="0">
                <a:latin typeface="Futura Std Book" panose="020B0502020204020303" pitchFamily="34" charset="0"/>
              </a:rPr>
              <a:t>En ejecución </a:t>
            </a:r>
            <a:r>
              <a:rPr lang="es-CO" sz="1000" dirty="0" smtClean="0">
                <a:latin typeface="Futura Std Book" panose="020B0502020204020303" pitchFamily="34" charset="0"/>
              </a:rPr>
              <a:t>(90%).</a:t>
            </a:r>
          </a:p>
        </p:txBody>
      </p:sp>
      <p:sp>
        <p:nvSpPr>
          <p:cNvPr id="28" name="Rectángulo 27"/>
          <p:cNvSpPr/>
          <p:nvPr/>
        </p:nvSpPr>
        <p:spPr>
          <a:xfrm>
            <a:off x="59421" y="3391122"/>
            <a:ext cx="6684927" cy="1031051"/>
          </a:xfrm>
          <a:prstGeom prst="rect">
            <a:avLst/>
          </a:prstGeom>
          <a:ln>
            <a:solidFill>
              <a:srgbClr val="0093D0"/>
            </a:solidFill>
          </a:ln>
        </p:spPr>
        <p:txBody>
          <a:bodyPr wrap="square">
            <a:spAutoFit/>
          </a:bodyPr>
          <a:lstStyle/>
          <a:p>
            <a:pPr lvl="0" algn="just">
              <a:spcAft>
                <a:spcPts val="0"/>
              </a:spcAft>
              <a:tabLst>
                <a:tab pos="180340" algn="l"/>
              </a:tabLst>
            </a:pPr>
            <a:r>
              <a:rPr lang="es-CO" sz="1000" b="1" dirty="0">
                <a:latin typeface="Futura Std Book" panose="020B0502020204020303" pitchFamily="34" charset="0"/>
                <a:ea typeface="Calibri" panose="020F0502020204030204" pitchFamily="34" charset="0"/>
                <a:cs typeface="Times New Roman" panose="02020603050405020304" pitchFamily="18" charset="0"/>
              </a:rPr>
              <a:t>FNTP-049-2018 Fase 2: Certificación de la NTS TS 001-1 y su Mantenimiento en Cinco Destinos Pertenecientes a los Doce Corredores </a:t>
            </a:r>
            <a:r>
              <a:rPr lang="es-CO" sz="1000" b="1" dirty="0" smtClean="0">
                <a:latin typeface="Futura Std Book" panose="020B0502020204020303" pitchFamily="34" charset="0"/>
                <a:ea typeface="Calibri" panose="020F0502020204030204" pitchFamily="34" charset="0"/>
                <a:cs typeface="Times New Roman" panose="02020603050405020304" pitchFamily="18" charset="0"/>
              </a:rPr>
              <a:t>Turísticos</a:t>
            </a:r>
            <a:r>
              <a:rPr lang="es-ES" sz="1100" dirty="0" smtClean="0">
                <a:latin typeface="Calibri" panose="020F0502020204030204" pitchFamily="34" charset="0"/>
                <a:ea typeface="Calibri" panose="020F0502020204030204" pitchFamily="34" charset="0"/>
                <a:cs typeface="Times New Roman" panose="02020603050405020304" pitchFamily="18" charset="0"/>
              </a:rPr>
              <a:t> </a:t>
            </a:r>
            <a:r>
              <a:rPr lang="es-CO" altLang="es-CO" sz="1000" dirty="0" smtClean="0">
                <a:latin typeface="Futura Std Book" panose="020B0502020204020303" pitchFamily="34" charset="0"/>
              </a:rPr>
              <a:t>Inversión Caldas</a:t>
            </a:r>
            <a:r>
              <a:rPr lang="es-CO" altLang="es-CO" sz="1000" dirty="0">
                <a:latin typeface="Futura Std Book" panose="020B0502020204020303" pitchFamily="34" charset="0"/>
              </a:rPr>
              <a:t>: $</a:t>
            </a:r>
            <a:r>
              <a:rPr lang="es-CO" altLang="es-CO" sz="1000" dirty="0" smtClean="0">
                <a:latin typeface="Futura Std Book" panose="020B0502020204020303" pitchFamily="34" charset="0"/>
              </a:rPr>
              <a:t>51.676.099 (Total proyecto </a:t>
            </a:r>
            <a:r>
              <a:rPr lang="es-CO" altLang="es-CO" sz="1000" dirty="0">
                <a:latin typeface="Futura Std Book" panose="020B0502020204020303" pitchFamily="34" charset="0"/>
              </a:rPr>
              <a:t>$</a:t>
            </a:r>
            <a:r>
              <a:rPr lang="es-CO" altLang="es-CO" sz="1000" dirty="0" smtClean="0">
                <a:latin typeface="Futura Std Book" panose="020B0502020204020303" pitchFamily="34" charset="0"/>
              </a:rPr>
              <a:t>258.380.495). Proponente: </a:t>
            </a:r>
            <a:r>
              <a:rPr lang="es-CO" altLang="es-CO" sz="1000" dirty="0" err="1" smtClean="0">
                <a:latin typeface="Futura Std Book" panose="020B0502020204020303" pitchFamily="34" charset="0"/>
              </a:rPr>
              <a:t>MinCIT</a:t>
            </a:r>
            <a:r>
              <a:rPr lang="es-CO" altLang="es-CO" sz="1000" dirty="0" smtClean="0">
                <a:latin typeface="Futura Std Book" panose="020B0502020204020303" pitchFamily="34" charset="0"/>
              </a:rPr>
              <a:t>. El proyecto busca r</a:t>
            </a:r>
            <a:r>
              <a:rPr lang="es-ES" altLang="es-CO" sz="1000" dirty="0" smtClean="0">
                <a:latin typeface="Futura Std Book" panose="020B0502020204020303" pitchFamily="34" charset="0"/>
              </a:rPr>
              <a:t>realizar </a:t>
            </a:r>
            <a:r>
              <a:rPr lang="es-ES" altLang="es-CO" sz="1000" dirty="0">
                <a:latin typeface="Futura Std Book" panose="020B0502020204020303" pitchFamily="34" charset="0"/>
              </a:rPr>
              <a:t>auditorías de certificación y de seguimiento de la Norma Técnica Sectorial Colombiana NTS–TS 001-1 “Destino Turístico - Área Turística Requisitos de Sostenibilidad” en el área turística que se estableció en cada uno de los cinco destinos (Centro de Manizales, Marsella, La Macarena, </a:t>
            </a:r>
            <a:r>
              <a:rPr lang="es-ES" altLang="es-CO" sz="1000" dirty="0" err="1">
                <a:latin typeface="Futura Std Book" panose="020B0502020204020303" pitchFamily="34" charset="0"/>
              </a:rPr>
              <a:t>Usiacurí</a:t>
            </a:r>
            <a:r>
              <a:rPr lang="es-ES" altLang="es-CO" sz="1000" dirty="0">
                <a:latin typeface="Futura Std Book" panose="020B0502020204020303" pitchFamily="34" charset="0"/>
              </a:rPr>
              <a:t>, Floridablanca).</a:t>
            </a:r>
            <a:r>
              <a:rPr lang="es-CO" altLang="es-CO" sz="1000" dirty="0" smtClean="0">
                <a:latin typeface="Futura Std Book" panose="020B0502020204020303" pitchFamily="34" charset="0"/>
              </a:rPr>
              <a:t> En ejecución (5%)</a:t>
            </a:r>
            <a:endParaRPr lang="es-CO" altLang="es-CO" sz="1000" dirty="0">
              <a:latin typeface="Futura Std Book" panose="020B0502020204020303" pitchFamily="34" charset="0"/>
            </a:endParaRPr>
          </a:p>
        </p:txBody>
      </p:sp>
      <p:sp>
        <p:nvSpPr>
          <p:cNvPr id="19" name="Título 2"/>
          <p:cNvSpPr txBox="1">
            <a:spLocks/>
          </p:cNvSpPr>
          <p:nvPr/>
        </p:nvSpPr>
        <p:spPr>
          <a:xfrm>
            <a:off x="87663" y="132295"/>
            <a:ext cx="3727970"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Competitividad Turística</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pic>
        <p:nvPicPr>
          <p:cNvPr id="20" name="Picture 2" descr="G:\Ministerio CIT\Trabajo MinCIT 2017 - 2018\PNG\Logos\Font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3841" y="159176"/>
            <a:ext cx="1466453" cy="3100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65221" y="4474474"/>
            <a:ext cx="6696525" cy="861774"/>
          </a:xfrm>
          <a:prstGeom prst="rect">
            <a:avLst/>
          </a:prstGeom>
          <a:noFill/>
          <a:ln>
            <a:solidFill>
              <a:srgbClr val="0093D0"/>
            </a:solidFill>
          </a:ln>
        </p:spPr>
        <p:txBody>
          <a:bodyPr wrap="square">
            <a:spAutoFit/>
          </a:bodyPr>
          <a:lstStyle/>
          <a:p>
            <a:pPr lvl="0" algn="just">
              <a:spcAft>
                <a:spcPts val="0"/>
              </a:spcAft>
            </a:pPr>
            <a:r>
              <a:rPr lang="es-ES" sz="1000" b="1" dirty="0" smtClean="0">
                <a:latin typeface="Futura Std Book" panose="020B0502020204020303" pitchFamily="34" charset="0"/>
              </a:rPr>
              <a:t>FNTP-046-2018 I </a:t>
            </a:r>
            <a:r>
              <a:rPr lang="es-ES" sz="1000" b="1" dirty="0">
                <a:latin typeface="Futura Std Book" panose="020B0502020204020303" pitchFamily="34" charset="0"/>
              </a:rPr>
              <a:t>Curso de Inglés dirigido a Guías de Turismo en el Corredor Turístico del </a:t>
            </a:r>
            <a:r>
              <a:rPr lang="es-ES" sz="1000" b="1" dirty="0" smtClean="0">
                <a:latin typeface="Futura Std Book" panose="020B0502020204020303" pitchFamily="34" charset="0"/>
              </a:rPr>
              <a:t>PCC: </a:t>
            </a:r>
            <a:r>
              <a:rPr lang="es-CO" sz="1000" dirty="0" smtClean="0">
                <a:latin typeface="Futura Std Book" panose="020B0502020204020303" pitchFamily="34" charset="0"/>
              </a:rPr>
              <a:t>inversión Caldas: $37.550.202 (total </a:t>
            </a:r>
            <a:r>
              <a:rPr lang="es-CO" sz="1000" dirty="0">
                <a:latin typeface="Futura Std Book" panose="020B0502020204020303" pitchFamily="34" charset="0"/>
              </a:rPr>
              <a:t>proyecto</a:t>
            </a:r>
            <a:r>
              <a:rPr lang="es-CO" sz="1000" dirty="0" smtClean="0">
                <a:latin typeface="Futura Std Book" panose="020B0502020204020303" pitchFamily="34" charset="0"/>
              </a:rPr>
              <a:t>: </a:t>
            </a:r>
            <a:r>
              <a:rPr lang="es-CO" sz="1000" dirty="0">
                <a:latin typeface="Futura Std Book" panose="020B0502020204020303" pitchFamily="34" charset="0"/>
              </a:rPr>
              <a:t>$</a:t>
            </a:r>
            <a:r>
              <a:rPr lang="es-CO" sz="1000" dirty="0" smtClean="0">
                <a:latin typeface="Futura Std Book" panose="020B0502020204020303" pitchFamily="34" charset="0"/>
              </a:rPr>
              <a:t>150.200.807). Proponente</a:t>
            </a:r>
            <a:r>
              <a:rPr lang="es-CO" sz="1000" dirty="0">
                <a:latin typeface="Futura Std Book" panose="020B0502020204020303" pitchFamily="34" charset="0"/>
              </a:rPr>
              <a:t>: </a:t>
            </a:r>
            <a:r>
              <a:rPr lang="es-CO" sz="1000" dirty="0" smtClean="0">
                <a:latin typeface="Futura Std Book" panose="020B0502020204020303" pitchFamily="34" charset="0"/>
              </a:rPr>
              <a:t>MinCIT. El proyecto busca fortalecer las </a:t>
            </a:r>
            <a:r>
              <a:rPr lang="es-ES" sz="1000" dirty="0" smtClean="0">
                <a:latin typeface="Futura Std Book" panose="020B0502020204020303" pitchFamily="34" charset="0"/>
              </a:rPr>
              <a:t>competencias </a:t>
            </a:r>
            <a:r>
              <a:rPr lang="es-ES" sz="1000" dirty="0">
                <a:latin typeface="Futura Std Book" panose="020B0502020204020303" pitchFamily="34" charset="0"/>
              </a:rPr>
              <a:t>empresariales de 45 guías turísticos del paisaje cultural cafetero, por medio del I curso de fortalecimiento empresarial para el sector turismo en las competencias en el idioma inglés, en el corredor de turístico del PCC, como fase de internacionalización del </a:t>
            </a:r>
            <a:r>
              <a:rPr lang="es-ES" sz="1000" dirty="0" smtClean="0">
                <a:latin typeface="Futura Std Book" panose="020B0502020204020303" pitchFamily="34" charset="0"/>
              </a:rPr>
              <a:t>destino</a:t>
            </a:r>
            <a:r>
              <a:rPr lang="es-CO" sz="1000" dirty="0" smtClean="0">
                <a:latin typeface="Futura Std Book" panose="020B0502020204020303" pitchFamily="34" charset="0"/>
              </a:rPr>
              <a:t>. En contratación (</a:t>
            </a:r>
            <a:r>
              <a:rPr lang="es-CO" sz="1000" dirty="0">
                <a:latin typeface="Futura Std Book" panose="020B0502020204020303" pitchFamily="34" charset="0"/>
              </a:rPr>
              <a:t>0</a:t>
            </a:r>
            <a:r>
              <a:rPr lang="es-CO" sz="1000" dirty="0" smtClean="0">
                <a:latin typeface="Futura Std Book" panose="020B0502020204020303" pitchFamily="34" charset="0"/>
              </a:rPr>
              <a:t>%). </a:t>
            </a:r>
          </a:p>
        </p:txBody>
      </p:sp>
      <p:sp>
        <p:nvSpPr>
          <p:cNvPr id="21" name="Rectángulo 20"/>
          <p:cNvSpPr/>
          <p:nvPr/>
        </p:nvSpPr>
        <p:spPr>
          <a:xfrm>
            <a:off x="2173946" y="459294"/>
            <a:ext cx="2820664" cy="276999"/>
          </a:xfrm>
          <a:prstGeom prst="rect">
            <a:avLst/>
          </a:prstGeom>
        </p:spPr>
        <p:txBody>
          <a:bodyPr wrap="square">
            <a:spAutoFit/>
          </a:bodyPr>
          <a:lstStyle/>
          <a:p>
            <a:r>
              <a:rPr lang="es-CO" sz="1200" b="1" dirty="0" smtClean="0">
                <a:latin typeface="Futura Std Book" panose="020B0502020204020303" pitchFamily="34" charset="0"/>
              </a:rPr>
              <a:t>Proyectos Aprobados</a:t>
            </a:r>
            <a:r>
              <a:rPr lang="en-US" sz="1200" b="1" dirty="0" smtClean="0">
                <a:latin typeface="Futura Std Book" panose="020B0502020204020303" pitchFamily="34" charset="0"/>
              </a:rPr>
              <a:t> </a:t>
            </a:r>
            <a:r>
              <a:rPr lang="en-US" sz="1200" b="1" dirty="0">
                <a:latin typeface="Futura Std Book" panose="020B0502020204020303" pitchFamily="34" charset="0"/>
              </a:rPr>
              <a:t>2018</a:t>
            </a:r>
          </a:p>
        </p:txBody>
      </p:sp>
      <p:sp>
        <p:nvSpPr>
          <p:cNvPr id="17" name="Rectángulo 16"/>
          <p:cNvSpPr/>
          <p:nvPr/>
        </p:nvSpPr>
        <p:spPr>
          <a:xfrm>
            <a:off x="65221" y="5388549"/>
            <a:ext cx="6684927" cy="1015663"/>
          </a:xfrm>
          <a:prstGeom prst="rect">
            <a:avLst/>
          </a:prstGeom>
          <a:noFill/>
          <a:ln>
            <a:solidFill>
              <a:srgbClr val="0093D0"/>
            </a:solidFill>
          </a:ln>
        </p:spPr>
        <p:txBody>
          <a:bodyPr wrap="square">
            <a:spAutoFit/>
          </a:bodyPr>
          <a:lstStyle/>
          <a:p>
            <a:pPr algn="just">
              <a:tabLst>
                <a:tab pos="180340" algn="l"/>
                <a:tab pos="270510" algn="l"/>
              </a:tabLst>
            </a:pPr>
            <a:r>
              <a:rPr lang="es-ES" sz="1000" b="1" dirty="0" smtClean="0">
                <a:solidFill>
                  <a:prstClr val="black"/>
                </a:solidFill>
                <a:latin typeface="Futura Std Book" panose="020B0502020204020303" pitchFamily="34" charset="0"/>
                <a:ea typeface="Times New Roman" panose="02020603050405020304" pitchFamily="18" charset="0"/>
                <a:cs typeface="Arial" panose="020B0604020202020204" pitchFamily="34" charset="0"/>
              </a:rPr>
              <a:t>FNTP-061-2018 </a:t>
            </a:r>
            <a:r>
              <a:rPr lang="es-ES" sz="1000" b="1" dirty="0">
                <a:solidFill>
                  <a:prstClr val="black"/>
                </a:solidFill>
                <a:latin typeface="Futura Std Book" panose="020B0502020204020303" pitchFamily="34" charset="0"/>
                <a:ea typeface="Times New Roman" panose="02020603050405020304" pitchFamily="18" charset="0"/>
                <a:cs typeface="Arial" panose="020B0604020202020204" pitchFamily="34" charset="0"/>
              </a:rPr>
              <a:t>Fase 1: Implementación de la NTS TS 001-1 en un área turística delimitada dentro del Municipio de Chinchiná, Caldas</a:t>
            </a:r>
            <a:r>
              <a:rPr lang="es-CO" sz="1000" b="1" dirty="0" smtClean="0">
                <a:solidFill>
                  <a:prstClr val="black"/>
                </a:solidFill>
                <a:latin typeface="Futura Std Book" panose="020B0502020204020303" pitchFamily="34" charset="0"/>
              </a:rPr>
              <a:t>: </a:t>
            </a:r>
            <a:r>
              <a:rPr lang="es-CO" sz="1000" dirty="0" smtClean="0">
                <a:solidFill>
                  <a:prstClr val="black"/>
                </a:solidFill>
                <a:latin typeface="Futura Std Book" panose="020B0502020204020303" pitchFamily="34" charset="0"/>
              </a:rPr>
              <a:t>inversión Caldas: $168.857.600. (Total Proyecto $211.072.000; </a:t>
            </a:r>
            <a:r>
              <a:rPr lang="es-CO" sz="1000" dirty="0" err="1" smtClean="0">
                <a:solidFill>
                  <a:prstClr val="black"/>
                </a:solidFill>
                <a:latin typeface="Futura Std Book" panose="020B0502020204020303" pitchFamily="34" charset="0"/>
              </a:rPr>
              <a:t>Fontur</a:t>
            </a:r>
            <a:r>
              <a:rPr lang="es-CO" sz="1000" dirty="0" smtClean="0">
                <a:solidFill>
                  <a:prstClr val="black"/>
                </a:solidFill>
                <a:latin typeface="Futura Std Book" panose="020B0502020204020303" pitchFamily="34" charset="0"/>
              </a:rPr>
              <a:t> </a:t>
            </a:r>
            <a:r>
              <a:rPr lang="es-CO" sz="1000" dirty="0">
                <a:solidFill>
                  <a:prstClr val="black"/>
                </a:solidFill>
                <a:latin typeface="Futura Std Book" panose="020B0502020204020303" pitchFamily="34" charset="0"/>
              </a:rPr>
              <a:t>$</a:t>
            </a:r>
            <a:r>
              <a:rPr lang="es-CO" sz="1000" dirty="0" smtClean="0">
                <a:solidFill>
                  <a:prstClr val="black"/>
                </a:solidFill>
                <a:latin typeface="Futura Std Book" panose="020B0502020204020303" pitchFamily="34" charset="0"/>
              </a:rPr>
              <a:t>168.857.600; </a:t>
            </a:r>
            <a:r>
              <a:rPr lang="es-CO" sz="1000" dirty="0">
                <a:solidFill>
                  <a:prstClr val="black"/>
                </a:solidFill>
                <a:latin typeface="Futura Std Book" panose="020B0502020204020303" pitchFamily="34" charset="0"/>
              </a:rPr>
              <a:t>contrapartida $42.214.400). </a:t>
            </a:r>
            <a:r>
              <a:rPr lang="es-CO" sz="1000" dirty="0" smtClean="0">
                <a:solidFill>
                  <a:prstClr val="black"/>
                </a:solidFill>
                <a:latin typeface="Futura Std Book" panose="020B0502020204020303" pitchFamily="34" charset="0"/>
              </a:rPr>
              <a:t>Proponente: </a:t>
            </a:r>
            <a:r>
              <a:rPr lang="es-CO" sz="1000" dirty="0">
                <a:solidFill>
                  <a:prstClr val="black"/>
                </a:solidFill>
                <a:latin typeface="Futura Std Book" panose="020B0502020204020303" pitchFamily="34" charset="0"/>
              </a:rPr>
              <a:t>Alcaldía de Chinchiná. </a:t>
            </a:r>
            <a:r>
              <a:rPr lang="es-CO" sz="1000" dirty="0" smtClean="0">
                <a:solidFill>
                  <a:prstClr val="black"/>
                </a:solidFill>
                <a:latin typeface="Futura Std Book" panose="020B0502020204020303" pitchFamily="34" charset="0"/>
              </a:rPr>
              <a:t>El proyecto busca</a:t>
            </a:r>
            <a:r>
              <a:rPr lang="es-ES" sz="1000" dirty="0">
                <a:solidFill>
                  <a:prstClr val="black"/>
                </a:solidFill>
                <a:latin typeface="Futura Std Book" panose="020B0502020204020303" pitchFamily="34" charset="0"/>
              </a:rPr>
              <a:t> Realizar la implementación de la Norma Técnica Sectorial Colombiana NTS TS 001-1 "Destino Turístico - Área Turística Requisitos De Sostenibilidad” en un área turística delimitada que se establezca dentro del destino de Chinchiná, en aras de obtener la certificación</a:t>
            </a:r>
            <a:r>
              <a:rPr lang="es-ES" sz="1000" dirty="0" smtClean="0">
                <a:solidFill>
                  <a:prstClr val="black"/>
                </a:solidFill>
                <a:latin typeface="Futura Std Book" panose="020B0502020204020303" pitchFamily="34" charset="0"/>
              </a:rPr>
              <a:t>. Contratado</a:t>
            </a:r>
            <a:r>
              <a:rPr lang="es-CO" sz="1000" dirty="0">
                <a:latin typeface="Futura Std Book" panose="020B0502020204020303" pitchFamily="34" charset="0"/>
              </a:rPr>
              <a:t> </a:t>
            </a:r>
            <a:r>
              <a:rPr lang="es-CO" sz="1000" dirty="0" smtClean="0">
                <a:latin typeface="Futura Std Book" panose="020B0502020204020303" pitchFamily="34" charset="0"/>
              </a:rPr>
              <a:t>(0%)</a:t>
            </a:r>
            <a:endParaRPr lang="es-CO" sz="1000" dirty="0">
              <a:latin typeface="Futura Std Book" panose="020B0502020204020303" pitchFamily="34" charset="0"/>
            </a:endParaRPr>
          </a:p>
        </p:txBody>
      </p:sp>
      <p:sp>
        <p:nvSpPr>
          <p:cNvPr id="23" name="Rectángulo 22"/>
          <p:cNvSpPr/>
          <p:nvPr/>
        </p:nvSpPr>
        <p:spPr>
          <a:xfrm>
            <a:off x="65221" y="781491"/>
            <a:ext cx="2005105" cy="452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CO" sz="800" dirty="0">
                <a:latin typeface="Futura Std Book" panose="020B0502020204020303" pitchFamily="34" charset="0"/>
              </a:rPr>
              <a:t>Laguna del nevado santa Isabel </a:t>
            </a:r>
            <a:r>
              <a:rPr lang="es-CO" sz="800" dirty="0" smtClean="0">
                <a:latin typeface="Futura Std Book" panose="020B0502020204020303" pitchFamily="34" charset="0"/>
              </a:rPr>
              <a:t> PNN </a:t>
            </a:r>
            <a:r>
              <a:rPr lang="es-CO" sz="800" dirty="0">
                <a:latin typeface="Futura Std Book" panose="020B0502020204020303" pitchFamily="34" charset="0"/>
              </a:rPr>
              <a:t>Los Nevados, </a:t>
            </a:r>
            <a:r>
              <a:rPr lang="es-CO" sz="800" dirty="0" smtClean="0">
                <a:latin typeface="Futura Std Book" panose="020B0502020204020303" pitchFamily="34" charset="0"/>
              </a:rPr>
              <a:t>Caldas</a:t>
            </a:r>
          </a:p>
          <a:p>
            <a:pPr>
              <a:lnSpc>
                <a:spcPct val="107000"/>
              </a:lnSpc>
              <a:spcAft>
                <a:spcPts val="0"/>
              </a:spcAft>
            </a:pPr>
            <a:r>
              <a:rPr lang="es-MX" sz="800" dirty="0" smtClean="0">
                <a:solidFill>
                  <a:schemeClr val="bg1"/>
                </a:solidFill>
                <a:latin typeface="Futura Std Book" panose="020B0502020204020303" pitchFamily="34" charset="0"/>
              </a:rPr>
              <a:t>Autor: </a:t>
            </a:r>
            <a:r>
              <a:rPr lang="es-CO" sz="800" dirty="0">
                <a:latin typeface="Futura Std Book" panose="020B0502020204020303" pitchFamily="34" charset="0"/>
              </a:rPr>
              <a:t>Sebastián Isaza Ramírez </a:t>
            </a:r>
            <a:endParaRPr lang="es-MX" sz="800" dirty="0">
              <a:solidFill>
                <a:schemeClr val="bg1"/>
              </a:solidFill>
              <a:effectLst/>
              <a:latin typeface="Futura Std Book" panose="020B0502020204020303" pitchFamily="34" charset="0"/>
              <a:ea typeface="Calibri" panose="020F0502020204030204" pitchFamily="34" charset="0"/>
              <a:cs typeface="Times New Roman" panose="02020603050405020304" pitchFamily="18" charset="0"/>
            </a:endParaRPr>
          </a:p>
        </p:txBody>
      </p:sp>
      <p:sp>
        <p:nvSpPr>
          <p:cNvPr id="26" name="Rectángulo 25"/>
          <p:cNvSpPr/>
          <p:nvPr/>
        </p:nvSpPr>
        <p:spPr>
          <a:xfrm>
            <a:off x="1495628" y="6384397"/>
            <a:ext cx="4441439" cy="276999"/>
          </a:xfrm>
          <a:prstGeom prst="rect">
            <a:avLst/>
          </a:prstGeom>
        </p:spPr>
        <p:txBody>
          <a:bodyPr wrap="square">
            <a:spAutoFit/>
          </a:bodyPr>
          <a:lstStyle/>
          <a:p>
            <a:pPr algn="just"/>
            <a:r>
              <a:rPr lang="es-CO" sz="1200" b="1" dirty="0" smtClean="0">
                <a:solidFill>
                  <a:prstClr val="black"/>
                </a:solidFill>
                <a:latin typeface="Futura Std Book" panose="020B0502020204020303" pitchFamily="34" charset="0"/>
              </a:rPr>
              <a:t>Proyectos Aprobados Vigencias Anteriores</a:t>
            </a:r>
            <a:endParaRPr lang="es-CO" sz="1200" b="1" dirty="0">
              <a:solidFill>
                <a:prstClr val="black"/>
              </a:solidFill>
              <a:latin typeface="Futura Std Book" panose="020B0502020204020303" pitchFamily="34" charset="0"/>
            </a:endParaRPr>
          </a:p>
        </p:txBody>
      </p:sp>
      <p:sp>
        <p:nvSpPr>
          <p:cNvPr id="27" name="Rectángulo 26"/>
          <p:cNvSpPr/>
          <p:nvPr/>
        </p:nvSpPr>
        <p:spPr>
          <a:xfrm>
            <a:off x="49747" y="6661396"/>
            <a:ext cx="6711999" cy="1169551"/>
          </a:xfrm>
          <a:prstGeom prst="rect">
            <a:avLst/>
          </a:prstGeom>
          <a:noFill/>
          <a:ln>
            <a:solidFill>
              <a:srgbClr val="0093D0"/>
            </a:solidFill>
          </a:ln>
        </p:spPr>
        <p:txBody>
          <a:bodyPr wrap="square">
            <a:spAutoFit/>
          </a:bodyPr>
          <a:lstStyle/>
          <a:p>
            <a:pPr algn="just"/>
            <a:r>
              <a:rPr lang="es-ES" sz="1000" b="1" dirty="0" smtClean="0">
                <a:solidFill>
                  <a:prstClr val="black"/>
                </a:solidFill>
                <a:latin typeface="Futura Std Book" panose="020B0502020204020303" pitchFamily="34" charset="0"/>
              </a:rPr>
              <a:t>FNTP-023-2017 </a:t>
            </a:r>
            <a:r>
              <a:rPr lang="es-ES" sz="1000" b="1" dirty="0">
                <a:solidFill>
                  <a:prstClr val="black"/>
                </a:solidFill>
                <a:latin typeface="Futura Std Book" panose="020B0502020204020303" pitchFamily="34" charset="0"/>
              </a:rPr>
              <a:t>Proceso de capacitación para la implementación del Sistema de Gestión de la Seguridad y Salud en el Trabajo (SG-SST), en hasta 150 establecimientos de alojamiento del país</a:t>
            </a:r>
            <a:r>
              <a:rPr lang="es-CO" sz="1000" b="1" dirty="0" smtClean="0">
                <a:solidFill>
                  <a:prstClr val="black"/>
                </a:solidFill>
                <a:latin typeface="Futura Std Book" panose="020B0502020204020303" pitchFamily="34" charset="0"/>
              </a:rPr>
              <a:t>: </a:t>
            </a:r>
            <a:r>
              <a:rPr lang="es-CO" sz="1000" dirty="0">
                <a:solidFill>
                  <a:prstClr val="black"/>
                </a:solidFill>
                <a:latin typeface="Futura Std Book" panose="020B0502020204020303" pitchFamily="34" charset="0"/>
              </a:rPr>
              <a:t>inversión </a:t>
            </a:r>
            <a:r>
              <a:rPr lang="es-CO" sz="1000" dirty="0" smtClean="0">
                <a:solidFill>
                  <a:prstClr val="black"/>
                </a:solidFill>
                <a:latin typeface="Futura Std Book" panose="020B0502020204020303" pitchFamily="34" charset="0"/>
              </a:rPr>
              <a:t>Caldas</a:t>
            </a:r>
            <a:r>
              <a:rPr lang="es-CO" sz="1000" dirty="0">
                <a:solidFill>
                  <a:prstClr val="black"/>
                </a:solidFill>
                <a:latin typeface="Futura Std Book" panose="020B0502020204020303" pitchFamily="34" charset="0"/>
              </a:rPr>
              <a:t>: $</a:t>
            </a:r>
            <a:r>
              <a:rPr lang="es-CO" sz="1000" dirty="0" smtClean="0">
                <a:solidFill>
                  <a:prstClr val="black"/>
                </a:solidFill>
                <a:latin typeface="Futura Std Book" panose="020B0502020204020303" pitchFamily="34" charset="0"/>
              </a:rPr>
              <a:t>30.555.417 (Total </a:t>
            </a:r>
            <a:r>
              <a:rPr lang="es-CO" sz="1000" dirty="0">
                <a:solidFill>
                  <a:prstClr val="black"/>
                </a:solidFill>
                <a:latin typeface="Futura Std Book" panose="020B0502020204020303" pitchFamily="34" charset="0"/>
              </a:rPr>
              <a:t>proyecto</a:t>
            </a:r>
            <a:r>
              <a:rPr lang="es-CO" sz="1000" dirty="0" smtClean="0">
                <a:solidFill>
                  <a:prstClr val="black"/>
                </a:solidFill>
                <a:latin typeface="Futura Std Book" panose="020B0502020204020303" pitchFamily="34" charset="0"/>
              </a:rPr>
              <a:t>: </a:t>
            </a:r>
            <a:r>
              <a:rPr lang="es-CO" sz="1000" dirty="0">
                <a:solidFill>
                  <a:prstClr val="black"/>
                </a:solidFill>
                <a:latin typeface="Futura Std Book" panose="020B0502020204020303" pitchFamily="34" charset="0"/>
              </a:rPr>
              <a:t>$460.205.000. Fontur $366.665.000; contrapartida $93.540.000). </a:t>
            </a:r>
            <a:r>
              <a:rPr lang="es-CO" sz="1000" dirty="0" smtClean="0">
                <a:solidFill>
                  <a:prstClr val="black"/>
                </a:solidFill>
                <a:latin typeface="Futura Std Book" panose="020B0502020204020303" pitchFamily="34" charset="0"/>
              </a:rPr>
              <a:t>Proponente</a:t>
            </a:r>
            <a:r>
              <a:rPr lang="es-CO" sz="1000" dirty="0">
                <a:solidFill>
                  <a:prstClr val="black"/>
                </a:solidFill>
                <a:latin typeface="Futura Std Book" panose="020B0502020204020303" pitchFamily="34" charset="0"/>
              </a:rPr>
              <a:t>: </a:t>
            </a:r>
            <a:r>
              <a:rPr lang="es-CO" sz="1000" dirty="0" err="1" smtClean="0">
                <a:solidFill>
                  <a:prstClr val="black"/>
                </a:solidFill>
                <a:latin typeface="Futura Std Book" panose="020B0502020204020303" pitchFamily="34" charset="0"/>
              </a:rPr>
              <a:t>Cotelco</a:t>
            </a:r>
            <a:r>
              <a:rPr lang="es-CO" sz="1000" dirty="0" smtClean="0">
                <a:solidFill>
                  <a:prstClr val="black"/>
                </a:solidFill>
                <a:latin typeface="Futura Std Book" panose="020B0502020204020303" pitchFamily="34" charset="0"/>
              </a:rPr>
              <a:t>. El proyecto busca </a:t>
            </a:r>
            <a:r>
              <a:rPr lang="es-ES" sz="1000" dirty="0" smtClean="0">
                <a:solidFill>
                  <a:prstClr val="black"/>
                </a:solidFill>
                <a:latin typeface="Futura Std Book" panose="020B0502020204020303" pitchFamily="34" charset="0"/>
              </a:rPr>
              <a:t>capacitar </a:t>
            </a:r>
            <a:r>
              <a:rPr lang="es-ES" sz="1000" dirty="0">
                <a:solidFill>
                  <a:prstClr val="black"/>
                </a:solidFill>
                <a:latin typeface="Futura Std Book" panose="020B0502020204020303" pitchFamily="34" charset="0"/>
              </a:rPr>
              <a:t>hasta a 150 establecimientos de alojamiento y hospedaje, en 10 departamentos, mediante la aplicación de los criterios de SST definidos en el decreto 1072 de 2015, para la implementación del sistema de gestión de la seguridad y salud en el trabajo, </a:t>
            </a:r>
            <a:r>
              <a:rPr lang="es-ES" sz="1000" dirty="0" smtClean="0">
                <a:solidFill>
                  <a:prstClr val="black"/>
                </a:solidFill>
                <a:latin typeface="Futura Std Book" panose="020B0502020204020303" pitchFamily="34" charset="0"/>
              </a:rPr>
              <a:t>departamentos</a:t>
            </a:r>
            <a:r>
              <a:rPr lang="es-CO" sz="1000" dirty="0" smtClean="0">
                <a:solidFill>
                  <a:prstClr val="black"/>
                </a:solidFill>
                <a:latin typeface="Futura Std Book" panose="020B0502020204020303" pitchFamily="34" charset="0"/>
              </a:rPr>
              <a:t>. Terminado (100%). </a:t>
            </a:r>
          </a:p>
        </p:txBody>
      </p:sp>
      <p:sp>
        <p:nvSpPr>
          <p:cNvPr id="29" name="Rectángulo 28"/>
          <p:cNvSpPr/>
          <p:nvPr/>
        </p:nvSpPr>
        <p:spPr>
          <a:xfrm>
            <a:off x="53623" y="7897927"/>
            <a:ext cx="6696525" cy="1169551"/>
          </a:xfrm>
          <a:prstGeom prst="rect">
            <a:avLst/>
          </a:prstGeom>
          <a:noFill/>
          <a:ln>
            <a:solidFill>
              <a:srgbClr val="0093D0"/>
            </a:solidFill>
          </a:ln>
        </p:spPr>
        <p:txBody>
          <a:bodyPr wrap="square">
            <a:spAutoFit/>
          </a:bodyPr>
          <a:lstStyle/>
          <a:p>
            <a:pPr algn="just">
              <a:tabLst>
                <a:tab pos="180340" algn="l"/>
                <a:tab pos="270510" algn="l"/>
              </a:tabLst>
            </a:pPr>
            <a:r>
              <a:rPr lang="es-ES" sz="1000" b="1" dirty="0">
                <a:solidFill>
                  <a:prstClr val="black"/>
                </a:solidFill>
                <a:latin typeface="Futura Std Book" panose="020B0502020204020303" pitchFamily="34" charset="0"/>
                <a:ea typeface="Times New Roman" panose="02020603050405020304" pitchFamily="18" charset="0"/>
                <a:cs typeface="Arial" panose="020B0604020202020204" pitchFamily="34" charset="0"/>
              </a:rPr>
              <a:t>FNTP-057-2017 Fase 1 Implementación de la NTS TS 001-1 en un área turística delimitada dentro de cinco destinos turísticos pertenecientes a los doce corredores turísticos de Colombia</a:t>
            </a:r>
            <a:r>
              <a:rPr lang="es-CO" sz="1000" b="1" dirty="0" smtClean="0">
                <a:solidFill>
                  <a:prstClr val="black"/>
                </a:solidFill>
                <a:latin typeface="Futura Std Book" panose="020B0502020204020303" pitchFamily="34" charset="0"/>
              </a:rPr>
              <a:t>: </a:t>
            </a:r>
            <a:r>
              <a:rPr lang="es-CO" sz="1000" dirty="0" smtClean="0">
                <a:solidFill>
                  <a:prstClr val="black"/>
                </a:solidFill>
                <a:latin typeface="Futura Std Book" panose="020B0502020204020303" pitchFamily="34" charset="0"/>
              </a:rPr>
              <a:t>inversión Caldas</a:t>
            </a:r>
            <a:r>
              <a:rPr lang="es-CO" sz="1000" dirty="0">
                <a:solidFill>
                  <a:prstClr val="black"/>
                </a:solidFill>
                <a:latin typeface="Futura Std Book" panose="020B0502020204020303" pitchFamily="34" charset="0"/>
              </a:rPr>
              <a:t>: $134.000.000 (</a:t>
            </a:r>
            <a:r>
              <a:rPr lang="es-CO" sz="1000" dirty="0" smtClean="0">
                <a:solidFill>
                  <a:prstClr val="black"/>
                </a:solidFill>
                <a:latin typeface="Futura Std Book" panose="020B0502020204020303" pitchFamily="34" charset="0"/>
              </a:rPr>
              <a:t>Total proyecto $ 670.000.000). Proponente: MinCIT. El proyecto busca</a:t>
            </a:r>
            <a:r>
              <a:rPr lang="es-ES" sz="1000" dirty="0">
                <a:solidFill>
                  <a:prstClr val="black"/>
                </a:solidFill>
                <a:latin typeface="Futura Std Book" panose="020B0502020204020303" pitchFamily="34" charset="0"/>
              </a:rPr>
              <a:t> </a:t>
            </a:r>
            <a:r>
              <a:rPr lang="es-ES" sz="1000" dirty="0" smtClean="0">
                <a:solidFill>
                  <a:prstClr val="black"/>
                </a:solidFill>
                <a:latin typeface="Futura Std Book" panose="020B0502020204020303" pitchFamily="34" charset="0"/>
              </a:rPr>
              <a:t>realizar </a:t>
            </a:r>
            <a:r>
              <a:rPr lang="es-ES" sz="1000" dirty="0">
                <a:solidFill>
                  <a:prstClr val="black"/>
                </a:solidFill>
                <a:latin typeface="Futura Std Book" panose="020B0502020204020303" pitchFamily="34" charset="0"/>
              </a:rPr>
              <a:t>la implementación de la Norma Técnica Sectorial Colombiana NTS TS 001-1 "Destino Turístico - Área Turística Requisitos De Sostenibilidad” en un área turística delimitada que se establezca dentro de cinco destinos turísticos (Centro de Manizales, Marsella, La Macarena, Montería, Floridablanca) pertenecientes a los doce corredores turísticos, con el fin de obtener la certificación</a:t>
            </a:r>
            <a:r>
              <a:rPr lang="es-ES" sz="1000" dirty="0" smtClean="0">
                <a:solidFill>
                  <a:prstClr val="black"/>
                </a:solidFill>
                <a:latin typeface="Futura Std Book" panose="020B0502020204020303" pitchFamily="34" charset="0"/>
              </a:rPr>
              <a:t>. </a:t>
            </a:r>
            <a:r>
              <a:rPr lang="es-CO" sz="1000" dirty="0" smtClean="0">
                <a:solidFill>
                  <a:prstClr val="black"/>
                </a:solidFill>
                <a:latin typeface="Futura Std Book" panose="020B0502020204020303" pitchFamily="34" charset="0"/>
              </a:rPr>
              <a:t>Terminado (100%). </a:t>
            </a:r>
            <a:endParaRPr lang="es-CO" sz="1000" dirty="0">
              <a:solidFill>
                <a:prstClr val="black"/>
              </a:solidFill>
              <a:latin typeface="Futura Std Book" panose="020B0502020204020303" pitchFamily="34" charset="0"/>
            </a:endParaRPr>
          </a:p>
        </p:txBody>
      </p:sp>
    </p:spTree>
    <p:extLst>
      <p:ext uri="{BB962C8B-B14F-4D97-AF65-F5344CB8AC3E}">
        <p14:creationId xmlns:p14="http://schemas.microsoft.com/office/powerpoint/2010/main" val="1276509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2700" y="2627170"/>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2206321" y="437356"/>
            <a:ext cx="3341060" cy="276999"/>
          </a:xfrm>
          <a:prstGeom prst="rect">
            <a:avLst/>
          </a:prstGeom>
        </p:spPr>
        <p:txBody>
          <a:bodyPr wrap="square">
            <a:spAutoFit/>
          </a:bodyPr>
          <a:lstStyle/>
          <a:p>
            <a:r>
              <a:rPr lang="en-US" sz="1200" b="1" dirty="0" err="1" smtClean="0">
                <a:latin typeface="Futura Std Book" panose="020B0502020204020303" pitchFamily="34" charset="0"/>
              </a:rPr>
              <a:t>Proyectos</a:t>
            </a:r>
            <a:r>
              <a:rPr lang="en-US" sz="1200" b="1" dirty="0" smtClean="0">
                <a:latin typeface="Futura Std Book" panose="020B0502020204020303" pitchFamily="34" charset="0"/>
              </a:rPr>
              <a:t> </a:t>
            </a:r>
            <a:r>
              <a:rPr lang="en-US" sz="1200" b="1" dirty="0" err="1" smtClean="0">
                <a:latin typeface="Futura Std Book" panose="020B0502020204020303" pitchFamily="34" charset="0"/>
              </a:rPr>
              <a:t>Aprobados</a:t>
            </a:r>
            <a:r>
              <a:rPr lang="en-US" sz="1200" b="1" dirty="0" smtClean="0">
                <a:latin typeface="Futura Std Book" panose="020B0502020204020303" pitchFamily="34" charset="0"/>
              </a:rPr>
              <a:t> 2018</a:t>
            </a:r>
            <a:endParaRPr lang="en-US" sz="1200" b="1" dirty="0">
              <a:latin typeface="Futura Std Book" panose="020B0502020204020303" pitchFamily="34" charset="0"/>
            </a:endParaRPr>
          </a:p>
        </p:txBody>
      </p:sp>
      <p:sp>
        <p:nvSpPr>
          <p:cNvPr id="22" name="Rectángulo 21"/>
          <p:cNvSpPr/>
          <p:nvPr/>
        </p:nvSpPr>
        <p:spPr>
          <a:xfrm>
            <a:off x="120372" y="783453"/>
            <a:ext cx="6533090" cy="884858"/>
          </a:xfrm>
          <a:prstGeom prst="rect">
            <a:avLst/>
          </a:prstGeom>
          <a:ln>
            <a:solidFill>
              <a:schemeClr val="accent4"/>
            </a:solidFill>
          </a:ln>
        </p:spPr>
        <p:txBody>
          <a:bodyPr wrap="square">
            <a:spAutoFit/>
          </a:bodyPr>
          <a:lstStyle/>
          <a:p>
            <a:pPr algn="just">
              <a:tabLst>
                <a:tab pos="180340" algn="l"/>
              </a:tabLst>
            </a:pP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Chinchiná</a:t>
            </a:r>
          </a:p>
          <a:p>
            <a:pPr lvl="0" algn="just"/>
            <a:r>
              <a:rPr lang="es-CO" sz="1000" b="1" dirty="0" smtClean="0">
                <a:latin typeface="Futura Std Book" panose="020B0502020204020303" pitchFamily="34" charset="0"/>
              </a:rPr>
              <a:t>Primera </a:t>
            </a:r>
            <a:r>
              <a:rPr lang="es-CO" sz="1000" b="1" dirty="0">
                <a:latin typeface="Futura Std Book" panose="020B0502020204020303" pitchFamily="34" charset="0"/>
              </a:rPr>
              <a:t>Fase de la Restauración de la Estación San Francisco para crear el Centro Interpretativo de la Ruta del Café en </a:t>
            </a:r>
            <a:r>
              <a:rPr lang="es-CO" sz="1000" b="1" dirty="0" smtClean="0">
                <a:latin typeface="Futura Std Book" panose="020B0502020204020303" pitchFamily="34" charset="0"/>
              </a:rPr>
              <a:t>Chinchiná. Valor</a:t>
            </a:r>
            <a:r>
              <a:rPr lang="es-CO" sz="1000" b="1" dirty="0">
                <a:latin typeface="Futura Std Book" panose="020B0502020204020303" pitchFamily="34" charset="0"/>
              </a:rPr>
              <a:t>: </a:t>
            </a:r>
            <a:r>
              <a:rPr lang="es-CO" sz="1000" dirty="0">
                <a:latin typeface="Futura Std Book" panose="020B0502020204020303" pitchFamily="34" charset="0"/>
              </a:rPr>
              <a:t>$</a:t>
            </a:r>
            <a:r>
              <a:rPr lang="es-CO" sz="1000" dirty="0" smtClean="0">
                <a:latin typeface="Futura Std Book" panose="020B0502020204020303" pitchFamily="34" charset="0"/>
              </a:rPr>
              <a:t>1.700.000.000,25; </a:t>
            </a:r>
            <a:r>
              <a:rPr lang="es-CO" sz="1000" b="1" dirty="0" smtClean="0">
                <a:latin typeface="Futura Std Book" panose="020B0502020204020303" pitchFamily="34" charset="0"/>
              </a:rPr>
              <a:t>Fontur: </a:t>
            </a:r>
            <a:r>
              <a:rPr lang="es-CO" sz="1000" dirty="0" smtClean="0">
                <a:latin typeface="Futura Std Book" panose="020B0502020204020303" pitchFamily="34" charset="0"/>
              </a:rPr>
              <a:t>$</a:t>
            </a:r>
            <a:r>
              <a:rPr lang="es-CO" sz="1000" dirty="0">
                <a:latin typeface="Futura Std Book" panose="020B0502020204020303" pitchFamily="34" charset="0"/>
              </a:rPr>
              <a:t>737.000.000 vigencia 2017; </a:t>
            </a:r>
            <a:r>
              <a:rPr lang="es-CO" sz="1000" dirty="0" smtClean="0">
                <a:latin typeface="Futura Std Book" panose="020B0502020204020303" pitchFamily="34" charset="0"/>
              </a:rPr>
              <a:t>$</a:t>
            </a:r>
            <a:r>
              <a:rPr lang="es-CO" sz="1000" dirty="0">
                <a:latin typeface="Futura Std Book" panose="020B0502020204020303" pitchFamily="34" charset="0"/>
              </a:rPr>
              <a:t>320.439.634 vigencia 2018; </a:t>
            </a:r>
            <a:r>
              <a:rPr lang="es-CO" sz="1000" dirty="0" smtClean="0">
                <a:latin typeface="Futura Std Book" panose="020B0502020204020303" pitchFamily="34" charset="0"/>
              </a:rPr>
              <a:t>Gobernación </a:t>
            </a:r>
            <a:r>
              <a:rPr lang="es-CO" sz="1000" dirty="0">
                <a:latin typeface="Futura Std Book" panose="020B0502020204020303" pitchFamily="34" charset="0"/>
              </a:rPr>
              <a:t>de Caldas $</a:t>
            </a:r>
            <a:r>
              <a:rPr lang="es-CO" sz="1000" dirty="0" smtClean="0">
                <a:latin typeface="Futura Std Book" panose="020B0502020204020303" pitchFamily="34" charset="0"/>
              </a:rPr>
              <a:t>300.000.000; Municipio </a:t>
            </a:r>
            <a:r>
              <a:rPr lang="es-CO" sz="1000" dirty="0">
                <a:latin typeface="Futura Std Book" panose="020B0502020204020303" pitchFamily="34" charset="0"/>
              </a:rPr>
              <a:t>de Chinchiná $</a:t>
            </a:r>
            <a:r>
              <a:rPr lang="es-CO" sz="1000" dirty="0" smtClean="0">
                <a:latin typeface="Futura Std Book" panose="020B0502020204020303" pitchFamily="34" charset="0"/>
              </a:rPr>
              <a:t>342.560.366,25. Estado</a:t>
            </a:r>
            <a:r>
              <a:rPr lang="es-CO" sz="1000" dirty="0">
                <a:latin typeface="Futura Std Book" panose="020B0502020204020303" pitchFamily="34" charset="0"/>
              </a:rPr>
              <a:t>: en proceso de </a:t>
            </a:r>
            <a:r>
              <a:rPr lang="es-CO" sz="1000" dirty="0" smtClean="0">
                <a:latin typeface="Futura Std Book" panose="020B0502020204020303" pitchFamily="34" charset="0"/>
              </a:rPr>
              <a:t>contratación (0%).</a:t>
            </a:r>
            <a:endParaRPr lang="es-CO" sz="1000" dirty="0">
              <a:latin typeface="Futura Std Book" panose="020B0502020204020303" pitchFamily="34" charset="0"/>
            </a:endParaRPr>
          </a:p>
        </p:txBody>
      </p:sp>
      <p:pic>
        <p:nvPicPr>
          <p:cNvPr id="2" name="Imagen 1"/>
          <p:cNvPicPr>
            <a:picLocks noChangeAspect="1"/>
          </p:cNvPicPr>
          <p:nvPr/>
        </p:nvPicPr>
        <p:blipFill>
          <a:blip r:embed="rId3"/>
          <a:stretch>
            <a:fillRect/>
          </a:stretch>
        </p:blipFill>
        <p:spPr>
          <a:xfrm>
            <a:off x="2478505" y="1910370"/>
            <a:ext cx="4364063" cy="4024197"/>
          </a:xfrm>
          <a:prstGeom prst="rect">
            <a:avLst/>
          </a:prstGeom>
        </p:spPr>
      </p:pic>
      <p:sp>
        <p:nvSpPr>
          <p:cNvPr id="19" name="Rectángulo 18"/>
          <p:cNvSpPr/>
          <p:nvPr/>
        </p:nvSpPr>
        <p:spPr>
          <a:xfrm>
            <a:off x="58609" y="6482202"/>
            <a:ext cx="2826389" cy="2577629"/>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Manizales</a:t>
            </a:r>
          </a:p>
          <a:p>
            <a:pPr algn="just">
              <a:tabLst>
                <a:tab pos="180340" algn="l"/>
              </a:tabLst>
            </a:pPr>
            <a:r>
              <a:rPr lang="es-CO" sz="1000" b="1" dirty="0" smtClean="0">
                <a:latin typeface="Futura Std Book" panose="020B0502020204020303" pitchFamily="34" charset="0"/>
              </a:rPr>
              <a:t>Obras </a:t>
            </a:r>
            <a:r>
              <a:rPr lang="es-CO" sz="1000" b="1" dirty="0">
                <a:latin typeface="Futura Std Book" panose="020B0502020204020303" pitchFamily="34" charset="0"/>
              </a:rPr>
              <a:t>complementarias y puesta en funcionamiento del cable aéreo los </a:t>
            </a:r>
            <a:r>
              <a:rPr lang="es-CO" sz="1000" b="1" dirty="0" err="1" smtClean="0">
                <a:latin typeface="Futura Std Book" panose="020B0502020204020303" pitchFamily="34" charset="0"/>
              </a:rPr>
              <a:t>Yarumos</a:t>
            </a:r>
            <a:r>
              <a:rPr lang="es-CO" sz="1000" b="1" dirty="0" smtClean="0">
                <a:latin typeface="Futura Std Book" panose="020B0502020204020303" pitchFamily="34" charset="0"/>
              </a:rPr>
              <a:t>. </a:t>
            </a:r>
            <a:r>
              <a:rPr lang="es-CO" sz="1000" dirty="0" smtClean="0">
                <a:latin typeface="Futura Std Book" panose="020B0502020204020303" pitchFamily="34" charset="0"/>
              </a:rPr>
              <a:t>Valor</a:t>
            </a:r>
            <a:r>
              <a:rPr lang="es-CO" sz="1000" dirty="0">
                <a:latin typeface="Futura Std Book" panose="020B0502020204020303" pitchFamily="34" charset="0"/>
              </a:rPr>
              <a:t>: $2.082.479.417 (Fontur $180.244.937 vigencia 2014; $550.000.000 vigencia 2015, $700.000.000 vigencia 2016; Asociación Cable Aéreo Manizales $</a:t>
            </a:r>
            <a:r>
              <a:rPr lang="es-CO" sz="1000" dirty="0" smtClean="0">
                <a:latin typeface="Futura Std Book" panose="020B0502020204020303" pitchFamily="34" charset="0"/>
              </a:rPr>
              <a:t>652.234.480). Terminación</a:t>
            </a:r>
            <a:r>
              <a:rPr lang="es-CO" sz="1000" dirty="0">
                <a:latin typeface="Futura Std Book" panose="020B0502020204020303" pitchFamily="34" charset="0"/>
              </a:rPr>
              <a:t>: 22 de junio de 2017 (</a:t>
            </a:r>
            <a:r>
              <a:rPr lang="es-CO" sz="1000" dirty="0" smtClean="0">
                <a:latin typeface="Futura Std Book" panose="020B0502020204020303" pitchFamily="34" charset="0"/>
              </a:rPr>
              <a:t>convenio). Estado</a:t>
            </a:r>
            <a:r>
              <a:rPr lang="es-CO" sz="1000" dirty="0">
                <a:latin typeface="Futura Std Book" panose="020B0502020204020303" pitchFamily="34" charset="0"/>
              </a:rPr>
              <a:t>: </a:t>
            </a:r>
            <a:r>
              <a:rPr lang="es-CO" sz="1000" dirty="0" smtClean="0">
                <a:latin typeface="Futura Std Book" panose="020B0502020204020303" pitchFamily="34" charset="0"/>
              </a:rPr>
              <a:t>Terminado (0%).</a:t>
            </a:r>
            <a:endPar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0" algn="l"/>
              </a:tabLst>
            </a:pPr>
            <a:r>
              <a:rPr lang="es-CO" sz="1000" b="1" dirty="0">
                <a:latin typeface="Futura Std Book" panose="020B0502020204020303" pitchFamily="34" charset="0"/>
              </a:rPr>
              <a:t>Centro de Ferias y </a:t>
            </a:r>
            <a:r>
              <a:rPr lang="es-CO" sz="1000" b="1" dirty="0" smtClean="0">
                <a:latin typeface="Futura Std Book" panose="020B0502020204020303" pitchFamily="34" charset="0"/>
              </a:rPr>
              <a:t>Exposiciones–</a:t>
            </a:r>
            <a:r>
              <a:rPr lang="es-CO" sz="1000" b="1" dirty="0" err="1" smtClean="0">
                <a:latin typeface="Futura Std Book" panose="020B0502020204020303" pitchFamily="34" charset="0"/>
              </a:rPr>
              <a:t>Expoferias</a:t>
            </a:r>
            <a:r>
              <a:rPr lang="es-CO" sz="1000" b="1" dirty="0" smtClean="0">
                <a:latin typeface="Futura Std Book" panose="020B0502020204020303" pitchFamily="34" charset="0"/>
              </a:rPr>
              <a:t> Manizales. </a:t>
            </a:r>
            <a:r>
              <a:rPr lang="es-CO" sz="1000" dirty="0" smtClean="0">
                <a:latin typeface="Futura Std Book" panose="020B0502020204020303" pitchFamily="34" charset="0"/>
              </a:rPr>
              <a:t>Valor</a:t>
            </a:r>
            <a:r>
              <a:rPr lang="es-CO" sz="1000" dirty="0">
                <a:latin typeface="Futura Std Book" panose="020B0502020204020303" pitchFamily="34" charset="0"/>
              </a:rPr>
              <a:t>: $8.448.663.072 (</a:t>
            </a:r>
            <a:r>
              <a:rPr lang="es-CO" sz="1000" dirty="0" err="1">
                <a:latin typeface="Futura Std Book" panose="020B0502020204020303" pitchFamily="34" charset="0"/>
              </a:rPr>
              <a:t>Fontur</a:t>
            </a:r>
            <a:r>
              <a:rPr lang="es-CO" sz="1000" dirty="0">
                <a:latin typeface="Futura Std Book" panose="020B0502020204020303" pitchFamily="34" charset="0"/>
              </a:rPr>
              <a:t> $7.998.391.072</a:t>
            </a:r>
          </a:p>
          <a:p>
            <a:pPr algn="just">
              <a:tabLst>
                <a:tab pos="180340" algn="l"/>
              </a:tabLst>
            </a:pPr>
            <a:r>
              <a:rPr lang="es-CO" sz="1000" dirty="0">
                <a:latin typeface="Futura Std Book" panose="020B0502020204020303" pitchFamily="34" charset="0"/>
              </a:rPr>
              <a:t>vigencia 2014, </a:t>
            </a:r>
            <a:r>
              <a:rPr lang="es-CO" sz="1000" dirty="0" err="1">
                <a:latin typeface="Futura Std Book" panose="020B0502020204020303" pitchFamily="34" charset="0"/>
              </a:rPr>
              <a:t>Infimanizales</a:t>
            </a:r>
            <a:r>
              <a:rPr lang="es-CO" sz="1000" dirty="0">
                <a:latin typeface="Futura Std Book" panose="020B0502020204020303" pitchFamily="34" charset="0"/>
              </a:rPr>
              <a:t> $</a:t>
            </a:r>
            <a:r>
              <a:rPr lang="es-CO" sz="1000" dirty="0" smtClean="0">
                <a:latin typeface="Futura Std Book" panose="020B0502020204020303" pitchFamily="34" charset="0"/>
              </a:rPr>
              <a:t>450.272.000). Terminación</a:t>
            </a:r>
            <a:r>
              <a:rPr lang="es-CO" sz="1000" dirty="0">
                <a:latin typeface="Futura Std Book" panose="020B0502020204020303" pitchFamily="34" charset="0"/>
              </a:rPr>
              <a:t>: 1 de diciembre de </a:t>
            </a:r>
            <a:r>
              <a:rPr lang="es-CO" sz="1000" dirty="0" smtClean="0">
                <a:latin typeface="Futura Std Book" panose="020B0502020204020303" pitchFamily="34" charset="0"/>
              </a:rPr>
              <a:t>2019. Estado</a:t>
            </a:r>
            <a:r>
              <a:rPr lang="es-CO" sz="1000" dirty="0">
                <a:latin typeface="Futura Std Book" panose="020B0502020204020303" pitchFamily="34" charset="0"/>
              </a:rPr>
              <a:t>: En ejecución (95</a:t>
            </a:r>
            <a:r>
              <a:rPr lang="es-CO" sz="1000" dirty="0" smtClean="0">
                <a:latin typeface="Futura Std Book" panose="020B0502020204020303" pitchFamily="34" charset="0"/>
              </a:rPr>
              <a:t>%)</a:t>
            </a:r>
            <a:endParaRPr lang="es-CO" sz="1000" dirty="0">
              <a:latin typeface="Futura Std Book" panose="020B0502020204020303" pitchFamily="34" charset="0"/>
            </a:endParaRPr>
          </a:p>
        </p:txBody>
      </p:sp>
      <p:cxnSp>
        <p:nvCxnSpPr>
          <p:cNvPr id="20" name="Conector angular 19"/>
          <p:cNvCxnSpPr/>
          <p:nvPr/>
        </p:nvCxnSpPr>
        <p:spPr>
          <a:xfrm rot="5400000">
            <a:off x="2722971" y="2637495"/>
            <a:ext cx="3595051" cy="1656683"/>
          </a:xfrm>
          <a:prstGeom prst="bentConnector3">
            <a:avLst>
              <a:gd name="adj1" fmla="val 50000"/>
            </a:avLst>
          </a:prstGeom>
          <a:ln w="19050">
            <a:solidFill>
              <a:srgbClr val="FFC425"/>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58609" y="2156591"/>
            <a:ext cx="2551927" cy="4093428"/>
          </a:xfrm>
          <a:prstGeom prst="rect">
            <a:avLst/>
          </a:prstGeom>
          <a:ln>
            <a:solidFill>
              <a:schemeClr val="accent4"/>
            </a:solidFill>
          </a:ln>
        </p:spPr>
        <p:txBody>
          <a:bodyPr wrap="square">
            <a:spAutoFit/>
          </a:bodyPr>
          <a:lstStyle/>
          <a:p>
            <a:pPr algn="jus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Aguadas</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Anserma, </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Aranzazú, </a:t>
            </a:r>
            <a:r>
              <a:rPr lang="es-CO" sz="1000" b="1" dirty="0" err="1"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Belalcázar</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Chinchiná</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Filadelfia</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La </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Merced, Manizales</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Neira</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Pácora, Palestina, Riosucio, Risaralda, </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Salamina</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San José</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Supía, Villamaría y </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Viterbo</a:t>
            </a:r>
          </a:p>
          <a:p>
            <a:pPr algn="just">
              <a:tabLst>
                <a:tab pos="180340" algn="l"/>
              </a:tabLst>
            </a:pPr>
            <a:r>
              <a:rPr lang="es-CO" sz="1000" b="1" dirty="0" smtClean="0">
                <a:latin typeface="Futura Std Book" panose="020B0502020204020303" pitchFamily="34" charset="0"/>
              </a:rPr>
              <a:t>Implementación</a:t>
            </a:r>
            <a:r>
              <a:rPr lang="es-CO" sz="1000" b="1" dirty="0">
                <a:latin typeface="Futura Std Book" panose="020B0502020204020303" pitchFamily="34" charset="0"/>
              </a:rPr>
              <a:t>, fabricación, suministro </a:t>
            </a:r>
            <a:r>
              <a:rPr lang="es-CO" sz="1000" b="1" dirty="0" smtClean="0">
                <a:latin typeface="Futura Std Book" panose="020B0502020204020303" pitchFamily="34" charset="0"/>
              </a:rPr>
              <a:t>e instalación </a:t>
            </a:r>
            <a:r>
              <a:rPr lang="es-CO" sz="1000" b="1" dirty="0">
                <a:latin typeface="Futura Std Book" panose="020B0502020204020303" pitchFamily="34" charset="0"/>
              </a:rPr>
              <a:t>de la </a:t>
            </a:r>
            <a:r>
              <a:rPr lang="es-CO" sz="1000" b="1" dirty="0" smtClean="0">
                <a:latin typeface="Futura Std Book" panose="020B0502020204020303" pitchFamily="34" charset="0"/>
              </a:rPr>
              <a:t>señalización turística de Paisaje Cultural </a:t>
            </a:r>
            <a:r>
              <a:rPr lang="es-CO" sz="1000" b="1" dirty="0">
                <a:latin typeface="Futura Std Book" panose="020B0502020204020303" pitchFamily="34" charset="0"/>
              </a:rPr>
              <a:t>Cafetero – </a:t>
            </a:r>
            <a:r>
              <a:rPr lang="es-CO" sz="1000" b="1" dirty="0" smtClean="0">
                <a:latin typeface="Futura Std Book" panose="020B0502020204020303" pitchFamily="34" charset="0"/>
              </a:rPr>
              <a:t>PCC. </a:t>
            </a:r>
            <a:r>
              <a:rPr lang="pt-BR" sz="1000" dirty="0" smtClean="0">
                <a:latin typeface="Futura Std Book" panose="020B0502020204020303" pitchFamily="34" charset="0"/>
              </a:rPr>
              <a:t>$2.901.396.919,04 </a:t>
            </a:r>
            <a:r>
              <a:rPr lang="pt-BR" sz="1000" dirty="0">
                <a:latin typeface="Futura Std Book" panose="020B0502020204020303" pitchFamily="34" charset="0"/>
              </a:rPr>
              <a:t>(</a:t>
            </a:r>
            <a:r>
              <a:rPr lang="pt-BR" sz="1000" dirty="0" err="1">
                <a:latin typeface="Futura Std Book" panose="020B0502020204020303" pitchFamily="34" charset="0"/>
              </a:rPr>
              <a:t>Fontur</a:t>
            </a:r>
            <a:r>
              <a:rPr lang="pt-BR" sz="1000" dirty="0">
                <a:latin typeface="Futura Std Book" panose="020B0502020204020303" pitchFamily="34" charset="0"/>
              </a:rPr>
              <a:t> </a:t>
            </a:r>
            <a:r>
              <a:rPr lang="pt-BR" sz="1000" dirty="0" smtClean="0">
                <a:latin typeface="Futura Std Book" panose="020B0502020204020303" pitchFamily="34" charset="0"/>
              </a:rPr>
              <a:t>2016, valor </a:t>
            </a:r>
            <a:r>
              <a:rPr lang="es-CO" sz="1000" dirty="0" smtClean="0">
                <a:latin typeface="Futura Std Book" panose="020B0502020204020303" pitchFamily="34" charset="0"/>
              </a:rPr>
              <a:t>aprobado</a:t>
            </a:r>
            <a:r>
              <a:rPr lang="pt-BR" sz="1000" dirty="0" smtClean="0">
                <a:latin typeface="Futura Std Book" panose="020B0502020204020303" pitchFamily="34" charset="0"/>
              </a:rPr>
              <a:t> </a:t>
            </a:r>
            <a:r>
              <a:rPr lang="pt-BR" sz="1000" dirty="0">
                <a:latin typeface="Futura Std Book" panose="020B0502020204020303" pitchFamily="34" charset="0"/>
              </a:rPr>
              <a:t>para 51 </a:t>
            </a:r>
            <a:r>
              <a:rPr lang="pt-BR" sz="1000" dirty="0" smtClean="0">
                <a:latin typeface="Futura Std Book" panose="020B0502020204020303" pitchFamily="34" charset="0"/>
              </a:rPr>
              <a:t>municípios </a:t>
            </a:r>
            <a:r>
              <a:rPr lang="pt-BR" sz="1000" dirty="0">
                <a:latin typeface="Futura Std Book" panose="020B0502020204020303" pitchFamily="34" charset="0"/>
              </a:rPr>
              <a:t>del PCC, valor estimado 18 </a:t>
            </a:r>
            <a:r>
              <a:rPr lang="pt-BR" sz="1000" dirty="0" smtClean="0">
                <a:latin typeface="Futura Std Book" panose="020B0502020204020303" pitchFamily="34" charset="0"/>
              </a:rPr>
              <a:t>municípios </a:t>
            </a:r>
            <a:r>
              <a:rPr lang="pt-BR" sz="1000" dirty="0">
                <a:latin typeface="Futura Std Book" panose="020B0502020204020303" pitchFamily="34" charset="0"/>
              </a:rPr>
              <a:t>de Caldas $</a:t>
            </a:r>
            <a:r>
              <a:rPr lang="pt-BR" sz="1000" dirty="0" smtClean="0">
                <a:latin typeface="Futura Std Book" panose="020B0502020204020303" pitchFamily="34" charset="0"/>
              </a:rPr>
              <a:t>1.024.022.442,01). </a:t>
            </a:r>
            <a:r>
              <a:rPr lang="es-CO" sz="1000" dirty="0" smtClean="0">
                <a:latin typeface="Futura Std Book" panose="020B0502020204020303" pitchFamily="34" charset="0"/>
              </a:rPr>
              <a:t>Terminación</a:t>
            </a:r>
            <a:r>
              <a:rPr lang="es-CO" sz="1000" dirty="0">
                <a:latin typeface="Futura Std Book" panose="020B0502020204020303" pitchFamily="34" charset="0"/>
              </a:rPr>
              <a:t>: 31 de julio de </a:t>
            </a:r>
            <a:r>
              <a:rPr lang="es-CO" sz="1000" dirty="0" smtClean="0">
                <a:latin typeface="Futura Std Book" panose="020B0502020204020303" pitchFamily="34" charset="0"/>
              </a:rPr>
              <a:t>2018. Estado</a:t>
            </a:r>
            <a:r>
              <a:rPr lang="es-CO" sz="1000" dirty="0">
                <a:latin typeface="Futura Std Book" panose="020B0502020204020303" pitchFamily="34" charset="0"/>
              </a:rPr>
              <a:t>: </a:t>
            </a:r>
            <a:r>
              <a:rPr lang="es-CO" sz="1000" dirty="0" smtClean="0">
                <a:latin typeface="Futura Std Book" panose="020B0502020204020303" pitchFamily="34" charset="0"/>
              </a:rPr>
              <a:t>terminado (</a:t>
            </a:r>
            <a:r>
              <a:rPr lang="es-CO" sz="1000" dirty="0">
                <a:latin typeface="Futura Std Book" panose="020B0502020204020303" pitchFamily="34" charset="0"/>
              </a:rPr>
              <a:t>100</a:t>
            </a:r>
            <a:r>
              <a:rPr lang="es-CO" sz="1000" dirty="0" smtClean="0">
                <a:latin typeface="Futura Std Book" panose="020B0502020204020303" pitchFamily="34" charset="0"/>
              </a:rPr>
              <a:t>%).</a:t>
            </a:r>
          </a:p>
          <a:p>
            <a:pPr algn="just">
              <a:tabLst>
                <a:tab pos="180340" algn="l"/>
              </a:tabLst>
            </a:pPr>
            <a:r>
              <a:rPr lang="es-CO" sz="1000" b="1" dirty="0" smtClean="0">
                <a:latin typeface="Futura Std Book" panose="020B0502020204020303" pitchFamily="34" charset="0"/>
              </a:rPr>
              <a:t>Estudios </a:t>
            </a:r>
            <a:r>
              <a:rPr lang="es-CO" sz="1000" b="1" dirty="0">
                <a:latin typeface="Futura Std Book" panose="020B0502020204020303" pitchFamily="34" charset="0"/>
              </a:rPr>
              <a:t>y diseños señalización Paisaje </a:t>
            </a:r>
            <a:r>
              <a:rPr lang="es-CO" sz="1000" b="1" dirty="0" smtClean="0">
                <a:latin typeface="Futura Std Book" panose="020B0502020204020303" pitchFamily="34" charset="0"/>
              </a:rPr>
              <a:t>Cultural Cafetero. </a:t>
            </a:r>
            <a:r>
              <a:rPr lang="es-CO" sz="1000" dirty="0" smtClean="0">
                <a:latin typeface="Futura Std Book" panose="020B0502020204020303" pitchFamily="34" charset="0"/>
              </a:rPr>
              <a:t>Valor</a:t>
            </a:r>
            <a:r>
              <a:rPr lang="es-CO" sz="1000" dirty="0">
                <a:latin typeface="Futura Std Book" panose="020B0502020204020303" pitchFamily="34" charset="0"/>
              </a:rPr>
              <a:t>: $506.732.776 (</a:t>
            </a:r>
            <a:r>
              <a:rPr lang="es-CO" sz="1000" dirty="0" err="1">
                <a:latin typeface="Futura Std Book" panose="020B0502020204020303" pitchFamily="34" charset="0"/>
              </a:rPr>
              <a:t>Fontur</a:t>
            </a:r>
            <a:r>
              <a:rPr lang="es-CO" sz="1000" dirty="0">
                <a:latin typeface="Futura Std Book" panose="020B0502020204020303" pitchFamily="34" charset="0"/>
              </a:rPr>
              <a:t> vigencia 2013, </a:t>
            </a:r>
            <a:r>
              <a:rPr lang="es-CO" sz="1000" dirty="0" smtClean="0">
                <a:latin typeface="Futura Std Book" panose="020B0502020204020303" pitchFamily="34" charset="0"/>
              </a:rPr>
              <a:t>valor correspondiente </a:t>
            </a:r>
            <a:r>
              <a:rPr lang="es-CO" sz="1000" dirty="0">
                <a:latin typeface="Futura Std Book" panose="020B0502020204020303" pitchFamily="34" charset="0"/>
              </a:rPr>
              <a:t>a los 51 municipios del Paisaje </a:t>
            </a:r>
            <a:r>
              <a:rPr lang="es-CO" sz="1000" dirty="0" smtClean="0">
                <a:latin typeface="Futura Std Book" panose="020B0502020204020303" pitchFamily="34" charset="0"/>
              </a:rPr>
              <a:t>Cultural Cafetero</a:t>
            </a:r>
            <a:r>
              <a:rPr lang="es-CO" sz="1000" dirty="0">
                <a:latin typeface="Futura Std Book" panose="020B0502020204020303" pitchFamily="34" charset="0"/>
              </a:rPr>
              <a:t>, de los cuales aproximadamente $</a:t>
            </a:r>
            <a:r>
              <a:rPr lang="es-CO" sz="1000" dirty="0" smtClean="0">
                <a:latin typeface="Futura Std Book" panose="020B0502020204020303" pitchFamily="34" charset="0"/>
              </a:rPr>
              <a:t>126.683.194 corresponden </a:t>
            </a:r>
            <a:r>
              <a:rPr lang="es-CO" sz="1000" dirty="0">
                <a:latin typeface="Futura Std Book" panose="020B0502020204020303" pitchFamily="34" charset="0"/>
              </a:rPr>
              <a:t>a este departamento</a:t>
            </a:r>
            <a:r>
              <a:rPr lang="es-CO" sz="1000" dirty="0" smtClean="0">
                <a:latin typeface="Futura Std Book" panose="020B0502020204020303" pitchFamily="34" charset="0"/>
              </a:rPr>
              <a:t>).Terminación</a:t>
            </a:r>
            <a:r>
              <a:rPr lang="es-CO" sz="1000" dirty="0">
                <a:latin typeface="Futura Std Book" panose="020B0502020204020303" pitchFamily="34" charset="0"/>
              </a:rPr>
              <a:t>: 20 de octubre de </a:t>
            </a:r>
            <a:r>
              <a:rPr lang="es-CO" sz="1000" dirty="0" smtClean="0">
                <a:latin typeface="Futura Std Book" panose="020B0502020204020303" pitchFamily="34" charset="0"/>
              </a:rPr>
              <a:t>2015. Estado</a:t>
            </a:r>
            <a:r>
              <a:rPr lang="es-CO" sz="1000" dirty="0">
                <a:latin typeface="Futura Std Book" panose="020B0502020204020303" pitchFamily="34" charset="0"/>
              </a:rPr>
              <a:t>: finalizado (100</a:t>
            </a:r>
            <a:r>
              <a:rPr lang="es-CO" sz="1000" dirty="0" smtClean="0">
                <a:latin typeface="Futura Std Book" panose="020B0502020204020303" pitchFamily="34" charset="0"/>
              </a:rPr>
              <a:t>%).</a:t>
            </a:r>
          </a:p>
        </p:txBody>
      </p:sp>
      <p:cxnSp>
        <p:nvCxnSpPr>
          <p:cNvPr id="24" name="Conector angular 23"/>
          <p:cNvCxnSpPr/>
          <p:nvPr/>
        </p:nvCxnSpPr>
        <p:spPr>
          <a:xfrm rot="5400000" flipH="1" flipV="1">
            <a:off x="2626252" y="5078270"/>
            <a:ext cx="1515799" cy="1292067"/>
          </a:xfrm>
          <a:prstGeom prst="bentConnector3">
            <a:avLst>
              <a:gd name="adj1" fmla="val 50000"/>
            </a:avLst>
          </a:prstGeom>
          <a:ln w="19050">
            <a:solidFill>
              <a:srgbClr val="FFC425"/>
            </a:solidFill>
            <a:tailEnd type="triangle"/>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3100583" y="6033941"/>
            <a:ext cx="3585409" cy="2885405"/>
          </a:xfrm>
          <a:prstGeom prst="rect">
            <a:avLst/>
          </a:prstGeom>
          <a:ln>
            <a:solidFill>
              <a:schemeClr val="accent4"/>
            </a:solidFill>
          </a:ln>
        </p:spPr>
        <p:txBody>
          <a:bodyPr wrap="square">
            <a:spAutoFit/>
          </a:bodyPr>
          <a:lstStyle/>
          <a:p>
            <a:pPr algn="jus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Aguadas</a:t>
            </a:r>
          </a:p>
          <a:p>
            <a:pPr algn="just">
              <a:tabLst>
                <a:tab pos="180340" algn="l"/>
              </a:tabLst>
            </a:pPr>
            <a:r>
              <a:rPr lang="es-CO" sz="1000" b="1" dirty="0" smtClean="0">
                <a:latin typeface="Futura Std Book" panose="020B0502020204020303" pitchFamily="34" charset="0"/>
              </a:rPr>
              <a:t>Construcción </a:t>
            </a:r>
            <a:r>
              <a:rPr lang="es-CO" sz="1000" b="1" dirty="0">
                <a:latin typeface="Futura Std Book" panose="020B0502020204020303" pitchFamily="34" charset="0"/>
              </a:rPr>
              <a:t>de la estación Caminos </a:t>
            </a:r>
            <a:r>
              <a:rPr lang="es-CO" sz="1000" b="1" dirty="0" smtClean="0">
                <a:latin typeface="Futura Std Book" panose="020B0502020204020303" pitchFamily="34" charset="0"/>
              </a:rPr>
              <a:t>de Arriera </a:t>
            </a:r>
            <a:r>
              <a:rPr lang="es-CO" sz="1000" b="1" dirty="0">
                <a:latin typeface="Futura Std Book" panose="020B0502020204020303" pitchFamily="34" charset="0"/>
              </a:rPr>
              <a:t>- Fonda Arriera del Paisaje Cultural Cafetero del municipio de Aguadas departamento de </a:t>
            </a:r>
            <a:r>
              <a:rPr lang="es-CO" sz="1000" b="1" dirty="0" smtClean="0">
                <a:latin typeface="Futura Std Book" panose="020B0502020204020303" pitchFamily="34" charset="0"/>
              </a:rPr>
              <a:t>Caldas. </a:t>
            </a:r>
            <a:r>
              <a:rPr lang="es-CO" sz="1000" dirty="0" smtClean="0">
                <a:latin typeface="Futura Std Book" panose="020B0502020204020303" pitchFamily="34" charset="0"/>
              </a:rPr>
              <a:t>Valor</a:t>
            </a:r>
            <a:r>
              <a:rPr lang="es-CO" sz="1000" dirty="0">
                <a:latin typeface="Futura Std Book" panose="020B0502020204020303" pitchFamily="34" charset="0"/>
              </a:rPr>
              <a:t>: $2.635.994.098 (Fontur vigencia </a:t>
            </a:r>
            <a:r>
              <a:rPr lang="es-CO" sz="1000" dirty="0" smtClean="0">
                <a:latin typeface="Futura Std Book" panose="020B0502020204020303" pitchFamily="34" charset="0"/>
              </a:rPr>
              <a:t>2015</a:t>
            </a:r>
            <a:r>
              <a:rPr lang="es-CO" sz="1000" dirty="0">
                <a:latin typeface="Futura Std Book" panose="020B0502020204020303" pitchFamily="34" charset="0"/>
              </a:rPr>
              <a:t>) Terminación: 12 de agosto de </a:t>
            </a:r>
            <a:r>
              <a:rPr lang="es-CO" sz="1000" dirty="0" smtClean="0">
                <a:latin typeface="Futura Std Book" panose="020B0502020204020303" pitchFamily="34" charset="0"/>
              </a:rPr>
              <a:t>2016. Estado</a:t>
            </a:r>
            <a:r>
              <a:rPr lang="es-CO" sz="1000" dirty="0">
                <a:latin typeface="Futura Std Book" panose="020B0502020204020303" pitchFamily="34" charset="0"/>
              </a:rPr>
              <a:t>: </a:t>
            </a:r>
            <a:r>
              <a:rPr lang="es-CO" sz="1000" dirty="0" smtClean="0">
                <a:latin typeface="Futura Std Book" panose="020B0502020204020303" pitchFamily="34" charset="0"/>
              </a:rPr>
              <a:t>terminado (100%)</a:t>
            </a:r>
          </a:p>
          <a:p>
            <a:pPr>
              <a:tabLst>
                <a:tab pos="180340" algn="l"/>
              </a:tabLst>
            </a:pPr>
            <a:r>
              <a:rPr lang="es-CO" sz="1000" b="1" dirty="0">
                <a:latin typeface="Futura Std Book" panose="020B0502020204020303" pitchFamily="34" charset="0"/>
              </a:rPr>
              <a:t>Señalización Red de Pueblos Patrimonio (Fase </a:t>
            </a:r>
            <a:r>
              <a:rPr lang="es-CO" sz="1000" b="1" dirty="0" smtClean="0">
                <a:latin typeface="Futura Std Book" panose="020B0502020204020303" pitchFamily="34" charset="0"/>
              </a:rPr>
              <a:t>II). </a:t>
            </a:r>
            <a:r>
              <a:rPr lang="es-CO" sz="1000" dirty="0" smtClean="0">
                <a:latin typeface="Futura Std Book" panose="020B0502020204020303" pitchFamily="34" charset="0"/>
              </a:rPr>
              <a:t>Valor: $</a:t>
            </a:r>
            <a:r>
              <a:rPr lang="es-CO" sz="1000" dirty="0">
                <a:latin typeface="Futura Std Book" panose="020B0502020204020303" pitchFamily="34" charset="0"/>
              </a:rPr>
              <a:t>448.000.000 (</a:t>
            </a:r>
            <a:r>
              <a:rPr lang="es-CO" sz="1000" dirty="0" err="1">
                <a:latin typeface="Futura Std Book" panose="020B0502020204020303" pitchFamily="34" charset="0"/>
              </a:rPr>
              <a:t>Fontur</a:t>
            </a:r>
            <a:r>
              <a:rPr lang="es-CO" sz="1000" dirty="0">
                <a:latin typeface="Futura Std Book" panose="020B0502020204020303" pitchFamily="34" charset="0"/>
              </a:rPr>
              <a:t> vigencia 2015) (corresponde a la señalización de 8 pueblos de la Red de Pueblos Patrimonio, estimado Aguadas $</a:t>
            </a:r>
            <a:r>
              <a:rPr lang="es-CO" sz="1000" dirty="0" smtClean="0">
                <a:latin typeface="Futura Std Book" panose="020B0502020204020303" pitchFamily="34" charset="0"/>
              </a:rPr>
              <a:t>56.000.000). Terminación</a:t>
            </a:r>
            <a:r>
              <a:rPr lang="es-CO" sz="1000" dirty="0">
                <a:latin typeface="Futura Std Book" panose="020B0502020204020303" pitchFamily="34" charset="0"/>
              </a:rPr>
              <a:t>: 21 de noviembre de </a:t>
            </a:r>
            <a:r>
              <a:rPr lang="es-CO" sz="1000" dirty="0" smtClean="0">
                <a:latin typeface="Futura Std Book" panose="020B0502020204020303" pitchFamily="34" charset="0"/>
              </a:rPr>
              <a:t>2017. Estado</a:t>
            </a:r>
            <a:r>
              <a:rPr lang="es-CO" sz="1000" dirty="0">
                <a:latin typeface="Futura Std Book" panose="020B0502020204020303" pitchFamily="34" charset="0"/>
              </a:rPr>
              <a:t>: </a:t>
            </a:r>
            <a:r>
              <a:rPr lang="es-CO" sz="1000" dirty="0" smtClean="0">
                <a:latin typeface="Futura Std Book" panose="020B0502020204020303" pitchFamily="34" charset="0"/>
              </a:rPr>
              <a:t>Finalizado </a:t>
            </a:r>
            <a:r>
              <a:rPr lang="es-CO" sz="1000" dirty="0">
                <a:latin typeface="Futura Std Book" panose="020B0502020204020303" pitchFamily="34" charset="0"/>
              </a:rPr>
              <a:t>(100</a:t>
            </a:r>
            <a:r>
              <a:rPr lang="es-CO" sz="1000" dirty="0" smtClean="0">
                <a:latin typeface="Futura Std Book" panose="020B0502020204020303" pitchFamily="34" charset="0"/>
              </a:rPr>
              <a:t>%).</a:t>
            </a:r>
          </a:p>
          <a:p>
            <a:pPr algn="just">
              <a:tabLst>
                <a:tab pos="180340" algn="l"/>
              </a:tabLst>
            </a:pPr>
            <a:r>
              <a:rPr lang="es-CO" sz="1000" b="1" dirty="0" smtClean="0">
                <a:latin typeface="Futura Std Book" panose="020B0502020204020303" pitchFamily="34" charset="0"/>
              </a:rPr>
              <a:t>Estudios </a:t>
            </a:r>
            <a:r>
              <a:rPr lang="es-CO" sz="1000" b="1" dirty="0">
                <a:latin typeface="Futura Std Book" panose="020B0502020204020303" pitchFamily="34" charset="0"/>
              </a:rPr>
              <a:t>y diseños de la </a:t>
            </a:r>
            <a:r>
              <a:rPr lang="es-CO" sz="1000" b="1" dirty="0" smtClean="0">
                <a:latin typeface="Futura Std Book" panose="020B0502020204020303" pitchFamily="34" charset="0"/>
              </a:rPr>
              <a:t>estación Caminos </a:t>
            </a:r>
            <a:r>
              <a:rPr lang="es-CO" sz="1000" b="1" dirty="0">
                <a:latin typeface="Futura Std Book" panose="020B0502020204020303" pitchFamily="34" charset="0"/>
              </a:rPr>
              <a:t>de Arriera </a:t>
            </a:r>
            <a:r>
              <a:rPr lang="es-CO" sz="1000" b="1" dirty="0" smtClean="0">
                <a:latin typeface="Futura Std Book" panose="020B0502020204020303" pitchFamily="34" charset="0"/>
              </a:rPr>
              <a:t>– Fonda Arriera </a:t>
            </a:r>
            <a:r>
              <a:rPr lang="es-CO" sz="1000" b="1" dirty="0">
                <a:latin typeface="Futura Std Book" panose="020B0502020204020303" pitchFamily="34" charset="0"/>
              </a:rPr>
              <a:t>del Paisaje Cultural </a:t>
            </a:r>
            <a:r>
              <a:rPr lang="es-CO" sz="1000" b="1" dirty="0" smtClean="0">
                <a:latin typeface="Futura Std Book" panose="020B0502020204020303" pitchFamily="34" charset="0"/>
              </a:rPr>
              <a:t> Cafetero </a:t>
            </a:r>
            <a:r>
              <a:rPr lang="es-CO" sz="1000" b="1" dirty="0">
                <a:latin typeface="Futura Std Book" panose="020B0502020204020303" pitchFamily="34" charset="0"/>
              </a:rPr>
              <a:t>del municipio de </a:t>
            </a:r>
            <a:r>
              <a:rPr lang="es-CO" sz="1000" b="1" dirty="0" smtClean="0">
                <a:latin typeface="Futura Std Book" panose="020B0502020204020303" pitchFamily="34" charset="0"/>
              </a:rPr>
              <a:t> Aguadas </a:t>
            </a:r>
            <a:r>
              <a:rPr lang="es-CO" sz="1000" b="1" dirty="0">
                <a:latin typeface="Futura Std Book" panose="020B0502020204020303" pitchFamily="34" charset="0"/>
              </a:rPr>
              <a:t>departamento de </a:t>
            </a:r>
            <a:r>
              <a:rPr lang="es-CO" sz="1000" b="1" dirty="0" smtClean="0">
                <a:latin typeface="Futura Std Book" panose="020B0502020204020303" pitchFamily="34" charset="0"/>
              </a:rPr>
              <a:t> Caldas. </a:t>
            </a:r>
            <a:r>
              <a:rPr lang="es-CO" sz="1000" dirty="0" smtClean="0">
                <a:latin typeface="Futura Std Book" panose="020B0502020204020303" pitchFamily="34" charset="0"/>
              </a:rPr>
              <a:t>Valor</a:t>
            </a:r>
            <a:r>
              <a:rPr lang="es-CO" sz="1000" dirty="0">
                <a:latin typeface="Futura Std Book" panose="020B0502020204020303" pitchFamily="34" charset="0"/>
              </a:rPr>
              <a:t>:	$</a:t>
            </a:r>
            <a:r>
              <a:rPr lang="es-CO" sz="1000" dirty="0" smtClean="0">
                <a:latin typeface="Futura Std Book" panose="020B0502020204020303" pitchFamily="34" charset="0"/>
              </a:rPr>
              <a:t>250.000.000. (</a:t>
            </a:r>
            <a:r>
              <a:rPr lang="es-CO" sz="1000" dirty="0" err="1" smtClean="0">
                <a:latin typeface="Futura Std Book" panose="020B0502020204020303" pitchFamily="34" charset="0"/>
              </a:rPr>
              <a:t>Fontur</a:t>
            </a:r>
            <a:r>
              <a:rPr lang="es-CO" sz="1000" dirty="0" smtClean="0">
                <a:latin typeface="Futura Std Book" panose="020B0502020204020303" pitchFamily="34" charset="0"/>
              </a:rPr>
              <a:t> </a:t>
            </a:r>
            <a:r>
              <a:rPr lang="es-CO" sz="1000" dirty="0">
                <a:latin typeface="Futura Std Book" panose="020B0502020204020303" pitchFamily="34" charset="0"/>
              </a:rPr>
              <a:t>vigencia </a:t>
            </a:r>
            <a:r>
              <a:rPr lang="es-CO" sz="1000" dirty="0" smtClean="0">
                <a:latin typeface="Futura Std Book" panose="020B0502020204020303" pitchFamily="34" charset="0"/>
              </a:rPr>
              <a:t>2013). Terminación</a:t>
            </a:r>
            <a:r>
              <a:rPr lang="es-CO" sz="1000" dirty="0">
                <a:latin typeface="Futura Std Book" panose="020B0502020204020303" pitchFamily="34" charset="0"/>
              </a:rPr>
              <a:t>: 30 de septiembre de </a:t>
            </a:r>
            <a:r>
              <a:rPr lang="es-CO" sz="1000" dirty="0" smtClean="0">
                <a:latin typeface="Futura Std Book" panose="020B0502020204020303" pitchFamily="34" charset="0"/>
              </a:rPr>
              <a:t>2014. Estado</a:t>
            </a:r>
            <a:r>
              <a:rPr lang="es-CO" sz="1000" dirty="0">
                <a:latin typeface="Futura Std Book" panose="020B0502020204020303" pitchFamily="34" charset="0"/>
              </a:rPr>
              <a:t>: finalizado (100</a:t>
            </a:r>
            <a:r>
              <a:rPr lang="es-CO" sz="1000" dirty="0" smtClean="0">
                <a:latin typeface="Futura Std Book" panose="020B0502020204020303" pitchFamily="34" charset="0"/>
              </a:rPr>
              <a:t>%).</a:t>
            </a:r>
            <a:endParaRPr lang="es-CO" sz="1000" dirty="0">
              <a:latin typeface="Futura Std Book" panose="020B0502020204020303" pitchFamily="34" charset="0"/>
            </a:endParaRPr>
          </a:p>
        </p:txBody>
      </p:sp>
      <p:sp>
        <p:nvSpPr>
          <p:cNvPr id="21" name="Rectángulo 20"/>
          <p:cNvSpPr/>
          <p:nvPr/>
        </p:nvSpPr>
        <p:spPr>
          <a:xfrm>
            <a:off x="1592103" y="1773951"/>
            <a:ext cx="4200104" cy="276999"/>
          </a:xfrm>
          <a:prstGeom prst="rect">
            <a:avLst/>
          </a:prstGeom>
        </p:spPr>
        <p:txBody>
          <a:bodyPr wrap="square">
            <a:spAutoFit/>
          </a:bodyPr>
          <a:lstStyle/>
          <a:p>
            <a:r>
              <a:rPr lang="en-US" sz="1200" b="1" dirty="0" err="1" smtClean="0">
                <a:latin typeface="Futura Std Book" panose="020B0502020204020303" pitchFamily="34" charset="0"/>
              </a:rPr>
              <a:t>Proyectos</a:t>
            </a:r>
            <a:r>
              <a:rPr lang="en-US" sz="1200" b="1" dirty="0" smtClean="0">
                <a:latin typeface="Futura Std Book" panose="020B0502020204020303" pitchFamily="34" charset="0"/>
              </a:rPr>
              <a:t> </a:t>
            </a:r>
            <a:r>
              <a:rPr lang="en-US" sz="1200" b="1" dirty="0" err="1" smtClean="0">
                <a:latin typeface="Futura Std Book" panose="020B0502020204020303" pitchFamily="34" charset="0"/>
              </a:rPr>
              <a:t>Aprobados</a:t>
            </a:r>
            <a:r>
              <a:rPr lang="en-US" sz="1200" b="1" dirty="0" smtClean="0">
                <a:latin typeface="Futura Std Book" panose="020B0502020204020303" pitchFamily="34" charset="0"/>
              </a:rPr>
              <a:t> </a:t>
            </a:r>
            <a:r>
              <a:rPr lang="en-US" sz="1200" b="1" dirty="0" err="1" smtClean="0">
                <a:latin typeface="Futura Std Book" panose="020B0502020204020303" pitchFamily="34" charset="0"/>
              </a:rPr>
              <a:t>Vigencias</a:t>
            </a:r>
            <a:r>
              <a:rPr lang="en-US" sz="1200" b="1" dirty="0" smtClean="0">
                <a:latin typeface="Futura Std Book" panose="020B0502020204020303" pitchFamily="34" charset="0"/>
              </a:rPr>
              <a:t> </a:t>
            </a:r>
            <a:r>
              <a:rPr lang="en-US" sz="1200" b="1" dirty="0" err="1">
                <a:latin typeface="Futura Std Book" panose="020B0502020204020303" pitchFamily="34" charset="0"/>
              </a:rPr>
              <a:t>A</a:t>
            </a:r>
            <a:r>
              <a:rPr lang="en-US" sz="1200" b="1" dirty="0" err="1" smtClean="0">
                <a:latin typeface="Futura Std Book" panose="020B0502020204020303" pitchFamily="34" charset="0"/>
              </a:rPr>
              <a:t>nteriores</a:t>
            </a:r>
            <a:endParaRPr lang="en-US" sz="1200" b="1" dirty="0">
              <a:latin typeface="Futura Std Book" panose="020B0502020204020303" pitchFamily="34" charset="0"/>
            </a:endParaRPr>
          </a:p>
        </p:txBody>
      </p:sp>
      <p:cxnSp>
        <p:nvCxnSpPr>
          <p:cNvPr id="26" name="Conector angular 25"/>
          <p:cNvCxnSpPr/>
          <p:nvPr/>
        </p:nvCxnSpPr>
        <p:spPr>
          <a:xfrm rot="16200000" flipV="1">
            <a:off x="3038286" y="3923159"/>
            <a:ext cx="3187426" cy="1007102"/>
          </a:xfrm>
          <a:prstGeom prst="bentConnector3">
            <a:avLst>
              <a:gd name="adj1" fmla="val 50000"/>
            </a:avLst>
          </a:prstGeom>
          <a:ln w="19050">
            <a:solidFill>
              <a:srgbClr val="FFC425"/>
            </a:solidFill>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4342601" y="212052"/>
            <a:ext cx="1101267"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21nov2018</a:t>
            </a:r>
            <a:endParaRPr lang="en-US" sz="1000" dirty="0">
              <a:solidFill>
                <a:schemeClr val="bg1"/>
              </a:solidFill>
              <a:latin typeface="Futura Std Book" panose="020B0502020204020303" pitchFamily="34" charset="0"/>
            </a:endParaRPr>
          </a:p>
        </p:txBody>
      </p:sp>
      <p:sp>
        <p:nvSpPr>
          <p:cNvPr id="31" name="CuadroTexto 30"/>
          <p:cNvSpPr txBox="1"/>
          <p:nvPr/>
        </p:nvSpPr>
        <p:spPr>
          <a:xfrm>
            <a:off x="4268974" y="212052"/>
            <a:ext cx="1278407" cy="246221"/>
          </a:xfrm>
          <a:prstGeom prst="rect">
            <a:avLst/>
          </a:prstGeom>
          <a:noFill/>
        </p:spPr>
        <p:txBody>
          <a:bodyPr wrap="square" rtlCol="0">
            <a:spAutoFit/>
          </a:bodyPr>
          <a:lstStyle/>
          <a:p>
            <a:r>
              <a:rPr lang="es-ES" sz="1000" dirty="0" smtClean="0">
                <a:latin typeface="Futura Std Book" panose="020B0502020204020303" pitchFamily="34" charset="0"/>
              </a:rPr>
              <a:t>31 ene 2019</a:t>
            </a:r>
            <a:endParaRPr lang="en-US" sz="1000" dirty="0">
              <a:latin typeface="Futura Std Book" panose="020B0502020204020303" pitchFamily="34" charset="0"/>
            </a:endParaRPr>
          </a:p>
        </p:txBody>
      </p:sp>
      <p:pic>
        <p:nvPicPr>
          <p:cNvPr id="32" name="Picture 2" descr="G:\Ministerio CIT\Trabajo MinCIT 2017 - 2018\PNG\Logos\Font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323" y="145642"/>
            <a:ext cx="1466453" cy="310096"/>
          </a:xfrm>
          <a:prstGeom prst="rect">
            <a:avLst/>
          </a:prstGeom>
          <a:noFill/>
          <a:extLst>
            <a:ext uri="{909E8E84-426E-40DD-AFC4-6F175D3DCCD1}">
              <a14:hiddenFill xmlns:a14="http://schemas.microsoft.com/office/drawing/2010/main">
                <a:solidFill>
                  <a:srgbClr val="FFFFFF"/>
                </a:solidFill>
              </a14:hiddenFill>
            </a:ext>
          </a:extLst>
        </p:spPr>
      </p:pic>
      <p:sp>
        <p:nvSpPr>
          <p:cNvPr id="33" name="Título 2"/>
          <p:cNvSpPr txBox="1">
            <a:spLocks/>
          </p:cNvSpPr>
          <p:nvPr/>
        </p:nvSpPr>
        <p:spPr>
          <a:xfrm>
            <a:off x="87038" y="106348"/>
            <a:ext cx="3693695" cy="34939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Infraestructura Turística</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Tree>
    <p:extLst>
      <p:ext uri="{BB962C8B-B14F-4D97-AF65-F5344CB8AC3E}">
        <p14:creationId xmlns:p14="http://schemas.microsoft.com/office/powerpoint/2010/main" val="118421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2700" y="2627170"/>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ector angular 19"/>
          <p:cNvCxnSpPr/>
          <p:nvPr/>
        </p:nvCxnSpPr>
        <p:spPr>
          <a:xfrm>
            <a:off x="1967023" y="3455482"/>
            <a:ext cx="2120883" cy="2060800"/>
          </a:xfrm>
          <a:prstGeom prst="bentConnector3">
            <a:avLst>
              <a:gd name="adj1" fmla="val 50000"/>
            </a:avLst>
          </a:prstGeom>
          <a:ln>
            <a:solidFill>
              <a:srgbClr val="FFC425"/>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1167319" y="490358"/>
            <a:ext cx="4484451" cy="276999"/>
          </a:xfrm>
          <a:prstGeom prst="rect">
            <a:avLst/>
          </a:prstGeom>
        </p:spPr>
        <p:txBody>
          <a:bodyPr wrap="square">
            <a:spAutoFit/>
          </a:bodyPr>
          <a:lstStyle/>
          <a:p>
            <a:r>
              <a:rPr lang="en-US" sz="1200" b="1" dirty="0" err="1" smtClean="0">
                <a:latin typeface="Futura Std Book" panose="020B0502020204020303" pitchFamily="34" charset="0"/>
              </a:rPr>
              <a:t>Proyectos</a:t>
            </a:r>
            <a:r>
              <a:rPr lang="en-US" sz="1200" b="1" dirty="0" smtClean="0">
                <a:latin typeface="Futura Std Book" panose="020B0502020204020303" pitchFamily="34" charset="0"/>
              </a:rPr>
              <a:t> </a:t>
            </a:r>
            <a:r>
              <a:rPr lang="en-US" sz="1200" b="1" dirty="0" err="1">
                <a:latin typeface="Futura Std Book" panose="020B0502020204020303" pitchFamily="34" charset="0"/>
              </a:rPr>
              <a:t>A</a:t>
            </a:r>
            <a:r>
              <a:rPr lang="en-US" sz="1200" b="1" dirty="0" err="1" smtClean="0">
                <a:latin typeface="Futura Std Book" panose="020B0502020204020303" pitchFamily="34" charset="0"/>
              </a:rPr>
              <a:t>probados</a:t>
            </a:r>
            <a:r>
              <a:rPr lang="en-US" sz="1200" b="1" dirty="0" smtClean="0">
                <a:latin typeface="Futura Std Book" panose="020B0502020204020303" pitchFamily="34" charset="0"/>
              </a:rPr>
              <a:t> </a:t>
            </a:r>
            <a:r>
              <a:rPr lang="en-US" sz="1200" b="1" dirty="0" err="1">
                <a:latin typeface="Futura Std Book" panose="020B0502020204020303" pitchFamily="34" charset="0"/>
              </a:rPr>
              <a:t>V</a:t>
            </a:r>
            <a:r>
              <a:rPr lang="en-US" sz="1200" b="1" dirty="0" err="1" smtClean="0">
                <a:latin typeface="Futura Std Book" panose="020B0502020204020303" pitchFamily="34" charset="0"/>
              </a:rPr>
              <a:t>igencias</a:t>
            </a:r>
            <a:r>
              <a:rPr lang="en-US" sz="1200" b="1" dirty="0" smtClean="0">
                <a:latin typeface="Futura Std Book" panose="020B0502020204020303" pitchFamily="34" charset="0"/>
              </a:rPr>
              <a:t> </a:t>
            </a:r>
            <a:r>
              <a:rPr lang="en-US" sz="1200" b="1" dirty="0" err="1" smtClean="0">
                <a:latin typeface="Futura Std Book" panose="020B0502020204020303" pitchFamily="34" charset="0"/>
              </a:rPr>
              <a:t>Anteriores</a:t>
            </a:r>
            <a:endParaRPr lang="en-US" sz="1200" b="1" dirty="0">
              <a:latin typeface="Futura Std Book" panose="020B0502020204020303" pitchFamily="34" charset="0"/>
            </a:endParaRPr>
          </a:p>
        </p:txBody>
      </p:sp>
      <p:pic>
        <p:nvPicPr>
          <p:cNvPr id="15" name="Imagen 14"/>
          <p:cNvPicPr>
            <a:picLocks noChangeAspect="1"/>
          </p:cNvPicPr>
          <p:nvPr/>
        </p:nvPicPr>
        <p:blipFill>
          <a:blip r:embed="rId3"/>
          <a:stretch>
            <a:fillRect/>
          </a:stretch>
        </p:blipFill>
        <p:spPr>
          <a:xfrm>
            <a:off x="39269" y="1877947"/>
            <a:ext cx="5512747" cy="4262745"/>
          </a:xfrm>
          <a:prstGeom prst="rect">
            <a:avLst/>
          </a:prstGeom>
        </p:spPr>
      </p:pic>
      <p:sp>
        <p:nvSpPr>
          <p:cNvPr id="16" name="Rectángulo 15"/>
          <p:cNvSpPr/>
          <p:nvPr/>
        </p:nvSpPr>
        <p:spPr>
          <a:xfrm>
            <a:off x="2774426" y="5031943"/>
            <a:ext cx="3885681" cy="3654847"/>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Salamina</a:t>
            </a:r>
            <a:endPar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0" algn="l"/>
              </a:tabLst>
            </a:pPr>
            <a:r>
              <a:rPr lang="es-CO" sz="1000" b="1" dirty="0">
                <a:latin typeface="Futura Std Book" panose="020B0502020204020303" pitchFamily="34" charset="0"/>
              </a:rPr>
              <a:t>Estudios y diseños de la estación </a:t>
            </a:r>
            <a:r>
              <a:rPr lang="es-CO" sz="1000" b="1" dirty="0" smtClean="0">
                <a:latin typeface="Futura Std Book" panose="020B0502020204020303" pitchFamily="34" charset="0"/>
              </a:rPr>
              <a:t>de </a:t>
            </a:r>
            <a:r>
              <a:rPr lang="es-CO" sz="1000" b="1" dirty="0">
                <a:latin typeface="Futura Std Book" panose="020B0502020204020303" pitchFamily="34" charset="0"/>
              </a:rPr>
              <a:t>Caminos de Arriería (</a:t>
            </a:r>
            <a:r>
              <a:rPr lang="es-CO" sz="1000" b="1" dirty="0" smtClean="0">
                <a:latin typeface="Futura Std Book" panose="020B0502020204020303" pitchFamily="34" charset="0"/>
              </a:rPr>
              <a:t>Fonda Arriera). </a:t>
            </a:r>
            <a:r>
              <a:rPr lang="es-CO" sz="1000" dirty="0" smtClean="0">
                <a:latin typeface="Futura Std Book" panose="020B0502020204020303" pitchFamily="34" charset="0"/>
              </a:rPr>
              <a:t>Valor</a:t>
            </a:r>
            <a:r>
              <a:rPr lang="es-CO" sz="1000" dirty="0">
                <a:latin typeface="Futura Std Book" panose="020B0502020204020303" pitchFamily="34" charset="0"/>
              </a:rPr>
              <a:t>: $155.000.000 </a:t>
            </a:r>
            <a:r>
              <a:rPr lang="es-CO" sz="1000" dirty="0" err="1" smtClean="0">
                <a:latin typeface="Futura Std Book" panose="020B0502020204020303" pitchFamily="34" charset="0"/>
              </a:rPr>
              <a:t>Fontur</a:t>
            </a:r>
            <a:r>
              <a:rPr lang="es-CO" sz="1000" dirty="0" smtClean="0">
                <a:latin typeface="Futura Std Book" panose="020B0502020204020303" pitchFamily="34" charset="0"/>
              </a:rPr>
              <a:t> </a:t>
            </a:r>
            <a:r>
              <a:rPr lang="es-CO" sz="1000" dirty="0">
                <a:latin typeface="Futura Std Book" panose="020B0502020204020303" pitchFamily="34" charset="0"/>
              </a:rPr>
              <a:t>vigencia </a:t>
            </a:r>
            <a:r>
              <a:rPr lang="es-CO" sz="1000" dirty="0" smtClean="0">
                <a:latin typeface="Futura Std Book" panose="020B0502020204020303" pitchFamily="34" charset="0"/>
              </a:rPr>
              <a:t>2011). Terminación</a:t>
            </a:r>
            <a:r>
              <a:rPr lang="es-CO" sz="1000" dirty="0">
                <a:latin typeface="Futura Std Book" panose="020B0502020204020303" pitchFamily="34" charset="0"/>
              </a:rPr>
              <a:t>: 30 de mayo de </a:t>
            </a:r>
            <a:r>
              <a:rPr lang="es-CO" sz="1000" dirty="0" smtClean="0">
                <a:latin typeface="Futura Std Book" panose="020B0502020204020303" pitchFamily="34" charset="0"/>
              </a:rPr>
              <a:t>2013. Estado</a:t>
            </a:r>
            <a:r>
              <a:rPr lang="es-CO" sz="1000" dirty="0">
                <a:latin typeface="Futura Std Book" panose="020B0502020204020303" pitchFamily="34" charset="0"/>
              </a:rPr>
              <a:t>: finalizado (100</a:t>
            </a:r>
            <a:r>
              <a:rPr lang="es-CO" sz="1000" dirty="0" smtClean="0">
                <a:latin typeface="Futura Std Book" panose="020B0502020204020303" pitchFamily="34" charset="0"/>
              </a:rPr>
              <a:t>%).</a:t>
            </a:r>
            <a:endParaRPr lang="es-CO" sz="1000" dirty="0">
              <a:latin typeface="Futura Std Book" panose="020B0502020204020303" pitchFamily="34" charset="0"/>
            </a:endParaRPr>
          </a:p>
          <a:p>
            <a:pPr algn="just">
              <a:tabLst>
                <a:tab pos="180340" algn="l"/>
              </a:tabLst>
            </a:pPr>
            <a:r>
              <a:rPr lang="es-CO" sz="1000" b="1" dirty="0" smtClean="0">
                <a:latin typeface="Futura Std Book" panose="020B0502020204020303" pitchFamily="34" charset="0"/>
              </a:rPr>
              <a:t>Construcción </a:t>
            </a:r>
            <a:r>
              <a:rPr lang="es-CO" sz="1000" b="1" dirty="0">
                <a:latin typeface="Futura Std Book" panose="020B0502020204020303" pitchFamily="34" charset="0"/>
              </a:rPr>
              <a:t>de la estación de Caminos </a:t>
            </a:r>
            <a:r>
              <a:rPr lang="es-CO" sz="1000" b="1" dirty="0" smtClean="0">
                <a:latin typeface="Futura Std Book" panose="020B0502020204020303" pitchFamily="34" charset="0"/>
              </a:rPr>
              <a:t>de Arriería</a:t>
            </a:r>
            <a:r>
              <a:rPr lang="es-CO" sz="1000" b="1" dirty="0">
                <a:latin typeface="Futura Std Book" panose="020B0502020204020303" pitchFamily="34" charset="0"/>
              </a:rPr>
              <a:t>, Salamina (Fonda </a:t>
            </a:r>
            <a:r>
              <a:rPr lang="es-CO" sz="1000" b="1" dirty="0" smtClean="0">
                <a:latin typeface="Futura Std Book" panose="020B0502020204020303" pitchFamily="34" charset="0"/>
              </a:rPr>
              <a:t>Arriera). </a:t>
            </a:r>
            <a:r>
              <a:rPr lang="es-CO" sz="1000" dirty="0" smtClean="0">
                <a:latin typeface="Futura Std Book" panose="020B0502020204020303" pitchFamily="34" charset="0"/>
              </a:rPr>
              <a:t>Valor</a:t>
            </a:r>
            <a:r>
              <a:rPr lang="es-CO" sz="1000" dirty="0">
                <a:latin typeface="Futura Std Book" panose="020B0502020204020303" pitchFamily="34" charset="0"/>
              </a:rPr>
              <a:t>: $1.900.000.000 (Fontur vigencia </a:t>
            </a:r>
            <a:r>
              <a:rPr lang="es-CO" sz="1000" dirty="0" smtClean="0">
                <a:latin typeface="Futura Std Book" panose="020B0502020204020303" pitchFamily="34" charset="0"/>
              </a:rPr>
              <a:t>2013). Terminación</a:t>
            </a:r>
            <a:r>
              <a:rPr lang="es-CO" sz="1000" dirty="0">
                <a:latin typeface="Futura Std Book" panose="020B0502020204020303" pitchFamily="34" charset="0"/>
              </a:rPr>
              <a:t>: 17 de febrero de </a:t>
            </a:r>
            <a:r>
              <a:rPr lang="es-CO" sz="1000" dirty="0" smtClean="0">
                <a:latin typeface="Futura Std Book" panose="020B0502020204020303" pitchFamily="34" charset="0"/>
              </a:rPr>
              <a:t>2015. Estado</a:t>
            </a:r>
            <a:r>
              <a:rPr lang="es-CO" sz="1000" dirty="0">
                <a:latin typeface="Futura Std Book" panose="020B0502020204020303" pitchFamily="34" charset="0"/>
              </a:rPr>
              <a:t>: </a:t>
            </a:r>
            <a:r>
              <a:rPr lang="es-CO" sz="1000" dirty="0" smtClean="0">
                <a:latin typeface="Futura Std Book" panose="020B0502020204020303" pitchFamily="34" charset="0"/>
              </a:rPr>
              <a:t>finalizado (100%).</a:t>
            </a:r>
          </a:p>
          <a:p>
            <a:pPr algn="just">
              <a:tabLst>
                <a:tab pos="180340" algn="l"/>
              </a:tabLst>
            </a:pPr>
            <a:r>
              <a:rPr lang="es-CO" sz="1000" b="1" dirty="0">
                <a:latin typeface="Futura Std Book" panose="020B0502020204020303" pitchFamily="34" charset="0"/>
              </a:rPr>
              <a:t>Suministro, instalación y entrega de la dotación </a:t>
            </a:r>
            <a:r>
              <a:rPr lang="es-CO" sz="1000" b="1" dirty="0" smtClean="0">
                <a:latin typeface="Futura Std Book" panose="020B0502020204020303" pitchFamily="34" charset="0"/>
              </a:rPr>
              <a:t>para </a:t>
            </a:r>
            <a:r>
              <a:rPr lang="es-CO" sz="1000" b="1" dirty="0">
                <a:latin typeface="Futura Std Book" panose="020B0502020204020303" pitchFamily="34" charset="0"/>
              </a:rPr>
              <a:t>la ambientación de la Fonda Arriera en el </a:t>
            </a:r>
            <a:r>
              <a:rPr lang="es-CO" sz="1000" b="1" dirty="0" smtClean="0">
                <a:latin typeface="Futura Std Book" panose="020B0502020204020303" pitchFamily="34" charset="0"/>
              </a:rPr>
              <a:t>municipio </a:t>
            </a:r>
            <a:r>
              <a:rPr lang="es-CO" sz="1000" b="1" dirty="0">
                <a:latin typeface="Futura Std Book" panose="020B0502020204020303" pitchFamily="34" charset="0"/>
              </a:rPr>
              <a:t>de Salamina, departamento de </a:t>
            </a:r>
            <a:r>
              <a:rPr lang="es-CO" sz="1000" b="1" dirty="0" smtClean="0">
                <a:latin typeface="Futura Std Book" panose="020B0502020204020303" pitchFamily="34" charset="0"/>
              </a:rPr>
              <a:t>Caldas. </a:t>
            </a:r>
            <a:r>
              <a:rPr lang="es-CO" sz="1000" dirty="0" smtClean="0">
                <a:latin typeface="Futura Std Book" panose="020B0502020204020303" pitchFamily="34" charset="0"/>
              </a:rPr>
              <a:t>Valor</a:t>
            </a:r>
            <a:r>
              <a:rPr lang="es-CO" sz="1000" dirty="0">
                <a:latin typeface="Futura Std Book" panose="020B0502020204020303" pitchFamily="34" charset="0"/>
              </a:rPr>
              <a:t>: $69.349.459 (</a:t>
            </a:r>
            <a:r>
              <a:rPr lang="es-CO" sz="1000" dirty="0" err="1">
                <a:latin typeface="Futura Std Book" panose="020B0502020204020303" pitchFamily="34" charset="0"/>
              </a:rPr>
              <a:t>Fontur</a:t>
            </a:r>
            <a:r>
              <a:rPr lang="es-CO" sz="1000" dirty="0">
                <a:latin typeface="Futura Std Book" panose="020B0502020204020303" pitchFamily="34" charset="0"/>
              </a:rPr>
              <a:t> vigencia </a:t>
            </a:r>
            <a:r>
              <a:rPr lang="es-CO" sz="1000" dirty="0" smtClean="0">
                <a:latin typeface="Futura Std Book" panose="020B0502020204020303" pitchFamily="34" charset="0"/>
              </a:rPr>
              <a:t>2013). Terminación</a:t>
            </a:r>
            <a:r>
              <a:rPr lang="es-CO" sz="1000" dirty="0">
                <a:latin typeface="Futura Std Book" panose="020B0502020204020303" pitchFamily="34" charset="0"/>
              </a:rPr>
              <a:t>: 27 de octubre de </a:t>
            </a:r>
            <a:r>
              <a:rPr lang="es-CO" sz="1000" dirty="0" smtClean="0">
                <a:latin typeface="Futura Std Book" panose="020B0502020204020303" pitchFamily="34" charset="0"/>
              </a:rPr>
              <a:t>2015. Estado</a:t>
            </a:r>
            <a:r>
              <a:rPr lang="es-CO" sz="1000" dirty="0">
                <a:latin typeface="Futura Std Book" panose="020B0502020204020303" pitchFamily="34" charset="0"/>
              </a:rPr>
              <a:t>: finalizado (100</a:t>
            </a:r>
            <a:r>
              <a:rPr lang="es-CO" sz="1000" dirty="0" smtClean="0">
                <a:latin typeface="Futura Std Book" panose="020B0502020204020303" pitchFamily="34" charset="0"/>
              </a:rPr>
              <a:t>%).</a:t>
            </a:r>
          </a:p>
          <a:p>
            <a:pPr algn="just">
              <a:tabLst>
                <a:tab pos="180340" algn="l"/>
              </a:tabLst>
            </a:pPr>
            <a:r>
              <a:rPr lang="es-CO" sz="1000" b="1" dirty="0">
                <a:latin typeface="Futura Std Book" panose="020B0502020204020303" pitchFamily="34" charset="0"/>
              </a:rPr>
              <a:t>Estudios y diseños del Teatro </a:t>
            </a:r>
            <a:r>
              <a:rPr lang="es-CO" sz="1000" b="1" dirty="0" smtClean="0">
                <a:latin typeface="Futura Std Book" panose="020B0502020204020303" pitchFamily="34" charset="0"/>
              </a:rPr>
              <a:t>y Hotel </a:t>
            </a:r>
            <a:r>
              <a:rPr lang="es-CO" sz="1000" b="1" dirty="0">
                <a:latin typeface="Futura Std Book" panose="020B0502020204020303" pitchFamily="34" charset="0"/>
              </a:rPr>
              <a:t>en Salamina, </a:t>
            </a:r>
            <a:r>
              <a:rPr lang="es-CO" sz="1000" b="1" dirty="0" smtClean="0">
                <a:latin typeface="Futura Std Book" panose="020B0502020204020303" pitchFamily="34" charset="0"/>
              </a:rPr>
              <a:t>Caldas</a:t>
            </a:r>
            <a:r>
              <a:rPr lang="es-CO" sz="1000" dirty="0" smtClean="0">
                <a:latin typeface="Futura Std Book" panose="020B0502020204020303" pitchFamily="34" charset="0"/>
              </a:rPr>
              <a:t>. Valor: $</a:t>
            </a:r>
            <a:r>
              <a:rPr lang="es-CO" sz="1000" dirty="0">
                <a:latin typeface="Futura Std Book" panose="020B0502020204020303" pitchFamily="34" charset="0"/>
              </a:rPr>
              <a:t>300.000.000 </a:t>
            </a:r>
            <a:r>
              <a:rPr lang="es-CO" sz="1000" dirty="0" smtClean="0">
                <a:latin typeface="Futura Std Book" panose="020B0502020204020303" pitchFamily="34" charset="0"/>
              </a:rPr>
              <a:t>(</a:t>
            </a:r>
            <a:r>
              <a:rPr lang="es-CO" sz="1000" dirty="0" err="1">
                <a:latin typeface="Futura Std Book" panose="020B0502020204020303" pitchFamily="34" charset="0"/>
              </a:rPr>
              <a:t>Fontur</a:t>
            </a:r>
            <a:r>
              <a:rPr lang="es-CO" sz="1000" dirty="0">
                <a:latin typeface="Futura Std Book" panose="020B0502020204020303" pitchFamily="34" charset="0"/>
              </a:rPr>
              <a:t> vigencia </a:t>
            </a:r>
            <a:r>
              <a:rPr lang="es-CO" sz="1000" dirty="0" smtClean="0">
                <a:latin typeface="Futura Std Book" panose="020B0502020204020303" pitchFamily="34" charset="0"/>
              </a:rPr>
              <a:t>2013). Terminación</a:t>
            </a:r>
            <a:r>
              <a:rPr lang="es-CO" sz="1000" dirty="0">
                <a:latin typeface="Futura Std Book" panose="020B0502020204020303" pitchFamily="34" charset="0"/>
              </a:rPr>
              <a:t>: 23 diciembre de </a:t>
            </a:r>
            <a:r>
              <a:rPr lang="es-CO" sz="1000" dirty="0" smtClean="0">
                <a:latin typeface="Futura Std Book" panose="020B0502020204020303" pitchFamily="34" charset="0"/>
              </a:rPr>
              <a:t>2014. Estado</a:t>
            </a:r>
            <a:r>
              <a:rPr lang="es-CO" sz="1000" dirty="0">
                <a:latin typeface="Futura Std Book" panose="020B0502020204020303" pitchFamily="34" charset="0"/>
              </a:rPr>
              <a:t>: finalizado (100</a:t>
            </a:r>
            <a:r>
              <a:rPr lang="es-CO" sz="1000" dirty="0" smtClean="0">
                <a:latin typeface="Futura Std Book" panose="020B0502020204020303" pitchFamily="34" charset="0"/>
              </a:rPr>
              <a:t>%).</a:t>
            </a:r>
          </a:p>
          <a:p>
            <a:pPr algn="just">
              <a:tabLst>
                <a:tab pos="180340" algn="l"/>
              </a:tabLst>
            </a:pPr>
            <a:r>
              <a:rPr lang="es-CO" sz="1000" b="1" dirty="0">
                <a:latin typeface="Futura Std Book" panose="020B0502020204020303" pitchFamily="34" charset="0"/>
              </a:rPr>
              <a:t>Señalización Red Pueblos </a:t>
            </a:r>
            <a:r>
              <a:rPr lang="es-CO" sz="1000" b="1" dirty="0" smtClean="0">
                <a:latin typeface="Futura Std Book" panose="020B0502020204020303" pitchFamily="34" charset="0"/>
              </a:rPr>
              <a:t>Patrimonio </a:t>
            </a:r>
            <a:r>
              <a:rPr lang="es-CO" sz="1000" b="1" dirty="0">
                <a:latin typeface="Futura Std Book" panose="020B0502020204020303" pitchFamily="34" charset="0"/>
              </a:rPr>
              <a:t>(Fase </a:t>
            </a:r>
            <a:r>
              <a:rPr lang="es-CO" sz="1000" b="1" dirty="0" smtClean="0">
                <a:latin typeface="Futura Std Book" panose="020B0502020204020303" pitchFamily="34" charset="0"/>
              </a:rPr>
              <a:t>I)</a:t>
            </a:r>
            <a:r>
              <a:rPr lang="es-CO" sz="1000" dirty="0" smtClean="0">
                <a:latin typeface="Futura Std Book" panose="020B0502020204020303" pitchFamily="34" charset="0"/>
              </a:rPr>
              <a:t>. Valor: $360.000.000 (</a:t>
            </a:r>
            <a:r>
              <a:rPr lang="es-CO" sz="1000" dirty="0" err="1" smtClean="0">
                <a:latin typeface="Futura Std Book" panose="020B0502020204020303" pitchFamily="34" charset="0"/>
              </a:rPr>
              <a:t>Fontur</a:t>
            </a:r>
            <a:r>
              <a:rPr lang="es-CO" sz="1000" dirty="0" smtClean="0">
                <a:latin typeface="Futura Std Book" panose="020B0502020204020303" pitchFamily="34" charset="0"/>
              </a:rPr>
              <a:t> </a:t>
            </a:r>
            <a:r>
              <a:rPr lang="es-CO" sz="1000" dirty="0">
                <a:latin typeface="Futura Std Book" panose="020B0502020204020303" pitchFamily="34" charset="0"/>
              </a:rPr>
              <a:t>$320.000.000 vigencia 2012; </a:t>
            </a:r>
            <a:r>
              <a:rPr lang="es-CO" sz="1000" dirty="0" smtClean="0">
                <a:latin typeface="Futura Std Book" panose="020B0502020204020303" pitchFamily="34" charset="0"/>
              </a:rPr>
              <a:t>$</a:t>
            </a:r>
            <a:r>
              <a:rPr lang="es-CO" sz="1000" dirty="0">
                <a:latin typeface="Futura Std Book" panose="020B0502020204020303" pitchFamily="34" charset="0"/>
              </a:rPr>
              <a:t>40.000.000 vigencia 2013, </a:t>
            </a:r>
            <a:r>
              <a:rPr lang="es-CO" sz="1000" dirty="0" smtClean="0">
                <a:latin typeface="Futura Std Book" panose="020B0502020204020303" pitchFamily="34" charset="0"/>
              </a:rPr>
              <a:t>corresponde </a:t>
            </a:r>
            <a:r>
              <a:rPr lang="es-CO" sz="1000" dirty="0">
                <a:latin typeface="Futura Std Book" panose="020B0502020204020303" pitchFamily="34" charset="0"/>
              </a:rPr>
              <a:t>a la señalización de 9 </a:t>
            </a:r>
            <a:r>
              <a:rPr lang="es-CO" sz="1000" dirty="0" smtClean="0">
                <a:latin typeface="Futura Std Book" panose="020B0502020204020303" pitchFamily="34" charset="0"/>
              </a:rPr>
              <a:t>pueblos </a:t>
            </a:r>
            <a:r>
              <a:rPr lang="es-CO" sz="1000" dirty="0">
                <a:latin typeface="Futura Std Book" panose="020B0502020204020303" pitchFamily="34" charset="0"/>
              </a:rPr>
              <a:t>de la Red de Pueblos </a:t>
            </a:r>
            <a:r>
              <a:rPr lang="es-CO" sz="1000" dirty="0" smtClean="0">
                <a:latin typeface="Futura Std Book" panose="020B0502020204020303" pitchFamily="34" charset="0"/>
              </a:rPr>
              <a:t>Patrimonio</a:t>
            </a:r>
            <a:r>
              <a:rPr lang="es-CO" sz="1000" dirty="0">
                <a:latin typeface="Futura Std Book" panose="020B0502020204020303" pitchFamily="34" charset="0"/>
              </a:rPr>
              <a:t>, estimado $40.000.000 </a:t>
            </a:r>
            <a:r>
              <a:rPr lang="es-CO" sz="1000" dirty="0" smtClean="0">
                <a:latin typeface="Futura Std Book" panose="020B0502020204020303" pitchFamily="34" charset="0"/>
              </a:rPr>
              <a:t>para Salamina). Terminación</a:t>
            </a:r>
            <a:r>
              <a:rPr lang="es-CO" sz="1000" dirty="0">
                <a:latin typeface="Futura Std Book" panose="020B0502020204020303" pitchFamily="34" charset="0"/>
              </a:rPr>
              <a:t>: 24 de septiembre de </a:t>
            </a:r>
            <a:r>
              <a:rPr lang="es-CO" sz="1000" dirty="0" smtClean="0">
                <a:latin typeface="Futura Std Book" panose="020B0502020204020303" pitchFamily="34" charset="0"/>
              </a:rPr>
              <a:t>2015. Estado</a:t>
            </a:r>
            <a:r>
              <a:rPr lang="es-CO" sz="1000" dirty="0">
                <a:latin typeface="Futura Std Book" panose="020B0502020204020303" pitchFamily="34" charset="0"/>
              </a:rPr>
              <a:t>: </a:t>
            </a:r>
            <a:r>
              <a:rPr lang="es-CO" sz="1000" dirty="0" smtClean="0">
                <a:latin typeface="Futura Std Book" panose="020B0502020204020303" pitchFamily="34" charset="0"/>
              </a:rPr>
              <a:t>finalizado (100%).</a:t>
            </a:r>
            <a:endParaRPr lang="es-CO" sz="1000" dirty="0">
              <a:latin typeface="Futura Std Book" panose="020B0502020204020303" pitchFamily="34" charset="0"/>
            </a:endParaRPr>
          </a:p>
        </p:txBody>
      </p:sp>
      <p:sp>
        <p:nvSpPr>
          <p:cNvPr id="19" name="Rectángulo 18"/>
          <p:cNvSpPr/>
          <p:nvPr/>
        </p:nvSpPr>
        <p:spPr>
          <a:xfrm>
            <a:off x="91239" y="763614"/>
            <a:ext cx="3781364" cy="1192634"/>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Chinchiná</a:t>
            </a:r>
          </a:p>
          <a:p>
            <a:pPr algn="just">
              <a:tabLst>
                <a:tab pos="180340" algn="l"/>
              </a:tabLst>
            </a:pPr>
            <a:r>
              <a:rPr lang="es-CO" sz="1000" b="1" dirty="0" smtClean="0">
                <a:latin typeface="Futura Std Book" panose="020B0502020204020303" pitchFamily="34" charset="0"/>
              </a:rPr>
              <a:t>Diseño </a:t>
            </a:r>
            <a:r>
              <a:rPr lang="es-CO" sz="1000" b="1" dirty="0">
                <a:latin typeface="Futura Std Book" panose="020B0502020204020303" pitchFamily="34" charset="0"/>
              </a:rPr>
              <a:t>del Centro Interpretativo de la Ruta del Café en la estación San Francisco de Chinchiná, Paisaje Cultural Cafetero, </a:t>
            </a:r>
            <a:r>
              <a:rPr lang="es-CO" sz="1000" b="1" dirty="0" smtClean="0">
                <a:latin typeface="Futura Std Book" panose="020B0502020204020303" pitchFamily="34" charset="0"/>
              </a:rPr>
              <a:t>Colombia. </a:t>
            </a:r>
            <a:r>
              <a:rPr lang="es-CO" sz="1000" dirty="0" smtClean="0">
                <a:latin typeface="Futura Std Book" panose="020B0502020204020303" pitchFamily="34" charset="0"/>
              </a:rPr>
              <a:t>Valor</a:t>
            </a:r>
            <a:r>
              <a:rPr lang="es-CO" sz="1000" dirty="0">
                <a:latin typeface="Futura Std Book" panose="020B0502020204020303" pitchFamily="34" charset="0"/>
              </a:rPr>
              <a:t>: $159.040.000 (Fontur $85.120.000 vigencia 2013; $42.000.000 vigencia 2015; Municipio de Chinchiná $31.920.000</a:t>
            </a:r>
            <a:r>
              <a:rPr lang="es-CO" sz="1000" dirty="0" smtClean="0">
                <a:latin typeface="Futura Std Book" panose="020B0502020204020303" pitchFamily="34" charset="0"/>
              </a:rPr>
              <a:t>). Terminación</a:t>
            </a:r>
            <a:r>
              <a:rPr lang="es-CO" sz="1000" dirty="0">
                <a:latin typeface="Futura Std Book" panose="020B0502020204020303" pitchFamily="34" charset="0"/>
              </a:rPr>
              <a:t>: 14 de diciembre de </a:t>
            </a:r>
            <a:r>
              <a:rPr lang="es-CO" sz="1000" dirty="0" smtClean="0">
                <a:latin typeface="Futura Std Book" panose="020B0502020204020303" pitchFamily="34" charset="0"/>
              </a:rPr>
              <a:t>2016. Estado</a:t>
            </a:r>
            <a:r>
              <a:rPr lang="es-CO" sz="1000" dirty="0">
                <a:latin typeface="Futura Std Book" panose="020B0502020204020303" pitchFamily="34" charset="0"/>
              </a:rPr>
              <a:t>: </a:t>
            </a:r>
            <a:r>
              <a:rPr lang="es-CO" sz="1000" dirty="0" smtClean="0">
                <a:latin typeface="Futura Std Book" panose="020B0502020204020303" pitchFamily="34" charset="0"/>
              </a:rPr>
              <a:t>finalizado (100%)</a:t>
            </a:r>
            <a:endParaRPr lang="es-CO" sz="1000" dirty="0">
              <a:latin typeface="Futura Std Book" panose="020B0502020204020303" pitchFamily="34" charset="0"/>
            </a:endParaRPr>
          </a:p>
        </p:txBody>
      </p:sp>
      <p:cxnSp>
        <p:nvCxnSpPr>
          <p:cNvPr id="24" name="Conector angular 23"/>
          <p:cNvCxnSpPr/>
          <p:nvPr/>
        </p:nvCxnSpPr>
        <p:spPr>
          <a:xfrm rot="5400000">
            <a:off x="-205593" y="3669307"/>
            <a:ext cx="3443686" cy="12700"/>
          </a:xfrm>
          <a:prstGeom prst="bentConnector3">
            <a:avLst>
              <a:gd name="adj1" fmla="val 50000"/>
            </a:avLst>
          </a:prstGeom>
          <a:ln w="19050">
            <a:solidFill>
              <a:srgbClr val="FFC42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p:cNvCxnSpPr>
            <a:endCxn id="16" idx="0"/>
          </p:cNvCxnSpPr>
          <p:nvPr/>
        </p:nvCxnSpPr>
        <p:spPr>
          <a:xfrm>
            <a:off x="1981920" y="3675657"/>
            <a:ext cx="2735347" cy="1356286"/>
          </a:xfrm>
          <a:prstGeom prst="bentConnector2">
            <a:avLst/>
          </a:prstGeom>
          <a:ln w="19050">
            <a:solidFill>
              <a:srgbClr val="FFC425"/>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4342601" y="212052"/>
            <a:ext cx="1101267"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21nov2018</a:t>
            </a:r>
            <a:endParaRPr lang="en-US" sz="1000" dirty="0">
              <a:solidFill>
                <a:schemeClr val="bg1"/>
              </a:solidFill>
              <a:latin typeface="Futura Std Book" panose="020B0502020204020303" pitchFamily="34" charset="0"/>
            </a:endParaRPr>
          </a:p>
        </p:txBody>
      </p:sp>
      <p:sp>
        <p:nvSpPr>
          <p:cNvPr id="26" name="CuadroTexto 25"/>
          <p:cNvSpPr txBox="1"/>
          <p:nvPr/>
        </p:nvSpPr>
        <p:spPr>
          <a:xfrm>
            <a:off x="4268974" y="212052"/>
            <a:ext cx="1278407" cy="246221"/>
          </a:xfrm>
          <a:prstGeom prst="rect">
            <a:avLst/>
          </a:prstGeom>
          <a:noFill/>
        </p:spPr>
        <p:txBody>
          <a:bodyPr wrap="square" rtlCol="0">
            <a:spAutoFit/>
          </a:bodyPr>
          <a:lstStyle/>
          <a:p>
            <a:r>
              <a:rPr lang="es-ES" sz="1000" dirty="0" smtClean="0">
                <a:latin typeface="Futura Std Book" panose="020B0502020204020303" pitchFamily="34" charset="0"/>
              </a:rPr>
              <a:t>31 ene 2019</a:t>
            </a:r>
            <a:endParaRPr lang="en-US" sz="1000" dirty="0">
              <a:latin typeface="Futura Std Book" panose="020B0502020204020303" pitchFamily="34" charset="0"/>
            </a:endParaRPr>
          </a:p>
        </p:txBody>
      </p:sp>
      <p:pic>
        <p:nvPicPr>
          <p:cNvPr id="27" name="Picture 2" descr="G:\Ministerio CIT\Trabajo MinCIT 2017 - 2018\PNG\Logos\Font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323" y="145642"/>
            <a:ext cx="1466453" cy="310096"/>
          </a:xfrm>
          <a:prstGeom prst="rect">
            <a:avLst/>
          </a:prstGeom>
          <a:noFill/>
          <a:extLst>
            <a:ext uri="{909E8E84-426E-40DD-AFC4-6F175D3DCCD1}">
              <a14:hiddenFill xmlns:a14="http://schemas.microsoft.com/office/drawing/2010/main">
                <a:solidFill>
                  <a:srgbClr val="FFFFFF"/>
                </a:solidFill>
              </a14:hiddenFill>
            </a:ext>
          </a:extLst>
        </p:spPr>
      </p:pic>
      <p:sp>
        <p:nvSpPr>
          <p:cNvPr id="30" name="Título 2"/>
          <p:cNvSpPr txBox="1">
            <a:spLocks/>
          </p:cNvSpPr>
          <p:nvPr/>
        </p:nvSpPr>
        <p:spPr>
          <a:xfrm>
            <a:off x="87038" y="106348"/>
            <a:ext cx="3693695" cy="34939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Infraestructura Turística</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Tree>
    <p:extLst>
      <p:ext uri="{BB962C8B-B14F-4D97-AF65-F5344CB8AC3E}">
        <p14:creationId xmlns:p14="http://schemas.microsoft.com/office/powerpoint/2010/main" val="827230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737" y="572082"/>
            <a:ext cx="3619158" cy="1826597"/>
          </a:xfrm>
          <a:prstGeom prst="rect">
            <a:avLst/>
          </a:prstGeom>
        </p:spPr>
      </p:pic>
      <p:sp>
        <p:nvSpPr>
          <p:cNvPr id="13" name="Rectángulo 12"/>
          <p:cNvSpPr/>
          <p:nvPr/>
        </p:nvSpPr>
        <p:spPr>
          <a:xfrm>
            <a:off x="2119989" y="340991"/>
            <a:ext cx="2788188" cy="276999"/>
          </a:xfrm>
          <a:prstGeom prst="rect">
            <a:avLst/>
          </a:prstGeom>
        </p:spPr>
        <p:txBody>
          <a:bodyPr wrap="square">
            <a:spAutoFit/>
          </a:bodyPr>
          <a:lstStyle/>
          <a:p>
            <a:r>
              <a:rPr lang="es-CO" sz="1200" b="1" dirty="0" smtClean="0">
                <a:latin typeface="Futura Std Book" panose="020B0502020204020303" pitchFamily="34" charset="0"/>
              </a:rPr>
              <a:t>Proyectos Aprobados 2018</a:t>
            </a:r>
            <a:endParaRPr lang="es-CO" sz="1200" b="1" dirty="0">
              <a:latin typeface="Futura Std Book" panose="020B0502020204020303" pitchFamily="34" charset="0"/>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uadroTexto 32"/>
          <p:cNvSpPr txBox="1"/>
          <p:nvPr/>
        </p:nvSpPr>
        <p:spPr>
          <a:xfrm>
            <a:off x="4342601" y="212052"/>
            <a:ext cx="1101267"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21nov2018</a:t>
            </a:r>
            <a:endParaRPr lang="en-US" sz="1000" dirty="0">
              <a:solidFill>
                <a:schemeClr val="bg1"/>
              </a:solidFill>
              <a:latin typeface="Futura Std Book" panose="020B0502020204020303" pitchFamily="34" charset="0"/>
            </a:endParaRPr>
          </a:p>
        </p:txBody>
      </p:sp>
      <p:sp>
        <p:nvSpPr>
          <p:cNvPr id="34" name="CuadroTexto 33"/>
          <p:cNvSpPr txBox="1"/>
          <p:nvPr/>
        </p:nvSpPr>
        <p:spPr>
          <a:xfrm>
            <a:off x="4546318" y="281148"/>
            <a:ext cx="976689" cy="246221"/>
          </a:xfrm>
          <a:prstGeom prst="rect">
            <a:avLst/>
          </a:prstGeom>
          <a:noFill/>
        </p:spPr>
        <p:txBody>
          <a:bodyPr wrap="square" rtlCol="0">
            <a:spAutoFit/>
          </a:bodyPr>
          <a:lstStyle/>
          <a:p>
            <a:r>
              <a:rPr lang="es-ES" sz="1000" dirty="0" smtClean="0">
                <a:latin typeface="Futura Std Book" panose="020B0502020204020303" pitchFamily="34" charset="0"/>
              </a:rPr>
              <a:t>31 ene 2019</a:t>
            </a:r>
            <a:endParaRPr lang="en-US" sz="1000" dirty="0">
              <a:latin typeface="Futura Std Book" panose="020B0502020204020303" pitchFamily="34" charset="0"/>
            </a:endParaRPr>
          </a:p>
        </p:txBody>
      </p:sp>
      <p:pic>
        <p:nvPicPr>
          <p:cNvPr id="35" name="Picture 2" descr="G:\Ministerio CIT\Trabajo MinCIT 2017 - 2018\PNG\Logos\Font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324" y="108604"/>
            <a:ext cx="1466453" cy="310096"/>
          </a:xfrm>
          <a:prstGeom prst="rect">
            <a:avLst/>
          </a:prstGeom>
          <a:noFill/>
          <a:extLst>
            <a:ext uri="{909E8E84-426E-40DD-AFC4-6F175D3DCCD1}">
              <a14:hiddenFill xmlns:a14="http://schemas.microsoft.com/office/drawing/2010/main">
                <a:solidFill>
                  <a:srgbClr val="FFFFFF"/>
                </a:solidFill>
              </a14:hiddenFill>
            </a:ext>
          </a:extLst>
        </p:spPr>
      </p:pic>
      <p:sp>
        <p:nvSpPr>
          <p:cNvPr id="36" name="Título 2"/>
          <p:cNvSpPr txBox="1">
            <a:spLocks/>
          </p:cNvSpPr>
          <p:nvPr/>
        </p:nvSpPr>
        <p:spPr>
          <a:xfrm>
            <a:off x="-76387" y="26672"/>
            <a:ext cx="4843135" cy="34939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Promoción y Mercadeo Turístico</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
        <p:nvSpPr>
          <p:cNvPr id="18" name="CuadroTexto 17"/>
          <p:cNvSpPr txBox="1"/>
          <p:nvPr/>
        </p:nvSpPr>
        <p:spPr>
          <a:xfrm>
            <a:off x="118197" y="3423446"/>
            <a:ext cx="6629083" cy="1169551"/>
          </a:xfrm>
          <a:prstGeom prst="rect">
            <a:avLst/>
          </a:prstGeom>
          <a:solidFill>
            <a:schemeClr val="bg1"/>
          </a:solidFill>
          <a:ln>
            <a:solidFill>
              <a:srgbClr val="6CB33F"/>
            </a:solidFill>
          </a:ln>
        </p:spPr>
        <p:txBody>
          <a:bodyPr wrap="square" rtlCol="0">
            <a:spAutoFit/>
          </a:bodyPr>
          <a:lstStyle/>
          <a:p>
            <a:pPr algn="just"/>
            <a:r>
              <a:rPr lang="es-CO" sz="1000" b="1" dirty="0">
                <a:latin typeface="Futura Std Book" panose="020B0502020204020303" pitchFamily="34" charset="0"/>
              </a:rPr>
              <a:t>FNTP-067-2018 </a:t>
            </a:r>
            <a:r>
              <a:rPr lang="es-CO" sz="1000" b="1" dirty="0" err="1">
                <a:latin typeface="Futura Std Book" panose="020B0502020204020303" pitchFamily="34" charset="0"/>
              </a:rPr>
              <a:t>Pueblear</a:t>
            </a:r>
            <a:r>
              <a:rPr lang="es-CO" sz="1000" b="1" dirty="0">
                <a:latin typeface="Futura Std Book" panose="020B0502020204020303" pitchFamily="34" charset="0"/>
              </a:rPr>
              <a:t> por Caldas </a:t>
            </a:r>
            <a:r>
              <a:rPr lang="es-CO" sz="1000" dirty="0">
                <a:latin typeface="Futura Std Book" panose="020B0502020204020303" pitchFamily="34" charset="0"/>
              </a:rPr>
              <a:t>Inversión </a:t>
            </a:r>
            <a:r>
              <a:rPr lang="es-CO" sz="1000" dirty="0" smtClean="0">
                <a:latin typeface="Futura Std Book" panose="020B0502020204020303" pitchFamily="34" charset="0"/>
              </a:rPr>
              <a:t>Caldas </a:t>
            </a:r>
            <a:r>
              <a:rPr lang="es-CO" sz="1000" dirty="0">
                <a:latin typeface="Futura Std Book" panose="020B0502020204020303" pitchFamily="34" charset="0"/>
              </a:rPr>
              <a:t>$88.351.600. (Valor total:</a:t>
            </a:r>
            <a:r>
              <a:rPr lang="es-CO" sz="1000" b="1" dirty="0">
                <a:latin typeface="Futura Std Book" panose="020B0502020204020303" pitchFamily="34" charset="0"/>
              </a:rPr>
              <a:t> </a:t>
            </a:r>
            <a:r>
              <a:rPr lang="es-CO" sz="1000" dirty="0">
                <a:latin typeface="Futura Std Book" panose="020B0502020204020303" pitchFamily="34" charset="0"/>
              </a:rPr>
              <a:t>$176.987.600; contrapartida: $88.636.000). Proponente:</a:t>
            </a:r>
            <a:r>
              <a:rPr lang="es-CO" sz="1000" b="1" dirty="0">
                <a:latin typeface="Futura Std Book" panose="020B0502020204020303" pitchFamily="34" charset="0"/>
              </a:rPr>
              <a:t> </a:t>
            </a:r>
            <a:r>
              <a:rPr lang="es-CO" sz="1000" dirty="0">
                <a:latin typeface="Futura Std Book" panose="020B0502020204020303" pitchFamily="34" charset="0"/>
              </a:rPr>
              <a:t>Gobernación de </a:t>
            </a:r>
            <a:r>
              <a:rPr lang="es-CO" sz="1000" dirty="0" smtClean="0">
                <a:latin typeface="Futura Std Book" panose="020B0502020204020303" pitchFamily="34" charset="0"/>
              </a:rPr>
              <a:t>Caldas. Contempló </a:t>
            </a:r>
            <a:r>
              <a:rPr lang="es-ES" sz="1000" dirty="0">
                <a:latin typeface="Futura Std Book" panose="020B0502020204020303" pitchFamily="34" charset="0"/>
              </a:rPr>
              <a:t>plan de medios radial con cubrimiento nacional  (RCN Radio y Antena 2) cuñas de 20” durante dos meses, </a:t>
            </a:r>
            <a:r>
              <a:rPr lang="es-CO" sz="1000" dirty="0">
                <a:latin typeface="Futura Std Book" panose="020B0502020204020303" pitchFamily="34" charset="0"/>
              </a:rPr>
              <a:t>plan de medios digital  (Google, Facebook, </a:t>
            </a:r>
            <a:r>
              <a:rPr lang="es-CO" sz="1000" dirty="0" smtClean="0">
                <a:latin typeface="Futura Std Book" panose="020B0502020204020303" pitchFamily="34" charset="0"/>
              </a:rPr>
              <a:t>Instagram) </a:t>
            </a:r>
            <a:r>
              <a:rPr lang="es-CO" sz="1000" dirty="0">
                <a:latin typeface="Futura Std Book" panose="020B0502020204020303" pitchFamily="34" charset="0"/>
              </a:rPr>
              <a:t>durante dos meses, </a:t>
            </a:r>
            <a:r>
              <a:rPr lang="es-ES" sz="1000" dirty="0">
                <a:latin typeface="Futura Std Book" panose="020B0502020204020303" pitchFamily="34" charset="0"/>
              </a:rPr>
              <a:t>logística para la realización de un </a:t>
            </a:r>
            <a:r>
              <a:rPr lang="es-ES" sz="1000" dirty="0" err="1">
                <a:latin typeface="Futura Std Book" panose="020B0502020204020303" pitchFamily="34" charset="0"/>
              </a:rPr>
              <a:t>Fam</a:t>
            </a:r>
            <a:r>
              <a:rPr lang="es-ES" sz="1000" dirty="0">
                <a:latin typeface="Futura Std Book" panose="020B0502020204020303" pitchFamily="34" charset="0"/>
              </a:rPr>
              <a:t> de periodistas, con (3) medios nacionales para la promoción del departamento de Caldas en el marco de la Carrera Ciclística Leyenda del Dorado 2018  del 30 de julio al 04 de agosto, </a:t>
            </a:r>
            <a:r>
              <a:rPr lang="es-CO" sz="1000" dirty="0">
                <a:latin typeface="Futura Std Book" panose="020B0502020204020303" pitchFamily="34" charset="0"/>
              </a:rPr>
              <a:t>logística de traslados, alojamiento y alimentación de invitados especiales del 28 de julio al 04 de agosto del 2018. </a:t>
            </a:r>
            <a:r>
              <a:rPr lang="es-CO" sz="1000" dirty="0" smtClean="0">
                <a:latin typeface="Futura Std Book" panose="020B0502020204020303" pitchFamily="34" charset="0"/>
              </a:rPr>
              <a:t>Finalizado (100%).</a:t>
            </a:r>
            <a:endParaRPr lang="es-MX" sz="1000" dirty="0">
              <a:effectLst/>
              <a:latin typeface="Futura Std Book" panose="020B0502020204020303" pitchFamily="34" charset="0"/>
            </a:endParaRPr>
          </a:p>
        </p:txBody>
      </p:sp>
      <p:sp>
        <p:nvSpPr>
          <p:cNvPr id="14" name="CuadroTexto 13"/>
          <p:cNvSpPr txBox="1"/>
          <p:nvPr/>
        </p:nvSpPr>
        <p:spPr>
          <a:xfrm>
            <a:off x="107724" y="4688974"/>
            <a:ext cx="6629083" cy="553998"/>
          </a:xfrm>
          <a:prstGeom prst="rect">
            <a:avLst/>
          </a:prstGeom>
          <a:noFill/>
          <a:ln>
            <a:solidFill>
              <a:srgbClr val="6CB33F"/>
            </a:solidFill>
          </a:ln>
        </p:spPr>
        <p:txBody>
          <a:bodyPr wrap="square" rtlCol="0">
            <a:spAutoFit/>
          </a:bodyPr>
          <a:lstStyle/>
          <a:p>
            <a:pPr algn="just"/>
            <a:r>
              <a:rPr lang="es-MX" sz="1000" b="1" dirty="0">
                <a:latin typeface="Futura Std Book" panose="020B0502020204020303" pitchFamily="34" charset="0"/>
              </a:rPr>
              <a:t>FNTP-249-2017 Participación de la Red Turística de Pueblos Patrimonio en la Vitrina </a:t>
            </a:r>
            <a:r>
              <a:rPr lang="es-MX" sz="1000" b="1" dirty="0" err="1">
                <a:latin typeface="Futura Std Book" panose="020B0502020204020303" pitchFamily="34" charset="0"/>
              </a:rPr>
              <a:t>Anato</a:t>
            </a:r>
            <a:r>
              <a:rPr lang="es-MX" sz="1000" b="1" dirty="0">
                <a:latin typeface="Futura Std Book" panose="020B0502020204020303" pitchFamily="34" charset="0"/>
              </a:rPr>
              <a:t> 2018 </a:t>
            </a:r>
            <a:r>
              <a:rPr lang="es-MX" sz="1000" dirty="0">
                <a:latin typeface="Futura Std Book" panose="020B0502020204020303" pitchFamily="34" charset="0"/>
              </a:rPr>
              <a:t>Inversión </a:t>
            </a:r>
            <a:r>
              <a:rPr lang="es-MX" sz="1000" dirty="0" smtClean="0">
                <a:latin typeface="Futura Std Book" panose="020B0502020204020303" pitchFamily="34" charset="0"/>
              </a:rPr>
              <a:t>Caldas </a:t>
            </a:r>
            <a:r>
              <a:rPr lang="es-ES" sz="1000" dirty="0" smtClean="0">
                <a:latin typeface="Futura Std Book" panose="020B0502020204020303" pitchFamily="34" charset="0"/>
              </a:rPr>
              <a:t>$17.647.061 </a:t>
            </a:r>
            <a:r>
              <a:rPr lang="es-MX" sz="1000" dirty="0">
                <a:latin typeface="Futura Std Book" panose="020B0502020204020303" pitchFamily="34" charset="0"/>
              </a:rPr>
              <a:t>(</a:t>
            </a:r>
            <a:r>
              <a:rPr lang="es-ES" sz="1000" dirty="0">
                <a:latin typeface="Futura Std Book" panose="020B0502020204020303" pitchFamily="34" charset="0"/>
              </a:rPr>
              <a:t>Valor total: $150.000.020). Proponente: </a:t>
            </a:r>
            <a:r>
              <a:rPr lang="es-ES" sz="1000" dirty="0" err="1">
                <a:latin typeface="Futura Std Book" panose="020B0502020204020303" pitchFamily="34" charset="0"/>
              </a:rPr>
              <a:t>MinCIT</a:t>
            </a:r>
            <a:r>
              <a:rPr lang="es-ES" sz="1000" dirty="0">
                <a:latin typeface="Futura Std Book" panose="020B0502020204020303" pitchFamily="34" charset="0"/>
              </a:rPr>
              <a:t> </a:t>
            </a:r>
            <a:r>
              <a:rPr lang="es-CO" sz="1000" dirty="0" smtClean="0">
                <a:latin typeface="Futura Std Book" panose="020B0502020204020303" pitchFamily="34" charset="0"/>
              </a:rPr>
              <a:t>Corresponde </a:t>
            </a:r>
            <a:r>
              <a:rPr lang="es-CO" sz="1000" dirty="0">
                <a:latin typeface="Futura Std Book" panose="020B0502020204020303" pitchFamily="34" charset="0"/>
              </a:rPr>
              <a:t>Arrendamiento, diseño, montaje y desmontaje de 1 stand en área total de 50,46 metros cuadrados. </a:t>
            </a:r>
            <a:r>
              <a:rPr lang="es-CO" sz="1000" dirty="0" smtClean="0">
                <a:latin typeface="Futura Std Book" panose="020B0502020204020303" pitchFamily="34" charset="0"/>
              </a:rPr>
              <a:t>Terminado (100%).</a:t>
            </a:r>
            <a:endParaRPr lang="es-MX" sz="1000" dirty="0">
              <a:latin typeface="Futura Std Book" panose="020B0502020204020303" pitchFamily="34" charset="0"/>
            </a:endParaRPr>
          </a:p>
        </p:txBody>
      </p:sp>
      <p:sp>
        <p:nvSpPr>
          <p:cNvPr id="15" name="CuadroTexto 14"/>
          <p:cNvSpPr txBox="1"/>
          <p:nvPr/>
        </p:nvSpPr>
        <p:spPr>
          <a:xfrm>
            <a:off x="107724" y="2513684"/>
            <a:ext cx="6629083" cy="861774"/>
          </a:xfrm>
          <a:prstGeom prst="rect">
            <a:avLst/>
          </a:prstGeom>
          <a:noFill/>
          <a:ln>
            <a:solidFill>
              <a:srgbClr val="6CB33F"/>
            </a:solidFill>
          </a:ln>
        </p:spPr>
        <p:txBody>
          <a:bodyPr wrap="square" rtlCol="0">
            <a:spAutoFit/>
          </a:bodyPr>
          <a:lstStyle/>
          <a:p>
            <a:pPr algn="just"/>
            <a:r>
              <a:rPr lang="es-CO" sz="1000" b="1" dirty="0">
                <a:latin typeface="Futura Std Book" panose="020B0502020204020303" pitchFamily="34" charset="0"/>
              </a:rPr>
              <a:t>FNTP-128-2018 Fortalecimiento Promoción y Mercadeo del Festival de Música Colombiana Campo Elías Vargas Duque. </a:t>
            </a:r>
            <a:r>
              <a:rPr lang="es-CO" sz="1000" dirty="0">
                <a:latin typeface="Futura Std Book" panose="020B0502020204020303" pitchFamily="34" charset="0"/>
              </a:rPr>
              <a:t>Inversión </a:t>
            </a:r>
            <a:r>
              <a:rPr lang="es-CO" sz="1000" dirty="0" smtClean="0">
                <a:latin typeface="Futura Std Book" panose="020B0502020204020303" pitchFamily="34" charset="0"/>
              </a:rPr>
              <a:t>Caldas</a:t>
            </a:r>
            <a:r>
              <a:rPr lang="es-CO" sz="1000" b="1" dirty="0" smtClean="0">
                <a:latin typeface="Futura Std Book" panose="020B0502020204020303" pitchFamily="34" charset="0"/>
              </a:rPr>
              <a:t> </a:t>
            </a:r>
            <a:r>
              <a:rPr lang="es-CO" sz="1000" dirty="0">
                <a:latin typeface="Futura Std Book" panose="020B0502020204020303" pitchFamily="34" charset="0"/>
              </a:rPr>
              <a:t>$35.139.440 (Valor total: $44.143.440; </a:t>
            </a:r>
            <a:r>
              <a:rPr lang="es-CO" sz="1000" dirty="0" err="1" smtClean="0">
                <a:latin typeface="Futura Std Book" panose="020B0502020204020303" pitchFamily="34" charset="0"/>
              </a:rPr>
              <a:t>Fontur</a:t>
            </a:r>
            <a:r>
              <a:rPr lang="es-CO" sz="1000" dirty="0" smtClean="0">
                <a:latin typeface="Futura Std Book" panose="020B0502020204020303" pitchFamily="34" charset="0"/>
              </a:rPr>
              <a:t> $ 35.139.440; contrapartida</a:t>
            </a:r>
            <a:r>
              <a:rPr lang="es-CO" sz="1000" dirty="0">
                <a:latin typeface="Futura Std Book" panose="020B0502020204020303" pitchFamily="34" charset="0"/>
              </a:rPr>
              <a:t>: $ </a:t>
            </a:r>
            <a:r>
              <a:rPr lang="es-CO" sz="1000" dirty="0" smtClean="0">
                <a:latin typeface="Futura Std Book" panose="020B0502020204020303" pitchFamily="34" charset="0"/>
              </a:rPr>
              <a:t>9.004.000).  </a:t>
            </a:r>
            <a:r>
              <a:rPr lang="es-CO" sz="1000" dirty="0">
                <a:latin typeface="Futura Std Book" panose="020B0502020204020303" pitchFamily="34" charset="0"/>
              </a:rPr>
              <a:t>Proponente:</a:t>
            </a:r>
            <a:r>
              <a:rPr lang="es-CO" sz="1000" b="1" dirty="0">
                <a:latin typeface="Futura Std Book" panose="020B0502020204020303" pitchFamily="34" charset="0"/>
              </a:rPr>
              <a:t> </a:t>
            </a:r>
            <a:r>
              <a:rPr lang="es-CO" sz="1000" dirty="0">
                <a:latin typeface="Futura Std Book" panose="020B0502020204020303" pitchFamily="34" charset="0"/>
              </a:rPr>
              <a:t>Alcaldía de </a:t>
            </a:r>
            <a:r>
              <a:rPr lang="es-CO" sz="1000" dirty="0" err="1" smtClean="0">
                <a:latin typeface="Futura Std Book" panose="020B0502020204020303" pitchFamily="34" charset="0"/>
              </a:rPr>
              <a:t>Villamaria</a:t>
            </a:r>
            <a:r>
              <a:rPr lang="es-CO" sz="1000" dirty="0">
                <a:latin typeface="Futura Std Book" panose="020B0502020204020303" pitchFamily="34" charset="0"/>
              </a:rPr>
              <a:t>.</a:t>
            </a:r>
            <a:r>
              <a:rPr lang="es-CO" sz="1000" dirty="0" smtClean="0">
                <a:latin typeface="Futura Std Book" panose="020B0502020204020303" pitchFamily="34" charset="0"/>
              </a:rPr>
              <a:t> Contempló </a:t>
            </a:r>
            <a:r>
              <a:rPr lang="es-MX" sz="1000" dirty="0">
                <a:latin typeface="Futura Std Book" panose="020B0502020204020303" pitchFamily="34" charset="0"/>
              </a:rPr>
              <a:t>Pauta en radio (Radio Uno Manizales) 105 cuñas de 30" del 01 al 31 de octubre del 2018, pauta en medio impreso (La Patria Manizales) 6 salidas de ¼ página en La Patria Manizales del 3 al 24 de Octubre del 2018. </a:t>
            </a:r>
            <a:r>
              <a:rPr lang="es-CO" sz="1000" dirty="0">
                <a:latin typeface="Futura Std Book" panose="020B0502020204020303" pitchFamily="34" charset="0"/>
              </a:rPr>
              <a:t>Terminado </a:t>
            </a:r>
            <a:r>
              <a:rPr lang="es-CO" sz="1000" dirty="0" smtClean="0">
                <a:latin typeface="Futura Std Book" panose="020B0502020204020303" pitchFamily="34" charset="0"/>
              </a:rPr>
              <a:t>(100%).</a:t>
            </a:r>
            <a:endParaRPr lang="es-MX" sz="1000" dirty="0">
              <a:effectLst/>
              <a:latin typeface="Futura Std Book" panose="020B0502020204020303" pitchFamily="34" charset="0"/>
            </a:endParaRPr>
          </a:p>
        </p:txBody>
      </p:sp>
      <p:sp>
        <p:nvSpPr>
          <p:cNvPr id="17" name="CuadroTexto 16"/>
          <p:cNvSpPr txBox="1"/>
          <p:nvPr/>
        </p:nvSpPr>
        <p:spPr>
          <a:xfrm>
            <a:off x="107724" y="5347772"/>
            <a:ext cx="6629083" cy="1015663"/>
          </a:xfrm>
          <a:prstGeom prst="rect">
            <a:avLst/>
          </a:prstGeom>
          <a:noFill/>
          <a:ln>
            <a:solidFill>
              <a:srgbClr val="6CB33F"/>
            </a:solidFill>
          </a:ln>
        </p:spPr>
        <p:txBody>
          <a:bodyPr wrap="square" rtlCol="0">
            <a:spAutoFit/>
          </a:bodyPr>
          <a:lstStyle/>
          <a:p>
            <a:pPr algn="just"/>
            <a:r>
              <a:rPr lang="es-CO" sz="1000" b="1" dirty="0">
                <a:latin typeface="Futura Std Book" panose="020B0502020204020303" pitchFamily="34" charset="0"/>
              </a:rPr>
              <a:t>FNTP-250-2017 </a:t>
            </a:r>
            <a:r>
              <a:rPr lang="es-CO" sz="1000" b="1" dirty="0" smtClean="0">
                <a:latin typeface="Futura Std Book" panose="020B0502020204020303" pitchFamily="34" charset="0"/>
              </a:rPr>
              <a:t> Promoción </a:t>
            </a:r>
            <a:r>
              <a:rPr lang="es-CO" sz="1000" b="1" dirty="0">
                <a:latin typeface="Futura Std Book" panose="020B0502020204020303" pitchFamily="34" charset="0"/>
              </a:rPr>
              <a:t>internacional </a:t>
            </a:r>
            <a:r>
              <a:rPr lang="es-CO" sz="1000" b="1" dirty="0" err="1">
                <a:latin typeface="Futura Std Book" panose="020B0502020204020303" pitchFamily="34" charset="0"/>
              </a:rPr>
              <a:t>multidestino</a:t>
            </a:r>
            <a:r>
              <a:rPr lang="es-CO" sz="1000" b="1" dirty="0">
                <a:latin typeface="Futura Std Book" panose="020B0502020204020303" pitchFamily="34" charset="0"/>
              </a:rPr>
              <a:t> de Bogotá, Cartagena de Indias, Archipiélago islas del rosario y san Bernardo, Santa Marta, Eje Cafetero (Pereira, Manizales y honda) alrededor de la experiencia de hoteles boutique históricos. </a:t>
            </a:r>
            <a:r>
              <a:rPr lang="es-CO" sz="1000" dirty="0">
                <a:latin typeface="Futura Std Book" panose="020B0502020204020303" pitchFamily="34" charset="0"/>
              </a:rPr>
              <a:t>Inversión </a:t>
            </a:r>
            <a:r>
              <a:rPr lang="es-CO" sz="1000" dirty="0" smtClean="0">
                <a:latin typeface="Futura Std Book" panose="020B0502020204020303" pitchFamily="34" charset="0"/>
              </a:rPr>
              <a:t>Caldas </a:t>
            </a:r>
            <a:r>
              <a:rPr lang="es-MX" sz="1000" dirty="0" smtClean="0">
                <a:latin typeface="Futura Std Book" panose="020B0502020204020303" pitchFamily="34" charset="0"/>
              </a:rPr>
              <a:t>$22.898.000. </a:t>
            </a:r>
            <a:r>
              <a:rPr lang="es-MX" sz="1000" dirty="0">
                <a:latin typeface="Futura Std Book" panose="020B0502020204020303" pitchFamily="34" charset="0"/>
              </a:rPr>
              <a:t>Valor total: $</a:t>
            </a:r>
            <a:r>
              <a:rPr lang="es-MX" sz="1000" dirty="0" smtClean="0">
                <a:latin typeface="Futura Std Book" panose="020B0502020204020303" pitchFamily="34" charset="0"/>
              </a:rPr>
              <a:t>572.460.000; Fontur:457.960.000; </a:t>
            </a:r>
            <a:r>
              <a:rPr lang="es-MX" sz="1000" dirty="0">
                <a:latin typeface="Futura Std Book" panose="020B0502020204020303" pitchFamily="34" charset="0"/>
              </a:rPr>
              <a:t>contrapartida: $114.500.000</a:t>
            </a:r>
            <a:r>
              <a:rPr lang="es-MX" sz="1000" dirty="0" smtClean="0">
                <a:latin typeface="Futura Std Book" panose="020B0502020204020303" pitchFamily="34" charset="0"/>
              </a:rPr>
              <a:t>). </a:t>
            </a:r>
            <a:r>
              <a:rPr lang="es-CO" sz="1000" dirty="0" smtClean="0">
                <a:latin typeface="Futura Std Book" panose="020B0502020204020303" pitchFamily="34" charset="0"/>
              </a:rPr>
              <a:t>El </a:t>
            </a:r>
            <a:r>
              <a:rPr lang="es-CO" sz="1000" dirty="0">
                <a:latin typeface="Futura Std Book" panose="020B0502020204020303" pitchFamily="34" charset="0"/>
              </a:rPr>
              <a:t>proyecto contempla las siguientes </a:t>
            </a:r>
            <a:r>
              <a:rPr lang="es-MX" sz="1000" dirty="0">
                <a:latin typeface="Futura Std Book" panose="020B0502020204020303" pitchFamily="34" charset="0"/>
              </a:rPr>
              <a:t>actividades: Producción de video promocional, folleto, fotografías y 3 agendas comerciales en México, USA y Brasil. Proponente: Red de turismo Evoca </a:t>
            </a:r>
            <a:r>
              <a:rPr lang="es-MX" sz="1000" dirty="0" err="1">
                <a:latin typeface="Futura Std Book" panose="020B0502020204020303" pitchFamily="34" charset="0"/>
              </a:rPr>
              <a:t>Historic</a:t>
            </a:r>
            <a:r>
              <a:rPr lang="es-MX" sz="1000" dirty="0">
                <a:latin typeface="Futura Std Book" panose="020B0502020204020303" pitchFamily="34" charset="0"/>
              </a:rPr>
              <a:t> Boutique </a:t>
            </a:r>
            <a:r>
              <a:rPr lang="es-MX" sz="1000" dirty="0" err="1">
                <a:latin typeface="Futura Std Book" panose="020B0502020204020303" pitchFamily="34" charset="0"/>
              </a:rPr>
              <a:t>Hotels</a:t>
            </a:r>
            <a:r>
              <a:rPr lang="es-MX" sz="1000" dirty="0">
                <a:latin typeface="Futura Std Book" panose="020B0502020204020303" pitchFamily="34" charset="0"/>
              </a:rPr>
              <a:t>. E</a:t>
            </a:r>
            <a:r>
              <a:rPr lang="es-CO" sz="1000" dirty="0">
                <a:latin typeface="Futura Std Book" panose="020B0502020204020303" pitchFamily="34" charset="0"/>
              </a:rPr>
              <a:t>n </a:t>
            </a:r>
            <a:r>
              <a:rPr lang="es-CO" sz="1000" dirty="0" smtClean="0">
                <a:latin typeface="Futura Std Book" panose="020B0502020204020303" pitchFamily="34" charset="0"/>
              </a:rPr>
              <a:t>ejecución (5%)</a:t>
            </a:r>
            <a:r>
              <a:rPr lang="es-CO" sz="1000" b="1" dirty="0" smtClean="0">
                <a:latin typeface="Futura Std Book" panose="020B0502020204020303" pitchFamily="34" charset="0"/>
              </a:rPr>
              <a:t> </a:t>
            </a:r>
            <a:endParaRPr lang="es-MX" sz="1000" dirty="0">
              <a:latin typeface="Futura Std Book" panose="020B0502020204020303" pitchFamily="34" charset="0"/>
            </a:endParaRPr>
          </a:p>
        </p:txBody>
      </p:sp>
      <p:sp>
        <p:nvSpPr>
          <p:cNvPr id="19" name="CuadroTexto 18"/>
          <p:cNvSpPr txBox="1"/>
          <p:nvPr/>
        </p:nvSpPr>
        <p:spPr>
          <a:xfrm>
            <a:off x="107725" y="6478440"/>
            <a:ext cx="6629082" cy="1169551"/>
          </a:xfrm>
          <a:prstGeom prst="rect">
            <a:avLst/>
          </a:prstGeom>
          <a:noFill/>
          <a:ln>
            <a:solidFill>
              <a:srgbClr val="6CB33F"/>
            </a:solidFill>
          </a:ln>
        </p:spPr>
        <p:txBody>
          <a:bodyPr wrap="square" rtlCol="0">
            <a:spAutoFit/>
          </a:bodyPr>
          <a:lstStyle/>
          <a:p>
            <a:pPr algn="just"/>
            <a:r>
              <a:rPr lang="es-CO" sz="1000" b="1" dirty="0">
                <a:latin typeface="Futura Std Book" panose="020B0502020204020303" pitchFamily="34" charset="0"/>
              </a:rPr>
              <a:t>FNTP-234-2014 </a:t>
            </a:r>
            <a:r>
              <a:rPr lang="es-CO" sz="1000" b="1" dirty="0" smtClean="0">
                <a:latin typeface="Futura Std Book" panose="020B0502020204020303" pitchFamily="34" charset="0"/>
              </a:rPr>
              <a:t> Consolidación </a:t>
            </a:r>
            <a:r>
              <a:rPr lang="es-CO" sz="1000" b="1" dirty="0">
                <a:latin typeface="Futura Std Book" panose="020B0502020204020303" pitchFamily="34" charset="0"/>
              </a:rPr>
              <a:t>del Centro de Información Turístico de Colombia – </a:t>
            </a:r>
            <a:r>
              <a:rPr lang="es-CO" sz="1000" b="1" dirty="0" err="1">
                <a:latin typeface="Futura Std Book" panose="020B0502020204020303" pitchFamily="34" charset="0"/>
              </a:rPr>
              <a:t>Citur</a:t>
            </a:r>
            <a:r>
              <a:rPr lang="es-CO" sz="1000" b="1" dirty="0">
                <a:latin typeface="Futura Std Book" panose="020B0502020204020303" pitchFamily="34" charset="0"/>
              </a:rPr>
              <a:t> – mediante la integración del Sistema de Información Turístico Regional del Paisaje Cultural Cafetero – </a:t>
            </a:r>
            <a:r>
              <a:rPr lang="es-CO" sz="1000" b="1" dirty="0" err="1">
                <a:latin typeface="Futura Std Book" panose="020B0502020204020303" pitchFamily="34" charset="0"/>
              </a:rPr>
              <a:t>Situr</a:t>
            </a:r>
            <a:r>
              <a:rPr lang="es-CO" sz="1000" b="1" dirty="0">
                <a:latin typeface="Futura Std Book" panose="020B0502020204020303" pitchFamily="34" charset="0"/>
              </a:rPr>
              <a:t> PCC – en línea con el Plan Estadístico Sectorial de Turismo – PEST. </a:t>
            </a:r>
            <a:r>
              <a:rPr lang="es-CO" sz="1000" dirty="0">
                <a:latin typeface="Futura Std Book" panose="020B0502020204020303" pitchFamily="34" charset="0"/>
              </a:rPr>
              <a:t>Inversión </a:t>
            </a:r>
            <a:r>
              <a:rPr lang="es-CO" sz="1000" dirty="0" smtClean="0">
                <a:latin typeface="Futura Std Book" panose="020B0502020204020303" pitchFamily="34" charset="0"/>
              </a:rPr>
              <a:t>Caldas $207.660.503. </a:t>
            </a:r>
            <a:r>
              <a:rPr lang="es-CO" sz="1000" dirty="0">
                <a:latin typeface="Futura Std Book" panose="020B0502020204020303" pitchFamily="34" charset="0"/>
              </a:rPr>
              <a:t>(Valor total del proyecto: $</a:t>
            </a:r>
            <a:r>
              <a:rPr lang="es-CO" sz="1000" dirty="0" smtClean="0">
                <a:latin typeface="Futura Std Book" panose="020B0502020204020303" pitchFamily="34" charset="0"/>
              </a:rPr>
              <a:t>2.756.638.015; </a:t>
            </a:r>
            <a:r>
              <a:rPr lang="es-CO" sz="1000" dirty="0" err="1" smtClean="0">
                <a:latin typeface="Futura Std Book" panose="020B0502020204020303" pitchFamily="34" charset="0"/>
              </a:rPr>
              <a:t>Fontur</a:t>
            </a:r>
            <a:r>
              <a:rPr lang="es-CO" sz="1000" dirty="0" smtClean="0">
                <a:latin typeface="Futura Std Book" panose="020B0502020204020303" pitchFamily="34" charset="0"/>
              </a:rPr>
              <a:t> vigencia 2018 $ 830.642.015).</a:t>
            </a:r>
            <a:r>
              <a:rPr lang="es-CO" sz="1000" b="1" dirty="0" smtClean="0">
                <a:latin typeface="Futura Std Book" panose="020B0502020204020303" pitchFamily="34" charset="0"/>
              </a:rPr>
              <a:t> </a:t>
            </a:r>
            <a:r>
              <a:rPr lang="es-CO" sz="1000" dirty="0">
                <a:latin typeface="Futura Std Book" panose="020B0502020204020303" pitchFamily="34" charset="0"/>
              </a:rPr>
              <a:t>Proponente:</a:t>
            </a:r>
            <a:r>
              <a:rPr lang="es-CO" sz="1000" b="1" dirty="0">
                <a:latin typeface="Futura Std Book" panose="020B0502020204020303" pitchFamily="34" charset="0"/>
              </a:rPr>
              <a:t> </a:t>
            </a:r>
            <a:r>
              <a:rPr lang="es-CO" sz="1000" dirty="0" err="1" smtClean="0">
                <a:latin typeface="Futura Std Book" panose="020B0502020204020303" pitchFamily="34" charset="0"/>
              </a:rPr>
              <a:t>MinCIT</a:t>
            </a:r>
            <a:r>
              <a:rPr lang="es-CO" sz="1000" dirty="0" smtClean="0">
                <a:latin typeface="Futura Std Book" panose="020B0502020204020303" pitchFamily="34" charset="0"/>
              </a:rPr>
              <a:t>. El </a:t>
            </a:r>
            <a:r>
              <a:rPr lang="es-CO" sz="1000" dirty="0">
                <a:latin typeface="Futura Std Book" panose="020B0502020204020303" pitchFamily="34" charset="0"/>
              </a:rPr>
              <a:t>proyecto contempla las siguientes </a:t>
            </a:r>
            <a:r>
              <a:rPr lang="es-CO" sz="1000" dirty="0" smtClean="0">
                <a:latin typeface="Futura Std Book" panose="020B0502020204020303" pitchFamily="34" charset="0"/>
              </a:rPr>
              <a:t>actividades: Medición </a:t>
            </a:r>
            <a:r>
              <a:rPr lang="es-CO" sz="1000" dirty="0">
                <a:latin typeface="Futura Std Book" panose="020B0502020204020303" pitchFamily="34" charset="0"/>
              </a:rPr>
              <a:t>de estadísticas para turismo: Receptor; Interno y emisor; oferta; empleo; formalidad e informalidad; turismo </a:t>
            </a:r>
            <a:r>
              <a:rPr lang="es-CO" sz="1000" dirty="0" smtClean="0">
                <a:latin typeface="Futura Std Book" panose="020B0502020204020303" pitchFamily="34" charset="0"/>
              </a:rPr>
              <a:t>sostenible. Desarrollo </a:t>
            </a:r>
            <a:r>
              <a:rPr lang="es-CO" sz="1000" dirty="0">
                <a:latin typeface="Futura Std Book" panose="020B0502020204020303" pitchFamily="34" charset="0"/>
              </a:rPr>
              <a:t>de plataforma web del PCC. </a:t>
            </a:r>
            <a:r>
              <a:rPr lang="es-CO" sz="1000" dirty="0" smtClean="0">
                <a:latin typeface="Futura Std Book" panose="020B0502020204020303" pitchFamily="34" charset="0"/>
              </a:rPr>
              <a:t>En </a:t>
            </a:r>
            <a:r>
              <a:rPr lang="es-CO" sz="1000" dirty="0">
                <a:latin typeface="Futura Std Book" panose="020B0502020204020303" pitchFamily="34" charset="0"/>
              </a:rPr>
              <a:t>ejecución </a:t>
            </a:r>
            <a:r>
              <a:rPr lang="es-CO" sz="1000" dirty="0" smtClean="0">
                <a:latin typeface="Futura Std Book" panose="020B0502020204020303" pitchFamily="34" charset="0"/>
              </a:rPr>
              <a:t>(86%).</a:t>
            </a:r>
            <a:endParaRPr lang="es-MX" sz="1000" dirty="0">
              <a:effectLst/>
              <a:latin typeface="Futura Std Book" panose="020B0502020204020303" pitchFamily="34" charset="0"/>
            </a:endParaRPr>
          </a:p>
        </p:txBody>
      </p:sp>
      <p:sp>
        <p:nvSpPr>
          <p:cNvPr id="20" name="CuadroTexto 19"/>
          <p:cNvSpPr txBox="1"/>
          <p:nvPr/>
        </p:nvSpPr>
        <p:spPr>
          <a:xfrm>
            <a:off x="110867" y="7762744"/>
            <a:ext cx="6634591" cy="1323439"/>
          </a:xfrm>
          <a:prstGeom prst="rect">
            <a:avLst/>
          </a:prstGeom>
          <a:noFill/>
          <a:ln>
            <a:solidFill>
              <a:srgbClr val="6CB33F"/>
            </a:solidFill>
          </a:ln>
        </p:spPr>
        <p:txBody>
          <a:bodyPr wrap="square" rtlCol="0">
            <a:spAutoFit/>
          </a:bodyPr>
          <a:lstStyle/>
          <a:p>
            <a:pPr algn="just"/>
            <a:r>
              <a:rPr lang="es-CO" sz="1000" b="1" dirty="0">
                <a:latin typeface="Futura Std Book" panose="020B0502020204020303" pitchFamily="34" charset="0"/>
              </a:rPr>
              <a:t>FNTP-129-2018 Participación en la XXXVIII Vitrina Turística de </a:t>
            </a:r>
            <a:r>
              <a:rPr lang="es-CO" sz="1000" b="1" dirty="0" err="1">
                <a:latin typeface="Futura Std Book" panose="020B0502020204020303" pitchFamily="34" charset="0"/>
              </a:rPr>
              <a:t>Anato</a:t>
            </a:r>
            <a:r>
              <a:rPr lang="es-CO" sz="1000" b="1" dirty="0">
                <a:latin typeface="Futura Std Book" panose="020B0502020204020303" pitchFamily="34" charset="0"/>
              </a:rPr>
              <a:t> 2019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CO" sz="1000" dirty="0">
                <a:latin typeface="Futura Std Book" panose="020B0502020204020303" pitchFamily="34" charset="0"/>
              </a:rPr>
              <a:t>Inversión </a:t>
            </a:r>
            <a:r>
              <a:rPr lang="es-CO" sz="1000" dirty="0" smtClean="0">
                <a:latin typeface="Futura Std Book" panose="020B0502020204020303" pitchFamily="34" charset="0"/>
              </a:rPr>
              <a:t>Caldas: </a:t>
            </a:r>
            <a:r>
              <a:rPr lang="es-CO" sz="1000" dirty="0">
                <a:latin typeface="Futura Std Book" panose="020B0502020204020303" pitchFamily="34" charset="0"/>
              </a:rPr>
              <a:t>$ 59.569.020 (Valor total: $</a:t>
            </a:r>
            <a:r>
              <a:rPr lang="es-CO" sz="1000" dirty="0" smtClean="0">
                <a:latin typeface="Futura Std Book" panose="020B0502020204020303" pitchFamily="34" charset="0"/>
              </a:rPr>
              <a:t>3.194.885.106; </a:t>
            </a:r>
            <a:r>
              <a:rPr lang="es-CO" sz="1000" dirty="0" err="1" smtClean="0">
                <a:latin typeface="Futura Std Book" panose="020B0502020204020303" pitchFamily="34" charset="0"/>
              </a:rPr>
              <a:t>Fontur</a:t>
            </a:r>
            <a:r>
              <a:rPr lang="es-CO" sz="1000" dirty="0" smtClean="0">
                <a:latin typeface="Futura Std Book" panose="020B0502020204020303" pitchFamily="34" charset="0"/>
              </a:rPr>
              <a:t> </a:t>
            </a:r>
            <a:r>
              <a:rPr lang="es-CO" sz="1000" dirty="0">
                <a:latin typeface="Futura Std Book" panose="020B0502020204020303" pitchFamily="34" charset="0"/>
              </a:rPr>
              <a:t>$1.597.442.553; contrapartida $1.597.442.553</a:t>
            </a:r>
            <a:r>
              <a:rPr lang="es-CO" sz="1000" dirty="0" smtClean="0">
                <a:latin typeface="Futura Std Book" panose="020B0502020204020303" pitchFamily="34" charset="0"/>
              </a:rPr>
              <a:t>). </a:t>
            </a:r>
            <a:r>
              <a:rPr lang="es-CO" sz="1000" dirty="0">
                <a:latin typeface="Futura Std Book" panose="020B0502020204020303" pitchFamily="34" charset="0"/>
              </a:rPr>
              <a:t>Proponente:</a:t>
            </a:r>
            <a:r>
              <a:rPr lang="es-CO" sz="1000" b="1" dirty="0">
                <a:latin typeface="Futura Std Book" panose="020B0502020204020303" pitchFamily="34" charset="0"/>
              </a:rPr>
              <a:t> </a:t>
            </a:r>
            <a:r>
              <a:rPr lang="es-CO" sz="1000" dirty="0" err="1">
                <a:latin typeface="Futura Std Book" panose="020B0502020204020303" pitchFamily="34" charset="0"/>
              </a:rPr>
              <a:t>MinCIT</a:t>
            </a:r>
            <a:r>
              <a:rPr lang="es-CO" sz="1000" dirty="0">
                <a:latin typeface="Futura Std Book" panose="020B0502020204020303" pitchFamily="34" charset="0"/>
              </a:rPr>
              <a:t>. Se realizó contrato con </a:t>
            </a:r>
            <a:r>
              <a:rPr lang="es-CO" sz="1000" dirty="0" err="1">
                <a:latin typeface="Futura Std Book" panose="020B0502020204020303" pitchFamily="34" charset="0"/>
              </a:rPr>
              <a:t>Corferias</a:t>
            </a:r>
            <a:r>
              <a:rPr lang="es-CO" sz="1000" dirty="0">
                <a:latin typeface="Futura Std Book" panose="020B0502020204020303" pitchFamily="34" charset="0"/>
              </a:rPr>
              <a:t> para arrendamiento de área de 90 metros cuadrados para stand del departamento en la Vitrina Turística de </a:t>
            </a:r>
            <a:r>
              <a:rPr lang="es-CO" sz="1000" dirty="0" err="1">
                <a:latin typeface="Futura Std Book" panose="020B0502020204020303" pitchFamily="34" charset="0"/>
              </a:rPr>
              <a:t>Anato</a:t>
            </a:r>
            <a:r>
              <a:rPr lang="es-CO" sz="1000" dirty="0">
                <a:latin typeface="Futura Std Book" panose="020B0502020204020303" pitchFamily="34" charset="0"/>
              </a:rPr>
              <a:t>; se está en espera de firma por parte del contratista. Estado: contratado </a:t>
            </a:r>
            <a:r>
              <a:rPr lang="es-CO" sz="1000" dirty="0" smtClean="0">
                <a:latin typeface="Futura Std Book" panose="020B0502020204020303" pitchFamily="34" charset="0"/>
              </a:rPr>
              <a:t>(0%).</a:t>
            </a:r>
            <a:endParaRPr lang="es-MX" sz="1000" dirty="0">
              <a:latin typeface="Futura Std Book" panose="020B0502020204020303" pitchFamily="34" charset="0"/>
            </a:endParaRPr>
          </a:p>
        </p:txBody>
      </p:sp>
      <p:sp>
        <p:nvSpPr>
          <p:cNvPr id="23" name="Rectángulo 22"/>
          <p:cNvSpPr/>
          <p:nvPr/>
        </p:nvSpPr>
        <p:spPr>
          <a:xfrm>
            <a:off x="1571737" y="1975260"/>
            <a:ext cx="3118191" cy="513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MX" sz="800" dirty="0">
                <a:latin typeface="Futura Std Book" panose="020B0502020204020303" pitchFamily="34" charset="0"/>
              </a:rPr>
              <a:t>Nevado del Ruiz, </a:t>
            </a:r>
            <a:r>
              <a:rPr lang="es-MX" sz="800" dirty="0" smtClean="0">
                <a:latin typeface="Futura Std Book" panose="020B0502020204020303" pitchFamily="34" charset="0"/>
              </a:rPr>
              <a:t>Caldas</a:t>
            </a:r>
          </a:p>
          <a:p>
            <a:pPr>
              <a:lnSpc>
                <a:spcPct val="107000"/>
              </a:lnSpc>
              <a:spcAft>
                <a:spcPts val="0"/>
              </a:spcAft>
            </a:pPr>
            <a:r>
              <a:rPr lang="es-MX" sz="800" dirty="0" smtClean="0">
                <a:latin typeface="Futura Std Book" panose="020B0502020204020303" pitchFamily="34" charset="0"/>
              </a:rPr>
              <a:t>Autor: </a:t>
            </a:r>
            <a:r>
              <a:rPr lang="es-MX" sz="800" dirty="0">
                <a:latin typeface="Futura Std Book" panose="020B0502020204020303" pitchFamily="34" charset="0"/>
              </a:rPr>
              <a:t>Alejandro Calderón González </a:t>
            </a:r>
            <a:endParaRPr lang="es-MX" sz="800" dirty="0">
              <a:solidFill>
                <a:schemeClr val="bg1"/>
              </a:solidFill>
              <a:effectLst/>
              <a:latin typeface="Futura Std Book" panose="020B05020202040203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3251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77" y="1889073"/>
            <a:ext cx="4126318" cy="2628221"/>
          </a:xfrm>
          <a:prstGeom prst="rect">
            <a:avLst/>
          </a:prstGeom>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uadroTexto 32"/>
          <p:cNvSpPr txBox="1"/>
          <p:nvPr/>
        </p:nvSpPr>
        <p:spPr>
          <a:xfrm>
            <a:off x="4342601" y="212052"/>
            <a:ext cx="1101267"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21nov2018</a:t>
            </a:r>
            <a:endParaRPr lang="en-US" sz="1000" dirty="0">
              <a:solidFill>
                <a:schemeClr val="bg1"/>
              </a:solidFill>
              <a:latin typeface="Futura Std Book" panose="020B0502020204020303" pitchFamily="34" charset="0"/>
            </a:endParaRPr>
          </a:p>
        </p:txBody>
      </p:sp>
      <p:sp>
        <p:nvSpPr>
          <p:cNvPr id="34" name="CuadroTexto 33"/>
          <p:cNvSpPr txBox="1"/>
          <p:nvPr/>
        </p:nvSpPr>
        <p:spPr>
          <a:xfrm>
            <a:off x="4546318" y="281148"/>
            <a:ext cx="976689" cy="246221"/>
          </a:xfrm>
          <a:prstGeom prst="rect">
            <a:avLst/>
          </a:prstGeom>
          <a:noFill/>
        </p:spPr>
        <p:txBody>
          <a:bodyPr wrap="square" rtlCol="0">
            <a:spAutoFit/>
          </a:bodyPr>
          <a:lstStyle/>
          <a:p>
            <a:r>
              <a:rPr lang="es-ES" sz="1000" dirty="0" smtClean="0">
                <a:latin typeface="Futura Std Book" panose="020B0502020204020303" pitchFamily="34" charset="0"/>
              </a:rPr>
              <a:t>31 ene 2019</a:t>
            </a:r>
            <a:endParaRPr lang="en-US" sz="1000" dirty="0">
              <a:latin typeface="Futura Std Book" panose="020B0502020204020303" pitchFamily="34" charset="0"/>
            </a:endParaRPr>
          </a:p>
        </p:txBody>
      </p:sp>
      <p:pic>
        <p:nvPicPr>
          <p:cNvPr id="35" name="Picture 2" descr="G:\Ministerio CIT\Trabajo MinCIT 2017 - 2018\PNG\Logos\Font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324" y="108604"/>
            <a:ext cx="1466453" cy="310096"/>
          </a:xfrm>
          <a:prstGeom prst="rect">
            <a:avLst/>
          </a:prstGeom>
          <a:noFill/>
          <a:extLst>
            <a:ext uri="{909E8E84-426E-40DD-AFC4-6F175D3DCCD1}">
              <a14:hiddenFill xmlns:a14="http://schemas.microsoft.com/office/drawing/2010/main">
                <a:solidFill>
                  <a:srgbClr val="FFFFFF"/>
                </a:solidFill>
              </a14:hiddenFill>
            </a:ext>
          </a:extLst>
        </p:spPr>
      </p:pic>
      <p:sp>
        <p:nvSpPr>
          <p:cNvPr id="36" name="Título 2"/>
          <p:cNvSpPr txBox="1">
            <a:spLocks/>
          </p:cNvSpPr>
          <p:nvPr/>
        </p:nvSpPr>
        <p:spPr>
          <a:xfrm>
            <a:off x="-76387" y="26672"/>
            <a:ext cx="4843135" cy="34939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Promoción y Mercadeo Turístico</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
        <p:nvSpPr>
          <p:cNvPr id="18" name="CuadroTexto 17"/>
          <p:cNvSpPr txBox="1"/>
          <p:nvPr/>
        </p:nvSpPr>
        <p:spPr>
          <a:xfrm>
            <a:off x="3618418" y="4979934"/>
            <a:ext cx="3004261" cy="2092881"/>
          </a:xfrm>
          <a:prstGeom prst="rect">
            <a:avLst/>
          </a:prstGeom>
          <a:solidFill>
            <a:schemeClr val="bg1"/>
          </a:solidFill>
          <a:ln>
            <a:solidFill>
              <a:srgbClr val="6CB33F"/>
            </a:solidFill>
          </a:ln>
        </p:spPr>
        <p:txBody>
          <a:bodyPr wrap="square" rtlCol="0">
            <a:spAutoFit/>
          </a:bodyPr>
          <a:lstStyle/>
          <a:p>
            <a:pPr algn="just"/>
            <a:r>
              <a:rPr lang="es-MX" sz="1000" b="1" dirty="0">
                <a:latin typeface="Futura Std Book" panose="020B0502020204020303" pitchFamily="34" charset="0"/>
              </a:rPr>
              <a:t>FNTP-140-2017 Promoción del destino turístico en el marco de la celebración de la 62 Feria de Manizales </a:t>
            </a:r>
            <a:r>
              <a:rPr lang="es-MX" sz="1000" dirty="0">
                <a:latin typeface="Futura Std Book" panose="020B0502020204020303" pitchFamily="34" charset="0"/>
              </a:rPr>
              <a:t>Inversión en el departamento $130.000.000 (Valor total:</a:t>
            </a:r>
            <a:r>
              <a:rPr lang="es-MX" sz="1000" b="1" dirty="0">
                <a:latin typeface="Futura Std Book" panose="020B0502020204020303" pitchFamily="34" charset="0"/>
              </a:rPr>
              <a:t> </a:t>
            </a:r>
            <a:r>
              <a:rPr lang="es-MX" sz="1000" dirty="0">
                <a:latin typeface="Futura Std Book" panose="020B0502020204020303" pitchFamily="34" charset="0"/>
              </a:rPr>
              <a:t>$260.000.000; contrapartida $130.000.000). Proponente:</a:t>
            </a:r>
            <a:r>
              <a:rPr lang="es-MX" sz="1000" b="1" dirty="0">
                <a:latin typeface="Futura Std Book" panose="020B0502020204020303" pitchFamily="34" charset="0"/>
              </a:rPr>
              <a:t> </a:t>
            </a:r>
            <a:r>
              <a:rPr lang="es-MX" sz="1000" dirty="0">
                <a:latin typeface="Futura Std Book" panose="020B0502020204020303" pitchFamily="34" charset="0"/>
              </a:rPr>
              <a:t>Alcaldía Municipal de Manizales- Instituto de Cultura </a:t>
            </a:r>
            <a:r>
              <a:rPr lang="es-MX" sz="1000" dirty="0" smtClean="0">
                <a:latin typeface="Futura Std Book" panose="020B0502020204020303" pitchFamily="34" charset="0"/>
              </a:rPr>
              <a:t>y </a:t>
            </a:r>
            <a:r>
              <a:rPr lang="es-MX" sz="1000" dirty="0">
                <a:latin typeface="Futura Std Book" panose="020B0502020204020303" pitchFamily="34" charset="0"/>
              </a:rPr>
              <a:t>Turismo. Contempló la promoción del destino turístico ciudad de Manizales en el marco de la celebración de la 62 feria anual, patrimonio cultural de la nación en el corazón del paisaje cultural cafetero, en medios impresos, radiales y espacios de </a:t>
            </a:r>
            <a:r>
              <a:rPr lang="es-MX" sz="1000" dirty="0" smtClean="0">
                <a:latin typeface="Futura Std Book" panose="020B0502020204020303" pitchFamily="34" charset="0"/>
              </a:rPr>
              <a:t>televisión. Finalizado</a:t>
            </a:r>
            <a:r>
              <a:rPr lang="es-MX" sz="1000" dirty="0">
                <a:latin typeface="Futura Std Book" panose="020B0502020204020303" pitchFamily="34" charset="0"/>
              </a:rPr>
              <a:t>. </a:t>
            </a:r>
            <a:r>
              <a:rPr lang="es-MX" sz="1000" dirty="0" smtClean="0">
                <a:latin typeface="Futura Std Book" panose="020B0502020204020303" pitchFamily="34" charset="0"/>
              </a:rPr>
              <a:t>(100</a:t>
            </a:r>
            <a:r>
              <a:rPr lang="es-MX" sz="1000" dirty="0">
                <a:latin typeface="Futura Std Book" panose="020B0502020204020303" pitchFamily="34" charset="0"/>
              </a:rPr>
              <a:t>%)</a:t>
            </a:r>
            <a:endParaRPr lang="es-MX" sz="1000" dirty="0">
              <a:effectLst/>
              <a:latin typeface="Futura Std Book" panose="020B0502020204020303" pitchFamily="34" charset="0"/>
            </a:endParaRPr>
          </a:p>
        </p:txBody>
      </p:sp>
      <p:sp>
        <p:nvSpPr>
          <p:cNvPr id="15" name="CuadroTexto 14"/>
          <p:cNvSpPr txBox="1"/>
          <p:nvPr/>
        </p:nvSpPr>
        <p:spPr>
          <a:xfrm>
            <a:off x="205154" y="4984021"/>
            <a:ext cx="3278327" cy="3016210"/>
          </a:xfrm>
          <a:prstGeom prst="rect">
            <a:avLst/>
          </a:prstGeom>
          <a:noFill/>
          <a:ln>
            <a:solidFill>
              <a:srgbClr val="6CB33F"/>
            </a:solidFill>
          </a:ln>
        </p:spPr>
        <p:txBody>
          <a:bodyPr wrap="square" rtlCol="0">
            <a:spAutoFit/>
          </a:bodyPr>
          <a:lstStyle/>
          <a:p>
            <a:pPr algn="just"/>
            <a:r>
              <a:rPr lang="es-CO" sz="1000" b="1" dirty="0">
                <a:latin typeface="Futura Std Book" panose="020B0502020204020303" pitchFamily="34" charset="0"/>
              </a:rPr>
              <a:t>FNTP-186-2017 Participación en la XXXVII Vitrina Turística de </a:t>
            </a:r>
            <a:r>
              <a:rPr lang="es-CO" sz="1000" b="1" dirty="0" err="1">
                <a:latin typeface="Futura Std Book" panose="020B0502020204020303" pitchFamily="34" charset="0"/>
              </a:rPr>
              <a:t>Anato</a:t>
            </a:r>
            <a:r>
              <a:rPr lang="es-CO" sz="1000" b="1" dirty="0">
                <a:latin typeface="Futura Std Book" panose="020B0502020204020303" pitchFamily="34" charset="0"/>
              </a:rPr>
              <a:t> 2018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CO" sz="1000" dirty="0">
                <a:latin typeface="Futura Std Book" panose="020B0502020204020303" pitchFamily="34" charset="0"/>
              </a:rPr>
              <a:t>Inversión en el departamento: $59.569.020. (Valor total:</a:t>
            </a:r>
            <a:r>
              <a:rPr lang="es-CO" sz="1000" b="1" dirty="0">
                <a:latin typeface="Futura Std Book" panose="020B0502020204020303" pitchFamily="34" charset="0"/>
              </a:rPr>
              <a:t> </a:t>
            </a:r>
            <a:r>
              <a:rPr lang="es-CO" sz="1000" dirty="0">
                <a:latin typeface="Futura Std Book" panose="020B0502020204020303" pitchFamily="34" charset="0"/>
              </a:rPr>
              <a:t>$3.047.286.312; contrapartida $59.569.020).</a:t>
            </a:r>
            <a:r>
              <a:rPr lang="es-CO" sz="1000" b="1" dirty="0">
                <a:latin typeface="Futura Std Book" panose="020B0502020204020303" pitchFamily="34" charset="0"/>
              </a:rPr>
              <a:t> </a:t>
            </a:r>
            <a:r>
              <a:rPr lang="es-CO" sz="1000" dirty="0">
                <a:latin typeface="Futura Std Book" panose="020B0502020204020303" pitchFamily="34" charset="0"/>
              </a:rPr>
              <a:t>Proponente:</a:t>
            </a:r>
            <a:r>
              <a:rPr lang="es-CO" sz="1000" b="1" dirty="0">
                <a:latin typeface="Futura Std Book" panose="020B0502020204020303" pitchFamily="34" charset="0"/>
              </a:rPr>
              <a:t> </a:t>
            </a:r>
            <a:r>
              <a:rPr lang="es-CO" sz="1000" dirty="0" err="1" smtClean="0">
                <a:latin typeface="Futura Std Book" panose="020B0502020204020303" pitchFamily="34" charset="0"/>
              </a:rPr>
              <a:t>MinCIT</a:t>
            </a:r>
            <a:r>
              <a:rPr lang="es-CO" sz="1000" dirty="0" smtClean="0">
                <a:latin typeface="Futura Std Book" panose="020B0502020204020303" pitchFamily="34" charset="0"/>
              </a:rPr>
              <a:t>. Objetivo</a:t>
            </a:r>
            <a:r>
              <a:rPr lang="es-CO" sz="1000" dirty="0">
                <a:latin typeface="Futura Std Book" panose="020B0502020204020303" pitchFamily="34" charset="0"/>
              </a:rPr>
              <a:t>: promocionar la oferta turística de Colombia a través de la participación en la Vitrina Turística de </a:t>
            </a:r>
            <a:r>
              <a:rPr lang="es-CO" sz="1000" dirty="0" err="1">
                <a:latin typeface="Futura Std Book" panose="020B0502020204020303" pitchFamily="34" charset="0"/>
              </a:rPr>
              <a:t>Anato</a:t>
            </a:r>
            <a:r>
              <a:rPr lang="es-CO" sz="1000" dirty="0">
                <a:latin typeface="Futura Std Book" panose="020B0502020204020303" pitchFamily="34" charset="0"/>
              </a:rPr>
              <a:t> </a:t>
            </a:r>
            <a:r>
              <a:rPr lang="es-CO" sz="1000" dirty="0" smtClean="0">
                <a:latin typeface="Futura Std Book" panose="020B0502020204020303" pitchFamily="34" charset="0"/>
              </a:rPr>
              <a:t>2018. Se </a:t>
            </a:r>
            <a:r>
              <a:rPr lang="es-CO" sz="1000" dirty="0">
                <a:latin typeface="Futura Std Book" panose="020B0502020204020303" pitchFamily="34" charset="0"/>
              </a:rPr>
              <a:t>suscribió contrato con Conferías para arrendamiento de área de 90 metros cuadrados para stand del departamento en la Vitrina Turística de </a:t>
            </a:r>
            <a:r>
              <a:rPr lang="es-CO" sz="1000" dirty="0" err="1">
                <a:latin typeface="Futura Std Book" panose="020B0502020204020303" pitchFamily="34" charset="0"/>
              </a:rPr>
              <a:t>Anato</a:t>
            </a:r>
            <a:r>
              <a:rPr lang="es-CO" sz="1000" dirty="0">
                <a:latin typeface="Futura Std Book" panose="020B0502020204020303" pitchFamily="34" charset="0"/>
              </a:rPr>
              <a:t>, que se llevó a cabo del 21 al 23 de febrero de 2017. Terminado </a:t>
            </a:r>
            <a:r>
              <a:rPr lang="es-CO" sz="1000" dirty="0" smtClean="0">
                <a:latin typeface="Futura Std Book" panose="020B0502020204020303" pitchFamily="34" charset="0"/>
              </a:rPr>
              <a:t>(100%).</a:t>
            </a:r>
            <a:endParaRPr lang="es-MX" sz="1000" dirty="0">
              <a:latin typeface="Futura Std Book" panose="020B0502020204020303" pitchFamily="34" charset="0"/>
            </a:endParaRPr>
          </a:p>
        </p:txBody>
      </p:sp>
      <p:sp>
        <p:nvSpPr>
          <p:cNvPr id="16" name="Rectángulo 15"/>
          <p:cNvSpPr/>
          <p:nvPr/>
        </p:nvSpPr>
        <p:spPr>
          <a:xfrm>
            <a:off x="1509702" y="4494330"/>
            <a:ext cx="3879975" cy="276999"/>
          </a:xfrm>
          <a:prstGeom prst="rect">
            <a:avLst/>
          </a:prstGeom>
        </p:spPr>
        <p:txBody>
          <a:bodyPr wrap="square">
            <a:spAutoFit/>
          </a:bodyPr>
          <a:lstStyle/>
          <a:p>
            <a:pPr algn="just"/>
            <a:r>
              <a:rPr lang="es-CO" sz="1200" b="1" dirty="0" smtClean="0">
                <a:latin typeface="Futura Std Book" panose="020B0502020204020303" pitchFamily="34" charset="0"/>
              </a:rPr>
              <a:t>Proyectos Aprobados Vigencias Anteriores</a:t>
            </a:r>
            <a:endParaRPr lang="es-CO" sz="1200" b="1" dirty="0">
              <a:latin typeface="Futura Std Book" panose="020B0502020204020303" pitchFamily="34" charset="0"/>
            </a:endParaRPr>
          </a:p>
        </p:txBody>
      </p:sp>
      <p:sp>
        <p:nvSpPr>
          <p:cNvPr id="22" name="Rectángulo 21"/>
          <p:cNvSpPr/>
          <p:nvPr/>
        </p:nvSpPr>
        <p:spPr>
          <a:xfrm>
            <a:off x="77685" y="1714802"/>
            <a:ext cx="2622884" cy="57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it-IT" sz="900" dirty="0" smtClean="0">
                <a:solidFill>
                  <a:schemeClr val="bg1"/>
                </a:solidFill>
                <a:latin typeface="Futura Std Book" panose="020B0502020204020303" pitchFamily="34" charset="0"/>
                <a:ea typeface="Calibri" panose="020F0502020204030204" pitchFamily="34" charset="0"/>
                <a:cs typeface="Times New Roman" panose="02020603050405020304" pitchFamily="18" charset="0"/>
              </a:rPr>
              <a:t>Nevado </a:t>
            </a:r>
            <a:r>
              <a:rPr lang="it-IT" sz="900" dirty="0">
                <a:solidFill>
                  <a:schemeClr val="bg1"/>
                </a:solidFill>
                <a:latin typeface="Futura Std Book" panose="020B0502020204020303" pitchFamily="34" charset="0"/>
                <a:ea typeface="Calibri" panose="020F0502020204030204" pitchFamily="34" charset="0"/>
                <a:cs typeface="Times New Roman" panose="02020603050405020304" pitchFamily="18" charset="0"/>
              </a:rPr>
              <a:t>del Ruiz_Tolima </a:t>
            </a:r>
            <a:endParaRPr lang="it-IT" sz="900" dirty="0" smtClean="0">
              <a:solidFill>
                <a:schemeClr val="bg1"/>
              </a:solidFill>
              <a:latin typeface="Futura Std Book" panose="020B0502020204020303"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900" dirty="0" smtClean="0">
                <a:solidFill>
                  <a:schemeClr val="bg1"/>
                </a:solidFill>
                <a:latin typeface="Futura Std Book" panose="020B0502020204020303" pitchFamily="34" charset="0"/>
                <a:ea typeface="Calibri" panose="020F0502020204030204" pitchFamily="34" charset="0"/>
                <a:cs typeface="Times New Roman" panose="02020603050405020304" pitchFamily="18" charset="0"/>
              </a:rPr>
              <a:t>Autor</a:t>
            </a:r>
            <a:r>
              <a:rPr lang="es-CO" sz="900" dirty="0" smtClean="0">
                <a:solidFill>
                  <a:schemeClr val="bg1"/>
                </a:solidFill>
                <a:effectLst/>
                <a:latin typeface="Futura Std Book" panose="020B0502020204020303" pitchFamily="34" charset="0"/>
                <a:ea typeface="Calibri" panose="020F0502020204030204" pitchFamily="34" charset="0"/>
                <a:cs typeface="Times New Roman" panose="02020603050405020304" pitchFamily="18" charset="0"/>
              </a:rPr>
              <a:t>: </a:t>
            </a:r>
            <a:r>
              <a:rPr lang="it-IT" sz="900" dirty="0" smtClean="0">
                <a:solidFill>
                  <a:schemeClr val="bg1"/>
                </a:solidFill>
                <a:latin typeface="Futura Std Book" panose="020B0502020204020303" pitchFamily="34" charset="0"/>
                <a:ea typeface="Calibri" panose="020F0502020204030204" pitchFamily="34" charset="0"/>
                <a:cs typeface="Times New Roman" panose="02020603050405020304" pitchFamily="18" charset="0"/>
              </a:rPr>
              <a:t>Jorge Alberto Vega Rivera</a:t>
            </a:r>
            <a:endParaRPr lang="es-MX" sz="1100" dirty="0">
              <a:solidFill>
                <a:schemeClr val="bg1"/>
              </a:solidFill>
              <a:effectLst/>
              <a:latin typeface="Futura Std Book" panose="020B0502020204020303" pitchFamily="34" charset="0"/>
              <a:ea typeface="Calibri" panose="020F0502020204030204" pitchFamily="34" charset="0"/>
              <a:cs typeface="Times New Roman" panose="02020603050405020304" pitchFamily="18" charset="0"/>
            </a:endParaRPr>
          </a:p>
        </p:txBody>
      </p:sp>
      <p:sp>
        <p:nvSpPr>
          <p:cNvPr id="23" name="Rectángulo 22"/>
          <p:cNvSpPr/>
          <p:nvPr/>
        </p:nvSpPr>
        <p:spPr>
          <a:xfrm>
            <a:off x="1064577" y="4024993"/>
            <a:ext cx="3118191" cy="513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CO" sz="800" dirty="0">
                <a:latin typeface="Futura Std Book" panose="020B0502020204020303" pitchFamily="34" charset="0"/>
              </a:rPr>
              <a:t>Represa La </a:t>
            </a:r>
            <a:r>
              <a:rPr lang="es-CO" sz="800" dirty="0" smtClean="0">
                <a:latin typeface="Futura Std Book" panose="020B0502020204020303" pitchFamily="34" charset="0"/>
              </a:rPr>
              <a:t>Miel, </a:t>
            </a:r>
            <a:r>
              <a:rPr lang="es-CO" sz="800" dirty="0">
                <a:latin typeface="Futura Std Book" panose="020B0502020204020303" pitchFamily="34" charset="0"/>
              </a:rPr>
              <a:t>Samaná-Caldas</a:t>
            </a:r>
            <a:endParaRPr lang="es-CO" sz="800" dirty="0" smtClean="0">
              <a:latin typeface="Futura Std Book" panose="020B0502020204020303" pitchFamily="34" charset="0"/>
            </a:endParaRPr>
          </a:p>
          <a:p>
            <a:pPr>
              <a:lnSpc>
                <a:spcPct val="107000"/>
              </a:lnSpc>
              <a:spcAft>
                <a:spcPts val="0"/>
              </a:spcAft>
            </a:pPr>
            <a:r>
              <a:rPr lang="es-MX" sz="800" dirty="0" smtClean="0">
                <a:latin typeface="Futura Std Book" panose="020B0502020204020303" pitchFamily="34" charset="0"/>
              </a:rPr>
              <a:t>Autor: </a:t>
            </a:r>
            <a:r>
              <a:rPr lang="es-CO" sz="800" dirty="0">
                <a:latin typeface="Futura Std Book" panose="020B0502020204020303" pitchFamily="34" charset="0"/>
              </a:rPr>
              <a:t>Ángela María León </a:t>
            </a:r>
            <a:r>
              <a:rPr lang="es-CO" sz="800" dirty="0" err="1">
                <a:latin typeface="Futura Std Book" panose="020B0502020204020303" pitchFamily="34" charset="0"/>
              </a:rPr>
              <a:t>Dussán</a:t>
            </a:r>
            <a:endParaRPr lang="es-MX" sz="800" dirty="0">
              <a:solidFill>
                <a:schemeClr val="bg1"/>
              </a:solidFill>
              <a:effectLst/>
              <a:latin typeface="Futura Std Book" panose="020B0502020204020303" pitchFamily="34" charset="0"/>
              <a:ea typeface="Calibri" panose="020F0502020204030204" pitchFamily="34" charset="0"/>
              <a:cs typeface="Times New Roman" panose="02020603050405020304" pitchFamily="18" charset="0"/>
            </a:endParaRPr>
          </a:p>
        </p:txBody>
      </p:sp>
      <p:sp>
        <p:nvSpPr>
          <p:cNvPr id="21" name="CuadroTexto 20"/>
          <p:cNvSpPr txBox="1"/>
          <p:nvPr/>
        </p:nvSpPr>
        <p:spPr>
          <a:xfrm>
            <a:off x="177502" y="815725"/>
            <a:ext cx="6429666" cy="1015663"/>
          </a:xfrm>
          <a:prstGeom prst="rect">
            <a:avLst/>
          </a:prstGeom>
          <a:noFill/>
          <a:ln>
            <a:solidFill>
              <a:srgbClr val="6CB33F"/>
            </a:solidFill>
          </a:ln>
        </p:spPr>
        <p:txBody>
          <a:bodyPr wrap="square" rtlCol="0">
            <a:spAutoFit/>
          </a:bodyPr>
          <a:lstStyle/>
          <a:p>
            <a:pPr algn="just"/>
            <a:r>
              <a:rPr lang="es-CO" sz="1000" b="1" dirty="0">
                <a:latin typeface="Futura Std Book" panose="020B0502020204020303" pitchFamily="34" charset="0"/>
              </a:rPr>
              <a:t>FNTP-122-2018 Promoción del destino Manizales y Ferias 63. </a:t>
            </a:r>
            <a:r>
              <a:rPr lang="es-CO" sz="1000" dirty="0">
                <a:latin typeface="Futura Std Book" panose="020B0502020204020303" pitchFamily="34" charset="0"/>
              </a:rPr>
              <a:t>Inversión </a:t>
            </a:r>
            <a:r>
              <a:rPr lang="es-CO" sz="1000" dirty="0" smtClean="0">
                <a:latin typeface="Futura Std Book" panose="020B0502020204020303" pitchFamily="34" charset="0"/>
              </a:rPr>
              <a:t>Caldas </a:t>
            </a:r>
            <a:r>
              <a:rPr lang="es-CO" sz="1000" dirty="0">
                <a:latin typeface="Futura Std Book" panose="020B0502020204020303" pitchFamily="34" charset="0"/>
              </a:rPr>
              <a:t>$151.000.000.</a:t>
            </a:r>
            <a:r>
              <a:rPr lang="es-CO" sz="1000" b="1" dirty="0">
                <a:latin typeface="Futura Std Book" panose="020B0502020204020303" pitchFamily="34" charset="0"/>
              </a:rPr>
              <a:t> </a:t>
            </a:r>
            <a:r>
              <a:rPr lang="es-CO" sz="1000" b="1" dirty="0" smtClean="0">
                <a:latin typeface="Futura Std Book" panose="020B0502020204020303" pitchFamily="34" charset="0"/>
              </a:rPr>
              <a:t>(</a:t>
            </a:r>
            <a:r>
              <a:rPr lang="es-CO" sz="1000" dirty="0" smtClean="0">
                <a:latin typeface="Futura Std Book" panose="020B0502020204020303" pitchFamily="34" charset="0"/>
              </a:rPr>
              <a:t>Valor </a:t>
            </a:r>
            <a:r>
              <a:rPr lang="es-CO" sz="1000" dirty="0">
                <a:latin typeface="Futura Std Book" panose="020B0502020204020303" pitchFamily="34" charset="0"/>
              </a:rPr>
              <a:t>total:</a:t>
            </a:r>
            <a:r>
              <a:rPr lang="es-CO" sz="1000" b="1" dirty="0">
                <a:latin typeface="Futura Std Book" panose="020B0502020204020303" pitchFamily="34" charset="0"/>
              </a:rPr>
              <a:t> </a:t>
            </a:r>
            <a:r>
              <a:rPr lang="es-CO" sz="1000" dirty="0">
                <a:latin typeface="Futura Std Book" panose="020B0502020204020303" pitchFamily="34" charset="0"/>
              </a:rPr>
              <a:t>$302.000.000; </a:t>
            </a:r>
            <a:r>
              <a:rPr lang="es-CO" sz="1000" dirty="0" err="1" smtClean="0">
                <a:latin typeface="Futura Std Book" panose="020B0502020204020303" pitchFamily="34" charset="0"/>
              </a:rPr>
              <a:t>Fontur</a:t>
            </a:r>
            <a:r>
              <a:rPr lang="es-CO" sz="1000" dirty="0" smtClean="0">
                <a:latin typeface="Futura Std Book" panose="020B0502020204020303" pitchFamily="34" charset="0"/>
              </a:rPr>
              <a:t>$ 151.000.000 contrapartida</a:t>
            </a:r>
            <a:r>
              <a:rPr lang="es-CO" sz="1000" dirty="0">
                <a:latin typeface="Futura Std Book" panose="020B0502020204020303" pitchFamily="34" charset="0"/>
              </a:rPr>
              <a:t>: $151.000.000) Proponente:</a:t>
            </a:r>
            <a:r>
              <a:rPr lang="es-CO" sz="1000" b="1" dirty="0">
                <a:latin typeface="Futura Std Book" panose="020B0502020204020303" pitchFamily="34" charset="0"/>
              </a:rPr>
              <a:t> </a:t>
            </a:r>
            <a:r>
              <a:rPr lang="es-CO" sz="1000" dirty="0">
                <a:latin typeface="Futura Std Book" panose="020B0502020204020303" pitchFamily="34" charset="0"/>
              </a:rPr>
              <a:t>Alcaldía de Manizales – Instituto de Cultura y </a:t>
            </a:r>
            <a:r>
              <a:rPr lang="es-CO" sz="1000" dirty="0" smtClean="0">
                <a:latin typeface="Futura Std Book" panose="020B0502020204020303" pitchFamily="34" charset="0"/>
              </a:rPr>
              <a:t>Turismo. Contempló </a:t>
            </a:r>
            <a:r>
              <a:rPr lang="es-CO" sz="1000" dirty="0">
                <a:latin typeface="Futura Std Book" panose="020B0502020204020303" pitchFamily="34" charset="0"/>
              </a:rPr>
              <a:t>actividades de promoción del destino turístico Ciudad de Manizales en el marco de la celebración de la 63 Feria Anual, Patrimonio Cultural de la Nación en el Corazón del Paisaje Cultural Cafetero, en medios impresos, radiales y espacios de televisión, y en las ciudades de Barranquilla, Cartagena y Santa Marta. En </a:t>
            </a:r>
            <a:r>
              <a:rPr lang="es-CO" sz="1000" dirty="0" smtClean="0">
                <a:latin typeface="Futura Std Book" panose="020B0502020204020303" pitchFamily="34" charset="0"/>
              </a:rPr>
              <a:t>ejecución (40%).</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11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ángulo 106"/>
          <p:cNvSpPr/>
          <p:nvPr/>
        </p:nvSpPr>
        <p:spPr>
          <a:xfrm>
            <a:off x="4217172" y="1656814"/>
            <a:ext cx="2580729" cy="1061829"/>
          </a:xfrm>
          <a:prstGeom prst="rect">
            <a:avLst/>
          </a:prstGeom>
        </p:spPr>
        <p:txBody>
          <a:bodyPr wrap="square">
            <a:spAutoFit/>
          </a:bodyPr>
          <a:lstStyle/>
          <a:p>
            <a:pPr marL="171450" indent="-171450" algn="just">
              <a:buFont typeface="Wingdings" panose="05000000000000000000" pitchFamily="2" charset="2"/>
              <a:buChar char="ü"/>
            </a:pPr>
            <a:r>
              <a:rPr lang="es-CO" sz="900" dirty="0" smtClean="0">
                <a:latin typeface="Futura Std Book" panose="020B0502020204020303" pitchFamily="34" charset="0"/>
              </a:rPr>
              <a:t>El recaudo del departamento de Caldas representa el 0,42%  del total del recaudo a nivel nacional.</a:t>
            </a:r>
          </a:p>
          <a:p>
            <a:pPr algn="just"/>
            <a:r>
              <a:rPr lang="es-CO" sz="900" dirty="0" smtClean="0">
                <a:latin typeface="Futura Std Book" panose="020B0502020204020303" pitchFamily="34" charset="0"/>
              </a:rPr>
              <a:t> </a:t>
            </a:r>
          </a:p>
          <a:p>
            <a:pPr marL="171450" indent="-171450" algn="just">
              <a:buFont typeface="Wingdings" panose="05000000000000000000" pitchFamily="2" charset="2"/>
              <a:buChar char="ü"/>
            </a:pPr>
            <a:r>
              <a:rPr lang="es-CO" sz="900" dirty="0" smtClean="0">
                <a:latin typeface="Futura Std Book" panose="020B0502020204020303" pitchFamily="34" charset="0"/>
              </a:rPr>
              <a:t>Total </a:t>
            </a:r>
            <a:r>
              <a:rPr lang="es-CO" sz="900" dirty="0">
                <a:latin typeface="Futura Std Book" panose="020B0502020204020303" pitchFamily="34" charset="0"/>
              </a:rPr>
              <a:t>Recaudo </a:t>
            </a:r>
            <a:r>
              <a:rPr lang="es-CO" sz="900" dirty="0" smtClean="0">
                <a:latin typeface="Futura Std Book" panose="020B0502020204020303" pitchFamily="34" charset="0"/>
              </a:rPr>
              <a:t>CP 2018 (ene-dic) $76.418</a:t>
            </a:r>
          </a:p>
          <a:p>
            <a:pPr algn="just"/>
            <a:endParaRPr lang="es-CO" sz="900" dirty="0" smtClean="0">
              <a:latin typeface="Futura Std Book" panose="020B0502020204020303" pitchFamily="34" charset="0"/>
            </a:endParaRPr>
          </a:p>
          <a:p>
            <a:pPr algn="just"/>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Cifras </a:t>
            </a:r>
            <a:r>
              <a:rPr lang="es-CO" altLang="es-CO" sz="900" dirty="0">
                <a:latin typeface="Futura Std Book" panose="020B0502020204020303" pitchFamily="34" charset="0"/>
                <a:ea typeface="Times New Roman" panose="02020603050405020304" pitchFamily="18" charset="0"/>
                <a:cs typeface="Times New Roman" panose="02020603050405020304" pitchFamily="18" charset="0"/>
              </a:rPr>
              <a:t>en millones </a:t>
            </a: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COP</a:t>
            </a:r>
            <a:endParaRPr lang="es-CO" sz="900" dirty="0">
              <a:latin typeface="Futura Std Book" panose="020B0502020204020303" pitchFamily="34" charset="0"/>
            </a:endParaRPr>
          </a:p>
        </p:txBody>
      </p:sp>
      <p:pic>
        <p:nvPicPr>
          <p:cNvPr id="26" name="Picture 2" descr="G:\Ministerio CIT\Trabajo MinCIT 2017 - 2018\PNG\Logos\Font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4077" y="170282"/>
            <a:ext cx="1796472" cy="379882"/>
          </a:xfrm>
          <a:prstGeom prst="rect">
            <a:avLst/>
          </a:prstGeom>
          <a:noFill/>
          <a:extLst>
            <a:ext uri="{909E8E84-426E-40DD-AFC4-6F175D3DCCD1}">
              <a14:hiddenFill xmlns:a14="http://schemas.microsoft.com/office/drawing/2010/main">
                <a:solidFill>
                  <a:srgbClr val="FFFFFF"/>
                </a:solidFill>
              </a14:hiddenFill>
            </a:ext>
          </a:extLst>
        </p:spPr>
      </p:pic>
      <p:sp>
        <p:nvSpPr>
          <p:cNvPr id="29" name="Título 2"/>
          <p:cNvSpPr txBox="1">
            <a:spLocks/>
          </p:cNvSpPr>
          <p:nvPr/>
        </p:nvSpPr>
        <p:spPr>
          <a:xfrm>
            <a:off x="-87557" y="213187"/>
            <a:ext cx="3727970"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Contribución Parafiscal</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
        <p:nvSpPr>
          <p:cNvPr id="32" name="Título 2"/>
          <p:cNvSpPr txBox="1">
            <a:spLocks/>
          </p:cNvSpPr>
          <p:nvPr/>
        </p:nvSpPr>
        <p:spPr>
          <a:xfrm>
            <a:off x="-292430" y="4933162"/>
            <a:ext cx="3727970"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Programas </a:t>
            </a:r>
            <a:r>
              <a:rPr lang="es-CO" sz="2200" b="1" dirty="0" err="1" smtClean="0">
                <a:effectLst>
                  <a:outerShdw blurRad="38100" dist="38100" dir="2700000" algn="tl">
                    <a:srgbClr val="000000">
                      <a:alpha val="43137"/>
                    </a:srgbClr>
                  </a:outerShdw>
                </a:effectLst>
                <a:latin typeface="Futura Std Book" panose="020B0502020204020303" pitchFamily="34" charset="0"/>
              </a:rPr>
              <a:t>Fontur</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pic>
        <p:nvPicPr>
          <p:cNvPr id="35" name="Picture 2" descr="Red turistica de Pueblos Patrimonio">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751" y="5671806"/>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35">
            <a:hlinkClick r:id="" action="ppaction://noaction"/>
          </p:cNvPr>
          <p:cNvPicPr>
            <a:picLocks noChangeAspect="1"/>
          </p:cNvPicPr>
          <p:nvPr/>
        </p:nvPicPr>
        <p:blipFill rotWithShape="1">
          <a:blip r:embed="rId4" cstate="print">
            <a:extLst>
              <a:ext uri="{28A0092B-C50C-407E-A947-70E740481C1C}">
                <a14:useLocalDpi xmlns:a14="http://schemas.microsoft.com/office/drawing/2010/main" val="0"/>
              </a:ext>
            </a:extLst>
          </a:blip>
          <a:srcRect l="4931" r="28375" b="56686"/>
          <a:stretch/>
        </p:blipFill>
        <p:spPr>
          <a:xfrm>
            <a:off x="5145036" y="6134826"/>
            <a:ext cx="1092918" cy="419938"/>
          </a:xfrm>
          <a:prstGeom prst="rect">
            <a:avLst/>
          </a:prstGeom>
        </p:spPr>
      </p:pic>
      <p:pic>
        <p:nvPicPr>
          <p:cNvPr id="37" name="30 Imagen">
            <a:hlinkClick r:id="" action="ppaction://noaction"/>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835421" y="5839366"/>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ángulo 37"/>
          <p:cNvSpPr/>
          <p:nvPr/>
        </p:nvSpPr>
        <p:spPr>
          <a:xfrm>
            <a:off x="134435" y="5630053"/>
            <a:ext cx="2138107" cy="25837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222</a:t>
            </a:r>
            <a:endParaRPr lang="en-US" dirty="0"/>
          </a:p>
        </p:txBody>
      </p:sp>
      <p:sp>
        <p:nvSpPr>
          <p:cNvPr id="39" name="Rectángulo 38"/>
          <p:cNvSpPr/>
          <p:nvPr/>
        </p:nvSpPr>
        <p:spPr>
          <a:xfrm>
            <a:off x="2343801" y="5629756"/>
            <a:ext cx="2153004" cy="25840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ángulo 39"/>
          <p:cNvSpPr/>
          <p:nvPr/>
        </p:nvSpPr>
        <p:spPr>
          <a:xfrm>
            <a:off x="4568064" y="5629756"/>
            <a:ext cx="2192485" cy="25840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adroTexto 41"/>
          <p:cNvSpPr txBox="1"/>
          <p:nvPr/>
        </p:nvSpPr>
        <p:spPr>
          <a:xfrm>
            <a:off x="2471292" y="6736406"/>
            <a:ext cx="1745880" cy="784830"/>
          </a:xfrm>
          <a:prstGeom prst="rect">
            <a:avLst/>
          </a:prstGeom>
          <a:noFill/>
        </p:spPr>
        <p:txBody>
          <a:bodyPr wrap="square" rtlCol="0">
            <a:spAutoFit/>
          </a:bodyPr>
          <a:lstStyle/>
          <a:p>
            <a:pPr marL="171450" indent="-171450" algn="just">
              <a:buFont typeface="Wingdings" panose="05000000000000000000" pitchFamily="2" charset="2"/>
              <a:buChar char="ü"/>
            </a:pPr>
            <a:r>
              <a:rPr lang="en-US" sz="900" dirty="0" smtClean="0">
                <a:latin typeface="Futura Std Book" panose="020B0502020204020303" pitchFamily="34" charset="0"/>
              </a:rPr>
              <a:t>La inversion </a:t>
            </a:r>
            <a:r>
              <a:rPr lang="es-419" sz="900" dirty="0" smtClean="0">
                <a:latin typeface="Futura Std Book" panose="020B0502020204020303" pitchFamily="34" charset="0"/>
              </a:rPr>
              <a:t>nacional</a:t>
            </a:r>
            <a:r>
              <a:rPr lang="en-US" sz="900" dirty="0" smtClean="0">
                <a:latin typeface="Futura Std Book" panose="020B0502020204020303" pitchFamily="34" charset="0"/>
              </a:rPr>
              <a:t> </a:t>
            </a:r>
            <a:r>
              <a:rPr lang="es-CO" sz="900" dirty="0" smtClean="0">
                <a:latin typeface="Futura Std Book" panose="020B0502020204020303" pitchFamily="34" charset="0"/>
              </a:rPr>
              <a:t>en</a:t>
            </a:r>
            <a:r>
              <a:rPr lang="en-US" sz="900" dirty="0" smtClean="0">
                <a:latin typeface="Futura Std Book" panose="020B0502020204020303" pitchFamily="34" charset="0"/>
              </a:rPr>
              <a:t> la Red </a:t>
            </a:r>
            <a:r>
              <a:rPr lang="es-CO" sz="900" dirty="0" smtClean="0">
                <a:latin typeface="Futura Std Book" panose="020B0502020204020303" pitchFamily="34" charset="0"/>
              </a:rPr>
              <a:t>Turística</a:t>
            </a:r>
            <a:r>
              <a:rPr lang="en-US" sz="900" dirty="0" smtClean="0">
                <a:latin typeface="Futura Std Book" panose="020B0502020204020303" pitchFamily="34" charset="0"/>
              </a:rPr>
              <a:t> de Pueblos </a:t>
            </a:r>
            <a:r>
              <a:rPr lang="es-CO" sz="900" dirty="0" smtClean="0">
                <a:latin typeface="Futura Std Book" panose="020B0502020204020303" pitchFamily="34" charset="0"/>
              </a:rPr>
              <a:t>Patrimonio</a:t>
            </a:r>
            <a:r>
              <a:rPr lang="en-US" sz="900" dirty="0" smtClean="0">
                <a:latin typeface="Futura Std Book" panose="020B0502020204020303" pitchFamily="34" charset="0"/>
              </a:rPr>
              <a:t> de jun2010 – 31ene2019 </a:t>
            </a:r>
            <a:r>
              <a:rPr lang="es-CO" sz="900" dirty="0" smtClean="0">
                <a:latin typeface="Futura Std Book" panose="020B0502020204020303" pitchFamily="34" charset="0"/>
              </a:rPr>
              <a:t>es</a:t>
            </a:r>
            <a:r>
              <a:rPr lang="en-US" sz="900" dirty="0" smtClean="0">
                <a:latin typeface="Futura Std Book" panose="020B0502020204020303" pitchFamily="34" charset="0"/>
              </a:rPr>
              <a:t> de     $76.868.</a:t>
            </a:r>
            <a:endParaRPr lang="es-CO" altLang="es-CO" sz="900" dirty="0"/>
          </a:p>
        </p:txBody>
      </p:sp>
      <p:sp>
        <p:nvSpPr>
          <p:cNvPr id="44" name="CuadroTexto 43"/>
          <p:cNvSpPr txBox="1"/>
          <p:nvPr/>
        </p:nvSpPr>
        <p:spPr>
          <a:xfrm>
            <a:off x="4848396" y="6592460"/>
            <a:ext cx="1786516" cy="1477328"/>
          </a:xfrm>
          <a:prstGeom prst="rect">
            <a:avLst/>
          </a:prstGeom>
          <a:noFill/>
          <a:ln>
            <a:noFill/>
          </a:ln>
        </p:spPr>
        <p:txBody>
          <a:bodyPr wrap="square" rtlCol="0">
            <a:spAutoFit/>
          </a:bodyPr>
          <a:lstStyle/>
          <a:p>
            <a:pPr marL="171450" indent="-171450" algn="just">
              <a:buFont typeface="Wingdings" panose="05000000000000000000" pitchFamily="2" charset="2"/>
              <a:buChar char="ü"/>
            </a:pPr>
            <a:endParaRPr lang="es-ES" sz="900" dirty="0" smtClean="0">
              <a:latin typeface="Futura Std Book" panose="020B0502020204020303" pitchFamily="34" charset="0"/>
            </a:endParaRPr>
          </a:p>
          <a:p>
            <a:pPr marL="171450" indent="-171450">
              <a:buFont typeface="Wingdings" panose="05000000000000000000" pitchFamily="2" charset="2"/>
              <a:buChar char="ü"/>
            </a:pPr>
            <a:r>
              <a:rPr lang="es-ES" sz="900" dirty="0" smtClean="0">
                <a:latin typeface="Futura Std Book" panose="020B0502020204020303" pitchFamily="34" charset="0"/>
              </a:rPr>
              <a:t>la cantidad nacional de jóvenes inscritos es 262.903 </a:t>
            </a:r>
            <a:r>
              <a:rPr lang="es-ES" sz="900" dirty="0">
                <a:latin typeface="Futura Std Book" panose="020B0502020204020303" pitchFamily="34" charset="0"/>
              </a:rPr>
              <a:t>y </a:t>
            </a:r>
            <a:r>
              <a:rPr lang="es-ES" sz="900" dirty="0" smtClean="0">
                <a:latin typeface="Futura Std Book" panose="020B0502020204020303" pitchFamily="34" charset="0"/>
              </a:rPr>
              <a:t>de aliados 985.</a:t>
            </a:r>
            <a:endParaRPr lang="en-US" sz="900" dirty="0">
              <a:latin typeface="Futura Std Book" panose="020B0502020204020303" pitchFamily="34" charset="0"/>
            </a:endParaRPr>
          </a:p>
          <a:p>
            <a:pPr algn="just"/>
            <a:endParaRPr lang="es-ES" sz="900" dirty="0" smtClean="0">
              <a:latin typeface="Futura Std Book" panose="020B0502020204020303" pitchFamily="34" charset="0"/>
            </a:endParaRPr>
          </a:p>
          <a:p>
            <a:pPr marL="171450" indent="-171450" algn="just">
              <a:buFont typeface="Wingdings" panose="05000000000000000000" pitchFamily="2" charset="2"/>
              <a:buChar char="ü"/>
            </a:pPr>
            <a:r>
              <a:rPr lang="es-ES" sz="900" dirty="0" smtClean="0">
                <a:latin typeface="Futura Std Book" panose="020B0502020204020303" pitchFamily="34" charset="0"/>
              </a:rPr>
              <a:t>La cantidad de jóvenes inscritos de Caldas son 2.601 que representan el 1% </a:t>
            </a:r>
            <a:r>
              <a:rPr lang="es-ES" sz="900" dirty="0">
                <a:latin typeface="Futura Std Book" panose="020B0502020204020303" pitchFamily="34" charset="0"/>
              </a:rPr>
              <a:t>d</a:t>
            </a:r>
            <a:r>
              <a:rPr lang="es-ES" sz="900" dirty="0" smtClean="0">
                <a:latin typeface="Futura Std Book" panose="020B0502020204020303" pitchFamily="34" charset="0"/>
              </a:rPr>
              <a:t>el nacional y 20 </a:t>
            </a:r>
            <a:r>
              <a:rPr lang="es-ES" sz="900" dirty="0">
                <a:latin typeface="Futura Std Book" panose="020B0502020204020303" pitchFamily="34" charset="0"/>
              </a:rPr>
              <a:t>aliados </a:t>
            </a:r>
            <a:r>
              <a:rPr lang="es-ES" sz="900" dirty="0" smtClean="0">
                <a:latin typeface="Futura Std Book" panose="020B0502020204020303" pitchFamily="34" charset="0"/>
              </a:rPr>
              <a:t>(2%).</a:t>
            </a:r>
            <a:endParaRPr lang="es-ES" sz="900" dirty="0">
              <a:latin typeface="Futura Std Book" panose="020B0502020204020303" pitchFamily="34" charset="0"/>
            </a:endParaRPr>
          </a:p>
        </p:txBody>
      </p:sp>
      <p:sp>
        <p:nvSpPr>
          <p:cNvPr id="46" name="CuadroTexto 45"/>
          <p:cNvSpPr txBox="1"/>
          <p:nvPr/>
        </p:nvSpPr>
        <p:spPr>
          <a:xfrm>
            <a:off x="2471292" y="7465024"/>
            <a:ext cx="1645696" cy="369332"/>
          </a:xfrm>
          <a:prstGeom prst="rect">
            <a:avLst/>
          </a:prstGeom>
          <a:noFill/>
        </p:spPr>
        <p:txBody>
          <a:bodyPr wrap="square" rtlCol="0">
            <a:spAutoFit/>
          </a:bodyPr>
          <a:lstStyle/>
          <a:p>
            <a:pPr marL="171450" indent="-171450" algn="just">
              <a:buFont typeface="Wingdings" panose="05000000000000000000" pitchFamily="2" charset="2"/>
              <a:buChar char="ü"/>
            </a:pPr>
            <a:r>
              <a:rPr lang="es-ES" sz="900" dirty="0" smtClean="0">
                <a:latin typeface="Futura Std Book" panose="020B0502020204020303" pitchFamily="34" charset="0"/>
              </a:rPr>
              <a:t>inversión total en el departamento  $ </a:t>
            </a:r>
            <a:r>
              <a:rPr lang="es-ES" sz="900" dirty="0" smtClean="0">
                <a:latin typeface="Futura Std Book" panose="020B0502020204020303" pitchFamily="34" charset="0"/>
              </a:rPr>
              <a:t>7.390 </a:t>
            </a:r>
            <a:endParaRPr lang="es-ES" sz="900" dirty="0">
              <a:latin typeface="Futura Std Book" panose="020B0502020204020303" pitchFamily="34" charset="0"/>
            </a:endParaRPr>
          </a:p>
        </p:txBody>
      </p:sp>
      <p:sp>
        <p:nvSpPr>
          <p:cNvPr id="19" name="Rectángulo 18"/>
          <p:cNvSpPr/>
          <p:nvPr/>
        </p:nvSpPr>
        <p:spPr>
          <a:xfrm>
            <a:off x="186959" y="6726360"/>
            <a:ext cx="2085583" cy="1338828"/>
          </a:xfrm>
          <a:prstGeom prst="rect">
            <a:avLst/>
          </a:prstGeom>
        </p:spPr>
        <p:txBody>
          <a:bodyPr wrap="square">
            <a:spAutoFit/>
          </a:bodyPr>
          <a:lstStyle/>
          <a:p>
            <a:pPr marL="171450" indent="-171450" algn="just">
              <a:buFont typeface="Wingdings" panose="05000000000000000000" pitchFamily="2" charset="2"/>
              <a:buChar char="ü"/>
            </a:pPr>
            <a:r>
              <a:rPr lang="es-CO" sz="900" dirty="0" smtClean="0">
                <a:latin typeface="Futura Std Book" panose="020B0502020204020303" pitchFamily="34" charset="0"/>
              </a:rPr>
              <a:t>La Red Nacional de PIT, cuenta con 112 puntos instalados a nivel nacional.</a:t>
            </a:r>
          </a:p>
          <a:p>
            <a:pPr marL="171450" indent="-171450">
              <a:buFont typeface="Wingdings" panose="05000000000000000000" pitchFamily="2" charset="2"/>
              <a:buChar char="ü"/>
            </a:pPr>
            <a:endParaRPr lang="es-CO" sz="900" dirty="0">
              <a:latin typeface="Futura Std Book" panose="020B0502020204020303" pitchFamily="34" charset="0"/>
            </a:endParaRPr>
          </a:p>
          <a:p>
            <a:pPr marL="171450" indent="-171450">
              <a:buFont typeface="Wingdings" panose="05000000000000000000" pitchFamily="2" charset="2"/>
              <a:buChar char="ü"/>
            </a:pPr>
            <a:r>
              <a:rPr lang="es-CO" sz="900" b="1" dirty="0" smtClean="0">
                <a:latin typeface="Futura Std Book" panose="020B0502020204020303" pitchFamily="34" charset="0"/>
              </a:rPr>
              <a:t>Total </a:t>
            </a:r>
            <a:r>
              <a:rPr lang="es-CO" sz="900" b="1" dirty="0">
                <a:latin typeface="Futura Std Book" panose="020B0502020204020303" pitchFamily="34" charset="0"/>
              </a:rPr>
              <a:t>PIT </a:t>
            </a:r>
            <a:r>
              <a:rPr lang="es-CO" sz="900" b="1" dirty="0" smtClean="0">
                <a:latin typeface="Futura Std Book" panose="020B0502020204020303" pitchFamily="34" charset="0"/>
              </a:rPr>
              <a:t>(6)</a:t>
            </a:r>
            <a:endParaRPr lang="es-CO" sz="900" b="1" dirty="0">
              <a:latin typeface="Futura Std Book" panose="020B0502020204020303" pitchFamily="34" charset="0"/>
            </a:endParaRPr>
          </a:p>
          <a:p>
            <a:r>
              <a:rPr lang="es-CO" sz="900" dirty="0">
                <a:latin typeface="Futura Std Book" panose="020B0502020204020303" pitchFamily="34" charset="0"/>
              </a:rPr>
              <a:t>     </a:t>
            </a:r>
            <a:r>
              <a:rPr lang="es-CO" sz="900" dirty="0" smtClean="0">
                <a:latin typeface="Futura Std Book" panose="020B0502020204020303" pitchFamily="34" charset="0"/>
              </a:rPr>
              <a:t>Aguadas (1)</a:t>
            </a:r>
          </a:p>
          <a:p>
            <a:r>
              <a:rPr lang="es-CO" sz="900" dirty="0">
                <a:latin typeface="Futura Std Book" panose="020B0502020204020303" pitchFamily="34" charset="0"/>
              </a:rPr>
              <a:t> </a:t>
            </a:r>
            <a:r>
              <a:rPr lang="es-CO" sz="900" dirty="0" smtClean="0">
                <a:latin typeface="Futura Std Book" panose="020B0502020204020303" pitchFamily="34" charset="0"/>
              </a:rPr>
              <a:t>    Chinchiná (1)</a:t>
            </a:r>
          </a:p>
          <a:p>
            <a:r>
              <a:rPr lang="es-CO" sz="900" dirty="0" smtClean="0">
                <a:latin typeface="Futura Std Book" panose="020B0502020204020303" pitchFamily="34" charset="0"/>
              </a:rPr>
              <a:t>     Manizales (3)</a:t>
            </a:r>
          </a:p>
          <a:p>
            <a:r>
              <a:rPr lang="es-CO" sz="900" dirty="0">
                <a:latin typeface="Futura Std Book" panose="020B0502020204020303" pitchFamily="34" charset="0"/>
              </a:rPr>
              <a:t> </a:t>
            </a:r>
            <a:r>
              <a:rPr lang="es-CO" sz="900" dirty="0" smtClean="0">
                <a:latin typeface="Futura Std Book" panose="020B0502020204020303" pitchFamily="34" charset="0"/>
              </a:rPr>
              <a:t>    Salamina (1) Cerrado</a:t>
            </a:r>
            <a:endParaRPr lang="es-CO" sz="900" dirty="0">
              <a:latin typeface="Futura Std Book" panose="020B0502020204020303"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62867463"/>
              </p:ext>
            </p:extLst>
          </p:nvPr>
        </p:nvGraphicFramePr>
        <p:xfrm>
          <a:off x="172571" y="990426"/>
          <a:ext cx="3739732" cy="652393"/>
        </p:xfrm>
        <a:graphic>
          <a:graphicData uri="http://schemas.openxmlformats.org/drawingml/2006/table">
            <a:tbl>
              <a:tblPr/>
              <a:tblGrid>
                <a:gridCol w="1080753"/>
                <a:gridCol w="842211"/>
                <a:gridCol w="806116"/>
                <a:gridCol w="1010652"/>
              </a:tblGrid>
              <a:tr h="330546">
                <a:tc>
                  <a:txBody>
                    <a:bodyPr/>
                    <a:lstStyle/>
                    <a:p>
                      <a:pPr algn="ctr" rtl="0" fontAlgn="ctr"/>
                      <a:r>
                        <a:rPr lang="es-MX" sz="900" b="1" i="0" u="none" strike="noStrike" dirty="0">
                          <a:solidFill>
                            <a:srgbClr val="000000"/>
                          </a:solidFill>
                          <a:effectLst/>
                          <a:latin typeface="Futura Std Book" panose="020B0502020204020303" pitchFamily="34" charset="0"/>
                        </a:rPr>
                        <a:t>Departamento /</a:t>
                      </a:r>
                      <a:br>
                        <a:rPr lang="es-MX" sz="900" b="1" i="0" u="none" strike="noStrike" dirty="0">
                          <a:solidFill>
                            <a:srgbClr val="000000"/>
                          </a:solidFill>
                          <a:effectLst/>
                          <a:latin typeface="Futura Std Book" panose="020B0502020204020303" pitchFamily="34" charset="0"/>
                        </a:rPr>
                      </a:br>
                      <a:r>
                        <a:rPr lang="es-MX" sz="900" b="1" i="0" u="none" strike="noStrike" dirty="0">
                          <a:solidFill>
                            <a:srgbClr val="000000"/>
                          </a:solidFill>
                          <a:effectLst/>
                          <a:latin typeface="Futura Std Book" panose="020B0502020204020303" pitchFamily="34" charset="0"/>
                        </a:rPr>
                        <a:t>Municipio</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dirty="0">
                          <a:solidFill>
                            <a:srgbClr val="000000"/>
                          </a:solidFill>
                          <a:effectLst/>
                          <a:latin typeface="Futura Std Book" panose="020B0502020204020303" pitchFamily="34" charset="0"/>
                        </a:rPr>
                        <a:t>2017</a:t>
                      </a:r>
                      <a:br>
                        <a:rPr lang="es-MX" sz="900" b="1" i="0" u="none" strike="noStrike" dirty="0">
                          <a:solidFill>
                            <a:srgbClr val="000000"/>
                          </a:solidFill>
                          <a:effectLst/>
                          <a:latin typeface="Futura Std Book" panose="020B0502020204020303" pitchFamily="34" charset="0"/>
                        </a:rPr>
                      </a:br>
                      <a:r>
                        <a:rPr lang="es-MX" sz="900" b="1" i="0" u="none" strike="noStrike" dirty="0">
                          <a:solidFill>
                            <a:srgbClr val="000000"/>
                          </a:solidFill>
                          <a:effectLst/>
                          <a:latin typeface="Futura Std Book" panose="020B0502020204020303" pitchFamily="34" charset="0"/>
                        </a:rPr>
                        <a:t>ene-dic</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dirty="0">
                          <a:solidFill>
                            <a:srgbClr val="000000"/>
                          </a:solidFill>
                          <a:effectLst/>
                          <a:latin typeface="Futura Std Book" panose="020B0502020204020303" pitchFamily="34" charset="0"/>
                        </a:rPr>
                        <a:t>2018</a:t>
                      </a:r>
                      <a:br>
                        <a:rPr lang="es-MX" sz="900" b="1" i="0" u="none" strike="noStrike" dirty="0">
                          <a:solidFill>
                            <a:srgbClr val="000000"/>
                          </a:solidFill>
                          <a:effectLst/>
                          <a:latin typeface="Futura Std Book" panose="020B0502020204020303" pitchFamily="34" charset="0"/>
                        </a:rPr>
                      </a:br>
                      <a:r>
                        <a:rPr lang="es-MX" sz="900" b="1" i="0" u="none" strike="noStrike" dirty="0">
                          <a:solidFill>
                            <a:srgbClr val="000000"/>
                          </a:solidFill>
                          <a:effectLst/>
                          <a:latin typeface="Futura Std Book" panose="020B0502020204020303" pitchFamily="34" charset="0"/>
                        </a:rPr>
                        <a:t>ene-dic</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Futura Std Book" panose="020B0502020204020303" pitchFamily="34" charset="0"/>
                        </a:rPr>
                        <a:t>Variación %</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273">
                <a:tc>
                  <a:txBody>
                    <a:bodyPr/>
                    <a:lstStyle/>
                    <a:p>
                      <a:pPr algn="l" fontAlgn="ctr"/>
                      <a:r>
                        <a:rPr lang="es-MX" sz="900" b="1" i="0" u="none" strike="noStrike">
                          <a:solidFill>
                            <a:srgbClr val="000000"/>
                          </a:solidFill>
                          <a:effectLst/>
                          <a:latin typeface="Futura Std Book" panose="020B0502020204020303" pitchFamily="34" charset="0"/>
                        </a:rPr>
                        <a:t>Caldas</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auto"/>
                      <a:r>
                        <a:rPr lang="es-MX" sz="900" b="1" i="0" u="none" strike="noStrike">
                          <a:solidFill>
                            <a:srgbClr val="000000"/>
                          </a:solidFill>
                          <a:effectLst/>
                          <a:latin typeface="Futura Std Book" panose="020B0502020204020303" pitchFamily="34" charset="0"/>
                        </a:rPr>
                        <a:t>$227</a:t>
                      </a:r>
                    </a:p>
                  </a:txBody>
                  <a:tcPr marL="8699" marR="8699" marT="8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auto"/>
                      <a:r>
                        <a:rPr lang="es-MX" sz="900" b="1" i="0" u="none" strike="noStrike">
                          <a:solidFill>
                            <a:srgbClr val="000000"/>
                          </a:solidFill>
                          <a:effectLst/>
                          <a:latin typeface="Futura Std Book" panose="020B0502020204020303" pitchFamily="34" charset="0"/>
                        </a:rPr>
                        <a:t>$324</a:t>
                      </a:r>
                    </a:p>
                  </a:txBody>
                  <a:tcPr marL="8699" marR="8699" marT="8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MX" sz="900" b="1" i="0" u="none" strike="noStrike">
                          <a:solidFill>
                            <a:srgbClr val="000000"/>
                          </a:solidFill>
                          <a:effectLst/>
                          <a:latin typeface="Futura Std Book" panose="020B0502020204020303" pitchFamily="34" charset="0"/>
                        </a:rPr>
                        <a:t>43%</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r>
              <a:tr h="156574">
                <a:tc>
                  <a:txBody>
                    <a:bodyPr/>
                    <a:lstStyle/>
                    <a:p>
                      <a:pPr algn="l" fontAlgn="ctr"/>
                      <a:r>
                        <a:rPr lang="es-MX" sz="900" b="0" i="0" u="none" strike="noStrike">
                          <a:solidFill>
                            <a:srgbClr val="000000"/>
                          </a:solidFill>
                          <a:effectLst/>
                          <a:latin typeface="Futura Std Book" panose="020B0502020204020303" pitchFamily="34" charset="0"/>
                        </a:rPr>
                        <a:t>Manizales</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s-MX" sz="900" b="0" i="0" u="none" strike="noStrike">
                          <a:solidFill>
                            <a:srgbClr val="000000"/>
                          </a:solidFill>
                          <a:effectLst/>
                          <a:latin typeface="Futura Std Book" panose="020B0502020204020303" pitchFamily="34" charset="0"/>
                        </a:rPr>
                        <a:t>$181</a:t>
                      </a:r>
                    </a:p>
                  </a:txBody>
                  <a:tcPr marL="8699" marR="8699" marT="8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s-MX" sz="900" b="0" i="0" u="none" strike="noStrike">
                          <a:solidFill>
                            <a:srgbClr val="000000"/>
                          </a:solidFill>
                          <a:effectLst/>
                          <a:latin typeface="Futura Std Book" panose="020B0502020204020303" pitchFamily="34" charset="0"/>
                        </a:rPr>
                        <a:t>$257</a:t>
                      </a:r>
                    </a:p>
                  </a:txBody>
                  <a:tcPr marL="8699" marR="8699" marT="8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dirty="0">
                          <a:solidFill>
                            <a:srgbClr val="000000"/>
                          </a:solidFill>
                          <a:effectLst/>
                          <a:latin typeface="Futura Std Book" panose="020B0502020204020303" pitchFamily="34" charset="0"/>
                        </a:rPr>
                        <a:t>42%</a:t>
                      </a:r>
                    </a:p>
                  </a:txBody>
                  <a:tcPr marL="8699" marR="8699" marT="8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Gráfico 19"/>
          <p:cNvGraphicFramePr>
            <a:graphicFrameLocks/>
          </p:cNvGraphicFramePr>
          <p:nvPr>
            <p:extLst>
              <p:ext uri="{D42A27DB-BD31-4B8C-83A1-F6EECF244321}">
                <p14:modId xmlns:p14="http://schemas.microsoft.com/office/powerpoint/2010/main" val="544270417"/>
              </p:ext>
            </p:extLst>
          </p:nvPr>
        </p:nvGraphicFramePr>
        <p:xfrm>
          <a:off x="394805" y="2348016"/>
          <a:ext cx="6050995" cy="26312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929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11200</TotalTime>
  <Words>3270</Words>
  <Application>Microsoft Office PowerPoint</Application>
  <PresentationFormat>Carta (216 x 279 mm)</PresentationFormat>
  <Paragraphs>189</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Futura Std Book</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Sandra Milena Quintero Castro</cp:lastModifiedBy>
  <cp:revision>564</cp:revision>
  <dcterms:created xsi:type="dcterms:W3CDTF">2018-09-11T21:55:46Z</dcterms:created>
  <dcterms:modified xsi:type="dcterms:W3CDTF">2019-01-31T22:32:32Z</dcterms:modified>
</cp:coreProperties>
</file>