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9" r:id="rId2"/>
    <p:sldId id="340" r:id="rId3"/>
    <p:sldId id="326" r:id="rId4"/>
    <p:sldId id="330" r:id="rId5"/>
    <p:sldId id="331" r:id="rId6"/>
    <p:sldId id="333" r:id="rId7"/>
    <p:sldId id="341" r:id="rId8"/>
    <p:sldId id="343" r:id="rId9"/>
    <p:sldId id="342" r:id="rId10"/>
    <p:sldId id="344" r:id="rId11"/>
    <p:sldId id="323" r:id="rId12"/>
    <p:sldId id="337" r:id="rId13"/>
    <p:sldId id="332" r:id="rId14"/>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Andrés Martínez" initials="JAM" lastIdx="11" clrIdx="0">
    <p:extLst>
      <p:ext uri="{19B8F6BF-5375-455C-9EA6-DF929625EA0E}">
        <p15:presenceInfo xmlns:p15="http://schemas.microsoft.com/office/powerpoint/2012/main" userId="S-1-5-21-3664270191-1609655554-19292517-1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A21984"/>
    <a:srgbClr val="6CB33F"/>
    <a:srgbClr val="0000FF"/>
    <a:srgbClr val="0093D0"/>
    <a:srgbClr val="E1134F"/>
    <a:srgbClr val="FFC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4660"/>
  </p:normalViewPr>
  <p:slideViewPr>
    <p:cSldViewPr snapToGrid="0">
      <p:cViewPr>
        <p:scale>
          <a:sx n="110" d="100"/>
          <a:sy n="110" d="100"/>
        </p:scale>
        <p:origin x="1344" y="-30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D04391-9F28-4539-8220-3E784F1E0A6D}" type="datetimeFigureOut">
              <a:rPr lang="en-US" smtClean="0"/>
              <a:t>3/1/2019</a:t>
            </a:fld>
            <a:endParaRPr lang="en-US"/>
          </a:p>
        </p:txBody>
      </p:sp>
      <p:sp>
        <p:nvSpPr>
          <p:cNvPr id="4" name="Marcador de imagen de diapositiva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42EA273-DD61-4869-9C07-051C82C754D8}" type="slidenum">
              <a:rPr lang="en-US" smtClean="0"/>
              <a:t>‹Nº›</a:t>
            </a:fld>
            <a:endParaRPr lang="en-US"/>
          </a:p>
        </p:txBody>
      </p:sp>
    </p:spTree>
    <p:extLst>
      <p:ext uri="{BB962C8B-B14F-4D97-AF65-F5344CB8AC3E}">
        <p14:creationId xmlns:p14="http://schemas.microsoft.com/office/powerpoint/2010/main" val="81528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328863" y="1162050"/>
            <a:ext cx="2352675" cy="31369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942EA273-DD61-4869-9C07-051C82C754D8}" type="slidenum">
              <a:rPr lang="en-US" smtClean="0"/>
              <a:t>2</a:t>
            </a:fld>
            <a:endParaRPr lang="en-US"/>
          </a:p>
        </p:txBody>
      </p:sp>
    </p:spTree>
    <p:extLst>
      <p:ext uri="{BB962C8B-B14F-4D97-AF65-F5344CB8AC3E}">
        <p14:creationId xmlns:p14="http://schemas.microsoft.com/office/powerpoint/2010/main" val="354960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8"/>
            <a:ext cx="5143500" cy="2207683"/>
          </a:xfrm>
        </p:spPr>
        <p:txBody>
          <a:bodyPr/>
          <a:lstStyle>
            <a:lvl1pPr marL="0" indent="0" algn="ctr">
              <a:buNone/>
              <a:defRPr sz="1800"/>
            </a:lvl1pPr>
            <a:lvl2pPr marL="342917" indent="0" algn="ctr">
              <a:buNone/>
              <a:defRPr sz="1500"/>
            </a:lvl2pPr>
            <a:lvl3pPr marL="685832" indent="0" algn="ctr">
              <a:buNone/>
              <a:defRPr sz="1351"/>
            </a:lvl3pPr>
            <a:lvl4pPr marL="1028749" indent="0" algn="ctr">
              <a:buNone/>
              <a:defRPr sz="1200"/>
            </a:lvl4pPr>
            <a:lvl5pPr marL="1371664" indent="0" algn="ctr">
              <a:buNone/>
              <a:defRPr sz="1200"/>
            </a:lvl5pPr>
            <a:lvl6pPr marL="1714580" indent="0" algn="ctr">
              <a:buNone/>
              <a:defRPr sz="1200"/>
            </a:lvl6pPr>
            <a:lvl7pPr marL="2057497" indent="0" algn="ctr">
              <a:buNone/>
              <a:defRPr sz="1200"/>
            </a:lvl7pPr>
            <a:lvl8pPr marL="2400412" indent="0" algn="ctr">
              <a:buNone/>
              <a:defRPr sz="1200"/>
            </a:lvl8pPr>
            <a:lvl9pPr marL="2743329"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0863F4A0-5CDD-41E4-8AB6-950F29BC6F49}"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41458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8AB36DE-3F53-442B-B118-F99FCFEB2404}"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94613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51A5D8A-3F8D-485F-A0FD-4968F3492C08}"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824544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0EB11BC-6A25-43B1-B690-09C5BBAF30CF}"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53268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7"/>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7" y="6119289"/>
            <a:ext cx="5915025" cy="2000249"/>
          </a:xfrm>
        </p:spPr>
        <p:txBody>
          <a:bodyPr/>
          <a:lstStyle>
            <a:lvl1pPr marL="0" indent="0">
              <a:buNone/>
              <a:defRPr sz="1800">
                <a:solidFill>
                  <a:schemeClr val="tx1"/>
                </a:solidFill>
              </a:defRPr>
            </a:lvl1pPr>
            <a:lvl2pPr marL="342917" indent="0">
              <a:buNone/>
              <a:defRPr sz="1500">
                <a:solidFill>
                  <a:schemeClr val="tx1">
                    <a:tint val="75000"/>
                  </a:schemeClr>
                </a:solidFill>
              </a:defRPr>
            </a:lvl2pPr>
            <a:lvl3pPr marL="685832" indent="0">
              <a:buNone/>
              <a:defRPr sz="1351">
                <a:solidFill>
                  <a:schemeClr val="tx1">
                    <a:tint val="75000"/>
                  </a:schemeClr>
                </a:solidFill>
              </a:defRPr>
            </a:lvl3pPr>
            <a:lvl4pPr marL="1028749" indent="0">
              <a:buNone/>
              <a:defRPr sz="1200">
                <a:solidFill>
                  <a:schemeClr val="tx1">
                    <a:tint val="75000"/>
                  </a:schemeClr>
                </a:solidFill>
              </a:defRPr>
            </a:lvl4pPr>
            <a:lvl5pPr marL="1371664" indent="0">
              <a:buNone/>
              <a:defRPr sz="1200">
                <a:solidFill>
                  <a:schemeClr val="tx1">
                    <a:tint val="75000"/>
                  </a:schemeClr>
                </a:solidFill>
              </a:defRPr>
            </a:lvl5pPr>
            <a:lvl6pPr marL="1714580" indent="0">
              <a:buNone/>
              <a:defRPr sz="1200">
                <a:solidFill>
                  <a:schemeClr val="tx1">
                    <a:tint val="75000"/>
                  </a:schemeClr>
                </a:solidFill>
              </a:defRPr>
            </a:lvl6pPr>
            <a:lvl7pPr marL="2057497" indent="0">
              <a:buNone/>
              <a:defRPr sz="1200">
                <a:solidFill>
                  <a:schemeClr val="tx1">
                    <a:tint val="75000"/>
                  </a:schemeClr>
                </a:solidFill>
              </a:defRPr>
            </a:lvl7pPr>
            <a:lvl8pPr marL="2400412" indent="0">
              <a:buNone/>
              <a:defRPr sz="1200">
                <a:solidFill>
                  <a:schemeClr val="tx1">
                    <a:tint val="75000"/>
                  </a:schemeClr>
                </a:solidFill>
              </a:defRPr>
            </a:lvl8pPr>
            <a:lvl9pPr marL="2743329"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242DFF-9B2D-480C-8D2A-039346828EBA}" type="datetime1">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15108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4182ED9-D06F-4981-8325-0B51635B8635}"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6032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40"/>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2" y="2241554"/>
            <a:ext cx="2901255" cy="1098549"/>
          </a:xfrm>
        </p:spPr>
        <p:txBody>
          <a:bodyPr anchor="b"/>
          <a:lstStyle>
            <a:lvl1pPr marL="0" indent="0">
              <a:buNone/>
              <a:defRPr sz="1800" b="1"/>
            </a:lvl1pPr>
            <a:lvl2pPr marL="342917" indent="0">
              <a:buNone/>
              <a:defRPr sz="1500" b="1"/>
            </a:lvl2pPr>
            <a:lvl3pPr marL="685832" indent="0">
              <a:buNone/>
              <a:defRPr sz="1351" b="1"/>
            </a:lvl3pPr>
            <a:lvl4pPr marL="1028749" indent="0">
              <a:buNone/>
              <a:defRPr sz="1200" b="1"/>
            </a:lvl4pPr>
            <a:lvl5pPr marL="1371664" indent="0">
              <a:buNone/>
              <a:defRPr sz="1200" b="1"/>
            </a:lvl5pPr>
            <a:lvl6pPr marL="1714580" indent="0">
              <a:buNone/>
              <a:defRPr sz="1200" b="1"/>
            </a:lvl6pPr>
            <a:lvl7pPr marL="2057497" indent="0">
              <a:buNone/>
              <a:defRPr sz="1200" b="1"/>
            </a:lvl7pPr>
            <a:lvl8pPr marL="2400412" indent="0">
              <a:buNone/>
              <a:defRPr sz="1200" b="1"/>
            </a:lvl8pPr>
            <a:lvl9pPr marL="2743329"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2" y="3340100"/>
            <a:ext cx="2901255"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5" y="2241554"/>
            <a:ext cx="2915543" cy="1098549"/>
          </a:xfrm>
        </p:spPr>
        <p:txBody>
          <a:bodyPr anchor="b"/>
          <a:lstStyle>
            <a:lvl1pPr marL="0" indent="0">
              <a:buNone/>
              <a:defRPr sz="1800" b="1"/>
            </a:lvl1pPr>
            <a:lvl2pPr marL="342917" indent="0">
              <a:buNone/>
              <a:defRPr sz="1500" b="1"/>
            </a:lvl2pPr>
            <a:lvl3pPr marL="685832" indent="0">
              <a:buNone/>
              <a:defRPr sz="1351" b="1"/>
            </a:lvl3pPr>
            <a:lvl4pPr marL="1028749" indent="0">
              <a:buNone/>
              <a:defRPr sz="1200" b="1"/>
            </a:lvl4pPr>
            <a:lvl5pPr marL="1371664" indent="0">
              <a:buNone/>
              <a:defRPr sz="1200" b="1"/>
            </a:lvl5pPr>
            <a:lvl6pPr marL="1714580" indent="0">
              <a:buNone/>
              <a:defRPr sz="1200" b="1"/>
            </a:lvl6pPr>
            <a:lvl7pPr marL="2057497" indent="0">
              <a:buNone/>
              <a:defRPr sz="1200" b="1"/>
            </a:lvl7pPr>
            <a:lvl8pPr marL="2400412" indent="0">
              <a:buNone/>
              <a:defRPr sz="1200" b="1"/>
            </a:lvl8pPr>
            <a:lvl9pPr marL="2743329"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B418E1-4D5E-4B50-BB1B-EFE380E6A71C}" type="datetime1">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74264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E80B4C8-9A39-4E25-B161-B7F0EFC82D50}" type="datetime1">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188761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2F798-1EDA-4631-870F-5ECEF0266F9B}" type="datetime1">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23233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5" y="1316573"/>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3"/>
            <a:ext cx="2211884" cy="5082117"/>
          </a:xfrm>
        </p:spPr>
        <p:txBody>
          <a:bodyPr/>
          <a:lstStyle>
            <a:lvl1pPr marL="0" indent="0">
              <a:buNone/>
              <a:defRPr sz="1200"/>
            </a:lvl1pPr>
            <a:lvl2pPr marL="342917" indent="0">
              <a:buNone/>
              <a:defRPr sz="1051"/>
            </a:lvl2pPr>
            <a:lvl3pPr marL="685832" indent="0">
              <a:buNone/>
              <a:defRPr sz="900"/>
            </a:lvl3pPr>
            <a:lvl4pPr marL="1028749" indent="0">
              <a:buNone/>
              <a:defRPr sz="751"/>
            </a:lvl4pPr>
            <a:lvl5pPr marL="1371664" indent="0">
              <a:buNone/>
              <a:defRPr sz="751"/>
            </a:lvl5pPr>
            <a:lvl6pPr marL="1714580" indent="0">
              <a:buNone/>
              <a:defRPr sz="751"/>
            </a:lvl6pPr>
            <a:lvl7pPr marL="2057497" indent="0">
              <a:buNone/>
              <a:defRPr sz="751"/>
            </a:lvl7pPr>
            <a:lvl8pPr marL="2400412" indent="0">
              <a:buNone/>
              <a:defRPr sz="751"/>
            </a:lvl8pPr>
            <a:lvl9pPr marL="2743329" indent="0">
              <a:buNone/>
              <a:defRPr sz="751"/>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442293D-4455-48A6-A707-18F2B7A1D40B}"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87545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5" y="1316573"/>
            <a:ext cx="3471863" cy="6498167"/>
          </a:xfrm>
        </p:spPr>
        <p:txBody>
          <a:bodyPr anchor="t"/>
          <a:lstStyle>
            <a:lvl1pPr marL="0" indent="0">
              <a:buNone/>
              <a:defRPr sz="2400"/>
            </a:lvl1pPr>
            <a:lvl2pPr marL="342917" indent="0">
              <a:buNone/>
              <a:defRPr sz="2100"/>
            </a:lvl2pPr>
            <a:lvl3pPr marL="685832" indent="0">
              <a:buNone/>
              <a:defRPr sz="1800"/>
            </a:lvl3pPr>
            <a:lvl4pPr marL="1028749" indent="0">
              <a:buNone/>
              <a:defRPr sz="1500"/>
            </a:lvl4pPr>
            <a:lvl5pPr marL="1371664" indent="0">
              <a:buNone/>
              <a:defRPr sz="1500"/>
            </a:lvl5pPr>
            <a:lvl6pPr marL="1714580" indent="0">
              <a:buNone/>
              <a:defRPr sz="1500"/>
            </a:lvl6pPr>
            <a:lvl7pPr marL="2057497" indent="0">
              <a:buNone/>
              <a:defRPr sz="1500"/>
            </a:lvl7pPr>
            <a:lvl8pPr marL="2400412" indent="0">
              <a:buNone/>
              <a:defRPr sz="1500"/>
            </a:lvl8pPr>
            <a:lvl9pPr marL="2743329"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3"/>
            <a:ext cx="2211884" cy="5082117"/>
          </a:xfrm>
        </p:spPr>
        <p:txBody>
          <a:bodyPr/>
          <a:lstStyle>
            <a:lvl1pPr marL="0" indent="0">
              <a:buNone/>
              <a:defRPr sz="1200"/>
            </a:lvl1pPr>
            <a:lvl2pPr marL="342917" indent="0">
              <a:buNone/>
              <a:defRPr sz="1051"/>
            </a:lvl2pPr>
            <a:lvl3pPr marL="685832" indent="0">
              <a:buNone/>
              <a:defRPr sz="900"/>
            </a:lvl3pPr>
            <a:lvl4pPr marL="1028749" indent="0">
              <a:buNone/>
              <a:defRPr sz="751"/>
            </a:lvl4pPr>
            <a:lvl5pPr marL="1371664" indent="0">
              <a:buNone/>
              <a:defRPr sz="751"/>
            </a:lvl5pPr>
            <a:lvl6pPr marL="1714580" indent="0">
              <a:buNone/>
              <a:defRPr sz="751"/>
            </a:lvl6pPr>
            <a:lvl7pPr marL="2057497" indent="0">
              <a:buNone/>
              <a:defRPr sz="751"/>
            </a:lvl7pPr>
            <a:lvl8pPr marL="2400412" indent="0">
              <a:buNone/>
              <a:defRPr sz="751"/>
            </a:lvl8pPr>
            <a:lvl9pPr marL="2743329" indent="0">
              <a:buNone/>
              <a:defRPr sz="751"/>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0686A3B-4D69-48E7-91CA-E4DF369A0621}" type="datetime1">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92631-BB0D-4440-8A6C-1E72DCE6E35C}" type="slidenum">
              <a:rPr lang="en-US" smtClean="0"/>
              <a:t>‹Nº›</a:t>
            </a:fld>
            <a:endParaRPr lang="en-US"/>
          </a:p>
        </p:txBody>
      </p:sp>
    </p:spTree>
    <p:extLst>
      <p:ext uri="{BB962C8B-B14F-4D97-AF65-F5344CB8AC3E}">
        <p14:creationId xmlns:p14="http://schemas.microsoft.com/office/powerpoint/2010/main" val="37964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40"/>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40"/>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184509D-1A20-4268-BBCA-4522F1DD99B5}" type="datetime1">
              <a:rPr lang="en-US" smtClean="0"/>
              <a:t>3/1/2019</a:t>
            </a:fld>
            <a:endParaRPr lang="en-US"/>
          </a:p>
        </p:txBody>
      </p:sp>
      <p:sp>
        <p:nvSpPr>
          <p:cNvPr id="5" name="Footer Placeholder 4"/>
          <p:cNvSpPr>
            <a:spLocks noGrp="1"/>
          </p:cNvSpPr>
          <p:nvPr>
            <p:ph type="ftr" sz="quarter" idx="3"/>
          </p:nvPr>
        </p:nvSpPr>
        <p:spPr>
          <a:xfrm>
            <a:off x="2271713" y="8475140"/>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40"/>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4592631-BB0D-4440-8A6C-1E72DCE6E35C}" type="slidenum">
              <a:rPr lang="en-US" smtClean="0"/>
              <a:t>‹Nº›</a:t>
            </a:fld>
            <a:endParaRPr lang="en-US"/>
          </a:p>
        </p:txBody>
      </p:sp>
    </p:spTree>
    <p:extLst>
      <p:ext uri="{BB962C8B-B14F-4D97-AF65-F5344CB8AC3E}">
        <p14:creationId xmlns:p14="http://schemas.microsoft.com/office/powerpoint/2010/main" val="3484047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8" indent="-171458" algn="l" defTabSz="685832"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74" indent="-171458" algn="l" defTabSz="6858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89" indent="-171458" algn="l" defTabSz="6858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06"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123"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6038"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955"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870"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786" indent="-171458" algn="l" defTabSz="685832"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832" rtl="0" eaLnBrk="1" latinLnBrk="0" hangingPunct="1">
        <a:defRPr sz="1351" kern="1200">
          <a:solidFill>
            <a:schemeClr val="tx1"/>
          </a:solidFill>
          <a:latin typeface="+mn-lt"/>
          <a:ea typeface="+mn-ea"/>
          <a:cs typeface="+mn-cs"/>
        </a:defRPr>
      </a:lvl1pPr>
      <a:lvl2pPr marL="342917" algn="l" defTabSz="685832" rtl="0" eaLnBrk="1" latinLnBrk="0" hangingPunct="1">
        <a:defRPr sz="1351" kern="1200">
          <a:solidFill>
            <a:schemeClr val="tx1"/>
          </a:solidFill>
          <a:latin typeface="+mn-lt"/>
          <a:ea typeface="+mn-ea"/>
          <a:cs typeface="+mn-cs"/>
        </a:defRPr>
      </a:lvl2pPr>
      <a:lvl3pPr marL="685832" algn="l" defTabSz="685832" rtl="0" eaLnBrk="1" latinLnBrk="0" hangingPunct="1">
        <a:defRPr sz="1351" kern="1200">
          <a:solidFill>
            <a:schemeClr val="tx1"/>
          </a:solidFill>
          <a:latin typeface="+mn-lt"/>
          <a:ea typeface="+mn-ea"/>
          <a:cs typeface="+mn-cs"/>
        </a:defRPr>
      </a:lvl3pPr>
      <a:lvl4pPr marL="1028749" algn="l" defTabSz="685832" rtl="0" eaLnBrk="1" latinLnBrk="0" hangingPunct="1">
        <a:defRPr sz="1351" kern="1200">
          <a:solidFill>
            <a:schemeClr val="tx1"/>
          </a:solidFill>
          <a:latin typeface="+mn-lt"/>
          <a:ea typeface="+mn-ea"/>
          <a:cs typeface="+mn-cs"/>
        </a:defRPr>
      </a:lvl4pPr>
      <a:lvl5pPr marL="1371664" algn="l" defTabSz="685832" rtl="0" eaLnBrk="1" latinLnBrk="0" hangingPunct="1">
        <a:defRPr sz="1351" kern="1200">
          <a:solidFill>
            <a:schemeClr val="tx1"/>
          </a:solidFill>
          <a:latin typeface="+mn-lt"/>
          <a:ea typeface="+mn-ea"/>
          <a:cs typeface="+mn-cs"/>
        </a:defRPr>
      </a:lvl5pPr>
      <a:lvl6pPr marL="1714580" algn="l" defTabSz="685832" rtl="0" eaLnBrk="1" latinLnBrk="0" hangingPunct="1">
        <a:defRPr sz="1351" kern="1200">
          <a:solidFill>
            <a:schemeClr val="tx1"/>
          </a:solidFill>
          <a:latin typeface="+mn-lt"/>
          <a:ea typeface="+mn-ea"/>
          <a:cs typeface="+mn-cs"/>
        </a:defRPr>
      </a:lvl6pPr>
      <a:lvl7pPr marL="2057497" algn="l" defTabSz="685832" rtl="0" eaLnBrk="1" latinLnBrk="0" hangingPunct="1">
        <a:defRPr sz="1351" kern="1200">
          <a:solidFill>
            <a:schemeClr val="tx1"/>
          </a:solidFill>
          <a:latin typeface="+mn-lt"/>
          <a:ea typeface="+mn-ea"/>
          <a:cs typeface="+mn-cs"/>
        </a:defRPr>
      </a:lvl7pPr>
      <a:lvl8pPr marL="2400412" algn="l" defTabSz="685832" rtl="0" eaLnBrk="1" latinLnBrk="0" hangingPunct="1">
        <a:defRPr sz="1351" kern="1200">
          <a:solidFill>
            <a:schemeClr val="tx1"/>
          </a:solidFill>
          <a:latin typeface="+mn-lt"/>
          <a:ea typeface="+mn-ea"/>
          <a:cs typeface="+mn-cs"/>
        </a:defRPr>
      </a:lvl8pPr>
      <a:lvl9pPr marL="2743329" algn="l" defTabSz="685832"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situr.boyaca.gov.c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ángulo 98"/>
          <p:cNvSpPr/>
          <p:nvPr/>
        </p:nvSpPr>
        <p:spPr>
          <a:xfrm>
            <a:off x="6174106" y="729981"/>
            <a:ext cx="787395" cy="246221"/>
          </a:xfrm>
          <a:prstGeom prst="rect">
            <a:avLst/>
          </a:prstGeom>
        </p:spPr>
        <p:txBody>
          <a:bodyPr wrap="none">
            <a:spAutoFit/>
          </a:bodyPr>
          <a:lstStyle/>
          <a:p>
            <a:r>
              <a:rPr lang="es-ES_tradnl" sz="1000" b="1" dirty="0">
                <a:solidFill>
                  <a:schemeClr val="bg1"/>
                </a:solidFill>
                <a:latin typeface="Futura Std Book" panose="020B0502020204020303" pitchFamily="34" charset="0"/>
              </a:rPr>
              <a:t>21nov18</a:t>
            </a:r>
            <a:endParaRPr lang="es-CO" sz="1000" dirty="0">
              <a:solidFill>
                <a:schemeClr val="bg1"/>
              </a:solidFill>
            </a:endParaRPr>
          </a:p>
        </p:txBody>
      </p:sp>
      <p:sp>
        <p:nvSpPr>
          <p:cNvPr id="25" name="24 CuadroTexto"/>
          <p:cNvSpPr txBox="1"/>
          <p:nvPr/>
        </p:nvSpPr>
        <p:spPr>
          <a:xfrm>
            <a:off x="138105" y="380768"/>
            <a:ext cx="3476879" cy="523220"/>
          </a:xfrm>
          <a:prstGeom prst="rect">
            <a:avLst/>
          </a:prstGeom>
          <a:noFill/>
          <a:ln w="38100">
            <a:solidFill>
              <a:srgbClr val="800080"/>
            </a:solidFill>
          </a:ln>
        </p:spPr>
        <p:txBody>
          <a:bodyPr wrap="square" rtlCol="0">
            <a:spAutoFit/>
          </a:bodyPr>
          <a:lstStyle/>
          <a:p>
            <a:pPr algn="ctr"/>
            <a:r>
              <a:rPr lang="es-CO" sz="2800" b="1" dirty="0">
                <a:effectLst>
                  <a:outerShdw blurRad="38100" dist="38100" dir="2700000" algn="tl">
                    <a:srgbClr val="000000">
                      <a:alpha val="43137"/>
                    </a:srgbClr>
                  </a:outerShdw>
                </a:effectLst>
                <a:latin typeface="Futura Std Book" panose="020B0502020204020303" pitchFamily="34" charset="0"/>
              </a:rPr>
              <a:t>Boyacá </a:t>
            </a:r>
          </a:p>
        </p:txBody>
      </p:sp>
      <p:pic>
        <p:nvPicPr>
          <p:cNvPr id="26" name="Picture 2" descr="G:\Ministerio CIT\Trabajo MinCIT 2017 - 2018\PNG\Logos\Font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293" y="467993"/>
            <a:ext cx="1796472" cy="379883"/>
          </a:xfrm>
          <a:prstGeom prst="rect">
            <a:avLst/>
          </a:prstGeom>
          <a:noFill/>
          <a:extLst>
            <a:ext uri="{909E8E84-426E-40DD-AFC4-6F175D3DCCD1}">
              <a14:hiddenFill xmlns:a14="http://schemas.microsoft.com/office/drawing/2010/main">
                <a:solidFill>
                  <a:srgbClr val="FFFFFF"/>
                </a:solidFill>
              </a14:hiddenFill>
            </a:ext>
          </a:extLst>
        </p:spPr>
      </p:pic>
      <p:sp>
        <p:nvSpPr>
          <p:cNvPr id="27" name="28 CuadroTexto"/>
          <p:cNvSpPr txBox="1"/>
          <p:nvPr/>
        </p:nvSpPr>
        <p:spPr>
          <a:xfrm>
            <a:off x="138105" y="1643986"/>
            <a:ext cx="6426955" cy="907941"/>
          </a:xfrm>
          <a:prstGeom prst="rect">
            <a:avLst/>
          </a:prstGeom>
          <a:noFill/>
          <a:ln>
            <a:noFill/>
          </a:ln>
        </p:spPr>
        <p:txBody>
          <a:bodyPr wrap="square" rtlCol="0">
            <a:spAutoFit/>
          </a:bodyPr>
          <a:lstStyle/>
          <a:p>
            <a:pPr algn="ctr"/>
            <a:r>
              <a:rPr lang="es-CO" b="1" dirty="0">
                <a:effectLst>
                  <a:outerShdw blurRad="38100" dist="38100" dir="2700000" algn="tl">
                    <a:srgbClr val="000000">
                      <a:alpha val="43137"/>
                    </a:srgbClr>
                  </a:outerShdw>
                </a:effectLst>
                <a:latin typeface="Futura Std Book" panose="020B0502020204020303" pitchFamily="34" charset="0"/>
              </a:rPr>
              <a:t>Proyectos aprobados Comité Directivo</a:t>
            </a:r>
          </a:p>
          <a:p>
            <a:pPr algn="ctr"/>
            <a:r>
              <a:rPr lang="es-CO" b="1" dirty="0">
                <a:effectLst>
                  <a:outerShdw blurRad="38100" dist="38100" dir="2700000" algn="tl">
                    <a:srgbClr val="000000">
                      <a:alpha val="43137"/>
                    </a:srgbClr>
                  </a:outerShdw>
                </a:effectLst>
                <a:latin typeface="Futura Std Book" panose="020B0502020204020303" pitchFamily="34" charset="0"/>
              </a:rPr>
              <a:t> 7 </a:t>
            </a:r>
            <a:r>
              <a:rPr lang="en-US" b="1" dirty="0">
                <a:effectLst>
                  <a:outerShdw blurRad="38100" dist="38100" dir="2700000" algn="tl">
                    <a:srgbClr val="000000">
                      <a:alpha val="43137"/>
                    </a:srgbClr>
                  </a:outerShdw>
                </a:effectLst>
                <a:latin typeface="Futura Std Book" panose="020B0502020204020303" pitchFamily="34" charset="0"/>
              </a:rPr>
              <a:t>ago 2018 – 26 </a:t>
            </a:r>
            <a:r>
              <a:rPr lang="en-US" b="1" dirty="0" err="1">
                <a:effectLst>
                  <a:outerShdw blurRad="38100" dist="38100" dir="2700000" algn="tl">
                    <a:srgbClr val="000000">
                      <a:alpha val="43137"/>
                    </a:srgbClr>
                  </a:outerShdw>
                </a:effectLst>
                <a:latin typeface="Futura Std Book" panose="020B0502020204020303" pitchFamily="34" charset="0"/>
              </a:rPr>
              <a:t>feb</a:t>
            </a:r>
            <a:r>
              <a:rPr lang="en-US" b="1" dirty="0">
                <a:effectLst>
                  <a:outerShdw blurRad="38100" dist="38100" dir="2700000" algn="tl">
                    <a:srgbClr val="000000">
                      <a:alpha val="43137"/>
                    </a:srgbClr>
                  </a:outerShdw>
                </a:effectLst>
                <a:latin typeface="Futura Std Book" panose="020B0502020204020303" pitchFamily="34" charset="0"/>
              </a:rPr>
              <a:t> 2019</a:t>
            </a:r>
          </a:p>
          <a:p>
            <a:pPr algn="ctr"/>
            <a:endParaRPr lang="en-US" sz="1700" b="1" dirty="0">
              <a:effectLst>
                <a:outerShdw blurRad="38100" dist="38100" dir="2700000" algn="tl">
                  <a:srgbClr val="000000">
                    <a:alpha val="43137"/>
                  </a:srgbClr>
                </a:outerShdw>
              </a:effectLst>
              <a:latin typeface="Futura Std Book" panose="020B0502020204020303" pitchFamily="34" charset="0"/>
            </a:endParaRPr>
          </a:p>
        </p:txBody>
      </p:sp>
      <p:sp>
        <p:nvSpPr>
          <p:cNvPr id="52" name="Rectangle 14">
            <a:extLst>
              <a:ext uri="{FF2B5EF4-FFF2-40B4-BE49-F238E27FC236}">
                <a16:creationId xmlns="" xmlns:a16="http://schemas.microsoft.com/office/drawing/2014/main" id="{80ADFA8D-0305-4071-A2CC-33C7148F8C37}"/>
              </a:ext>
            </a:extLst>
          </p:cNvPr>
          <p:cNvSpPr/>
          <p:nvPr/>
        </p:nvSpPr>
        <p:spPr>
          <a:xfrm>
            <a:off x="69537" y="3662097"/>
            <a:ext cx="3614011" cy="411480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71458" indent="-171458">
              <a:buFont typeface="Wingdings" panose="05000000000000000000" pitchFamily="2" charset="2"/>
              <a:buChar char="v"/>
            </a:pPr>
            <a:endParaRPr lang="es-MX" sz="1200" b="1" dirty="0">
              <a:solidFill>
                <a:schemeClr val="tx1"/>
              </a:solidFill>
              <a:latin typeface="Futura Std Book" panose="020B0502020204020303" pitchFamily="34" charset="0"/>
            </a:endParaRPr>
          </a:p>
          <a:p>
            <a:pPr marL="171458" indent="-171458">
              <a:buFont typeface="Wingdings" panose="05000000000000000000" pitchFamily="2" charset="2"/>
              <a:buChar char="v"/>
            </a:pPr>
            <a:endParaRPr lang="es-MX" sz="1200" b="1" dirty="0">
              <a:solidFill>
                <a:schemeClr val="tx1"/>
              </a:solidFill>
              <a:latin typeface="Futura Std Book" panose="020B0502020204020303" pitchFamily="34" charset="0"/>
            </a:endParaRPr>
          </a:p>
          <a:p>
            <a:pPr marL="171458" indent="-171458">
              <a:buFont typeface="Wingdings" panose="05000000000000000000" pitchFamily="2" charset="2"/>
              <a:buChar char="v"/>
            </a:pPr>
            <a:r>
              <a:rPr lang="es-MX" sz="1200" b="1" dirty="0">
                <a:solidFill>
                  <a:schemeClr val="tx1"/>
                </a:solidFill>
                <a:latin typeface="Futura Std Book" panose="020B0502020204020303" pitchFamily="34" charset="0"/>
              </a:rPr>
              <a:t>Valor total aprobado: </a:t>
            </a:r>
            <a:r>
              <a:rPr lang="es-MX" sz="1200" dirty="0">
                <a:solidFill>
                  <a:schemeClr val="tx1"/>
                </a:solidFill>
                <a:latin typeface="Futura Std Book" panose="020B0502020204020303" pitchFamily="34" charset="0"/>
              </a:rPr>
              <a:t>$29.765 </a:t>
            </a:r>
            <a:r>
              <a:rPr lang="es-MX" sz="1200" dirty="0" err="1">
                <a:solidFill>
                  <a:schemeClr val="tx1"/>
                </a:solidFill>
                <a:latin typeface="Futura Std Book" panose="020B0502020204020303" pitchFamily="34" charset="0"/>
              </a:rPr>
              <a:t>mlls</a:t>
            </a:r>
            <a:endParaRPr lang="es-MX" sz="1200" dirty="0">
              <a:solidFill>
                <a:schemeClr val="tx1"/>
              </a:solidFill>
              <a:latin typeface="Futura Std Book" panose="020B0502020204020303" pitchFamily="34" charset="0"/>
            </a:endParaRPr>
          </a:p>
          <a:p>
            <a:r>
              <a:rPr lang="es-MX" sz="1200" dirty="0">
                <a:solidFill>
                  <a:schemeClr val="tx1"/>
                </a:solidFill>
                <a:latin typeface="Futura Std Book" panose="020B0502020204020303" pitchFamily="34" charset="0"/>
              </a:rPr>
              <a:t>    69 proyectos y 3 adiciones aprobadas</a:t>
            </a:r>
          </a:p>
          <a:p>
            <a:pPr marL="171458" indent="-171458">
              <a:buFont typeface="Wingdings" panose="05000000000000000000" pitchFamily="2" charset="2"/>
              <a:buChar char="ü"/>
            </a:pPr>
            <a:endParaRPr lang="es-MX" sz="1200" dirty="0">
              <a:solidFill>
                <a:schemeClr val="tx1"/>
              </a:solidFill>
              <a:latin typeface="Futura Std Book" panose="020B0502020204020303" pitchFamily="34" charset="0"/>
            </a:endParaRPr>
          </a:p>
          <a:p>
            <a:pPr marL="444521" lvl="1" indent="-171458">
              <a:buFontTx/>
              <a:buChar char="-"/>
            </a:pPr>
            <a:r>
              <a:rPr lang="es-CO" sz="1200" dirty="0">
                <a:solidFill>
                  <a:srgbClr val="0093D0"/>
                </a:solidFill>
                <a:latin typeface="Futura Std Book" panose="020B0502020204020303" pitchFamily="34" charset="0"/>
              </a:rPr>
              <a:t>Competitividad: </a:t>
            </a:r>
          </a:p>
          <a:p>
            <a:pPr marL="444521" lvl="1" indent="-171458">
              <a:buFontTx/>
              <a:buChar char="-"/>
            </a:pPr>
            <a:endParaRPr lang="es-CO" sz="1200" dirty="0">
              <a:solidFill>
                <a:srgbClr val="0093D0"/>
              </a:solidFill>
              <a:latin typeface="Futura Std Book" panose="020B0502020204020303" pitchFamily="34" charset="0"/>
            </a:endParaRP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0093D0"/>
                </a:solidFill>
                <a:latin typeface="Futura Std Book" panose="020B0502020204020303" pitchFamily="34" charset="0"/>
              </a:rPr>
              <a:t>$5.590mlls </a:t>
            </a:r>
            <a:endParaRPr lang="es-MX" sz="1200" dirty="0">
              <a:solidFill>
                <a:schemeClr val="tx1"/>
              </a:solidFill>
              <a:latin typeface="Futura Std Book" panose="020B0502020204020303" pitchFamily="34" charset="0"/>
            </a:endParaRP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31 proyectos y 2 adiciones aprobadas </a:t>
            </a:r>
          </a:p>
          <a:p>
            <a:pPr lvl="1"/>
            <a:endParaRPr lang="es-MX" sz="1200" dirty="0">
              <a:solidFill>
                <a:schemeClr val="tx1"/>
              </a:solidFill>
              <a:latin typeface="Futura Std Book" panose="020B0502020204020303" pitchFamily="34" charset="0"/>
            </a:endParaRPr>
          </a:p>
          <a:p>
            <a:pPr marL="444521" lvl="1" indent="-171458">
              <a:buFontTx/>
              <a:buChar char="-"/>
            </a:pPr>
            <a:r>
              <a:rPr lang="es-CO" sz="1200" dirty="0">
                <a:solidFill>
                  <a:srgbClr val="A21984"/>
                </a:solidFill>
                <a:latin typeface="Futura Std Book" panose="020B0502020204020303" pitchFamily="34" charset="0"/>
              </a:rPr>
              <a:t>Infraestructura: </a:t>
            </a:r>
          </a:p>
          <a:p>
            <a:pPr marL="444521" lvl="1" indent="-171458">
              <a:buFontTx/>
              <a:buChar char="-"/>
            </a:pPr>
            <a:endParaRPr lang="es-CO" sz="1200" dirty="0">
              <a:solidFill>
                <a:srgbClr val="A21984"/>
              </a:solidFill>
              <a:latin typeface="Futura Std Book" panose="020B0502020204020303" pitchFamily="34" charset="0"/>
            </a:endParaRP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A21984"/>
                </a:solidFill>
                <a:latin typeface="Futura Std Book" panose="020B0502020204020303" pitchFamily="34" charset="0"/>
              </a:rPr>
              <a:t>$1.862mlls</a:t>
            </a:r>
            <a:endParaRPr lang="es-MX" sz="1200" dirty="0">
              <a:solidFill>
                <a:schemeClr val="tx1"/>
              </a:solidFill>
              <a:latin typeface="Futura Std Book" panose="020B0502020204020303" pitchFamily="34" charset="0"/>
            </a:endParaRP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3 proyectos  y 1 adición aprobada</a:t>
            </a:r>
          </a:p>
          <a:p>
            <a:pPr lvl="1"/>
            <a:endParaRPr lang="es-MX" sz="1200" dirty="0">
              <a:solidFill>
                <a:schemeClr val="tx1"/>
              </a:solidFill>
              <a:latin typeface="Futura Std Book" panose="020B0502020204020303" pitchFamily="34" charset="0"/>
            </a:endParaRPr>
          </a:p>
          <a:p>
            <a:pPr marL="444521" lvl="1" indent="-171458">
              <a:buFontTx/>
              <a:buChar char="-"/>
            </a:pPr>
            <a:r>
              <a:rPr lang="es-CO" sz="1200" dirty="0">
                <a:solidFill>
                  <a:srgbClr val="6CB33F"/>
                </a:solidFill>
                <a:latin typeface="Futura Std Book" panose="020B0502020204020303" pitchFamily="34" charset="0"/>
              </a:rPr>
              <a:t>Promoción:  </a:t>
            </a:r>
          </a:p>
          <a:p>
            <a:pPr marL="444521" lvl="1" indent="-171458">
              <a:buFontTx/>
              <a:buChar char="-"/>
            </a:pPr>
            <a:endParaRPr lang="es-CO" sz="1200" dirty="0">
              <a:solidFill>
                <a:srgbClr val="6CB33F"/>
              </a:solidFill>
              <a:latin typeface="Futura Std Book" panose="020B0502020204020303" pitchFamily="34" charset="0"/>
            </a:endParaRP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6CB33F"/>
                </a:solidFill>
                <a:latin typeface="Futura Std Book" panose="020B0502020204020303" pitchFamily="34" charset="0"/>
              </a:rPr>
              <a:t>$22.313mlls</a:t>
            </a:r>
          </a:p>
          <a:p>
            <a:pPr marL="628679" lvl="1" indent="-171458">
              <a:buFont typeface="Arial" panose="020B0604020202020204" pitchFamily="34" charset="0"/>
              <a:buChar char="•"/>
            </a:pPr>
            <a:r>
              <a:rPr lang="es-MX" sz="1200" dirty="0">
                <a:solidFill>
                  <a:schemeClr val="tx1"/>
                </a:solidFill>
                <a:latin typeface="Futura Std Book" panose="020B0502020204020303" pitchFamily="34" charset="0"/>
              </a:rPr>
              <a:t>35 proyectos aprobados</a:t>
            </a:r>
            <a:endParaRPr lang="es-CO" sz="1200" dirty="0">
              <a:solidFill>
                <a:srgbClr val="6CB33F"/>
              </a:solidFill>
              <a:latin typeface="Futura Std Book" panose="020B0502020204020303" pitchFamily="34" charset="0"/>
            </a:endParaRPr>
          </a:p>
          <a:p>
            <a:pPr marL="171458" indent="-171458">
              <a:buFontTx/>
              <a:buChar char="-"/>
            </a:pPr>
            <a:endParaRPr lang="es-CO" sz="1200" dirty="0">
              <a:solidFill>
                <a:srgbClr val="6CB33F"/>
              </a:solidFill>
              <a:latin typeface="Futura Std Book" panose="020B0502020204020303" pitchFamily="34" charset="0"/>
            </a:endParaRPr>
          </a:p>
          <a:p>
            <a:pPr marL="171458" indent="-171458">
              <a:buFontTx/>
              <a:buChar char="-"/>
            </a:pPr>
            <a:endParaRPr lang="es-CO" sz="1200" dirty="0">
              <a:solidFill>
                <a:srgbClr val="6CB33F"/>
              </a:solidFill>
              <a:latin typeface="Futura Std Book" panose="020B0502020204020303" pitchFamily="34" charset="0"/>
            </a:endParaRPr>
          </a:p>
          <a:p>
            <a:pPr marL="171458" indent="-171458">
              <a:buFontTx/>
              <a:buChar char="-"/>
            </a:pPr>
            <a:endParaRPr lang="es-CO" sz="1200" dirty="0">
              <a:solidFill>
                <a:srgbClr val="6CB33F"/>
              </a:solidFill>
              <a:latin typeface="Futura Std Book" panose="020B0502020204020303" pitchFamily="34" charset="0"/>
            </a:endParaRPr>
          </a:p>
          <a:p>
            <a:pPr marL="171458" indent="-171458">
              <a:buFontTx/>
              <a:buChar char="-"/>
            </a:pPr>
            <a:endParaRPr lang="es-CO" sz="1200" dirty="0">
              <a:solidFill>
                <a:srgbClr val="6CB33F"/>
              </a:solidFill>
              <a:latin typeface="Futura Std Book" panose="020B0502020204020303" pitchFamily="34" charset="0"/>
            </a:endParaRPr>
          </a:p>
          <a:p>
            <a:pPr marL="171458" indent="-171458">
              <a:buFontTx/>
              <a:buChar char="-"/>
            </a:pPr>
            <a:endParaRPr lang="es-CO" sz="1200" dirty="0">
              <a:solidFill>
                <a:srgbClr val="6CB33F"/>
              </a:solidFill>
              <a:latin typeface="Futura Std Book" panose="020B0502020204020303" pitchFamily="34" charset="0"/>
            </a:endParaRPr>
          </a:p>
          <a:p>
            <a:endParaRPr lang="es-CO" sz="1200" dirty="0">
              <a:solidFill>
                <a:prstClr val="black"/>
              </a:solidFill>
              <a:latin typeface="Futura Std Book" panose="020B0502020204020303" pitchFamily="34" charset="0"/>
            </a:endParaRPr>
          </a:p>
        </p:txBody>
      </p:sp>
      <p:sp>
        <p:nvSpPr>
          <p:cNvPr id="2" name="Marcador de número de diapositiva 1"/>
          <p:cNvSpPr>
            <a:spLocks noGrp="1"/>
          </p:cNvSpPr>
          <p:nvPr>
            <p:ph type="sldNum" sz="quarter" idx="12"/>
          </p:nvPr>
        </p:nvSpPr>
        <p:spPr/>
        <p:txBody>
          <a:bodyPr/>
          <a:lstStyle/>
          <a:p>
            <a:fld id="{D4592631-BB0D-4440-8A6C-1E72DCE6E35C}" type="slidenum">
              <a:rPr lang="en-US" smtClean="0"/>
              <a:t>1</a:t>
            </a:fld>
            <a:endParaRPr lang="en-US" dirty="0"/>
          </a:p>
        </p:txBody>
      </p:sp>
      <p:sp>
        <p:nvSpPr>
          <p:cNvPr id="17" name="CuadroTexto 16"/>
          <p:cNvSpPr txBox="1"/>
          <p:nvPr/>
        </p:nvSpPr>
        <p:spPr>
          <a:xfrm>
            <a:off x="5836207" y="890371"/>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9" name="24 CuadroTexto"/>
          <p:cNvSpPr txBox="1"/>
          <p:nvPr/>
        </p:nvSpPr>
        <p:spPr>
          <a:xfrm>
            <a:off x="4139371" y="3065452"/>
            <a:ext cx="1796472" cy="400110"/>
          </a:xfrm>
          <a:prstGeom prst="rect">
            <a:avLst/>
          </a:prstGeom>
          <a:noFill/>
          <a:ln w="38100">
            <a:solidFill>
              <a:srgbClr val="800080"/>
            </a:solidFill>
          </a:ln>
        </p:spPr>
        <p:txBody>
          <a:bodyPr wrap="square" rtlCol="0">
            <a:spAutoFit/>
          </a:bodyPr>
          <a:lstStyle/>
          <a:p>
            <a:pPr algn="ctr"/>
            <a:r>
              <a:rPr lang="es-CO" sz="2000" b="1" dirty="0">
                <a:effectLst>
                  <a:outerShdw blurRad="38100" dist="38100" dir="2700000" algn="tl">
                    <a:srgbClr val="000000">
                      <a:alpha val="43137"/>
                    </a:srgbClr>
                  </a:outerShdw>
                </a:effectLst>
                <a:latin typeface="Futura Std Book" panose="020B0502020204020303" pitchFamily="34" charset="0"/>
              </a:rPr>
              <a:t>Boyacá </a:t>
            </a:r>
          </a:p>
        </p:txBody>
      </p:sp>
      <p:sp>
        <p:nvSpPr>
          <p:cNvPr id="10" name="24 CuadroTexto"/>
          <p:cNvSpPr txBox="1"/>
          <p:nvPr/>
        </p:nvSpPr>
        <p:spPr>
          <a:xfrm>
            <a:off x="840520" y="3091867"/>
            <a:ext cx="1796472" cy="400110"/>
          </a:xfrm>
          <a:prstGeom prst="rect">
            <a:avLst/>
          </a:prstGeom>
          <a:noFill/>
          <a:ln w="38100">
            <a:solidFill>
              <a:srgbClr val="800080"/>
            </a:solidFill>
          </a:ln>
        </p:spPr>
        <p:txBody>
          <a:bodyPr wrap="square" rtlCol="0">
            <a:spAutoFit/>
          </a:bodyPr>
          <a:lstStyle/>
          <a:p>
            <a:pPr algn="ctr"/>
            <a:r>
              <a:rPr lang="es-CO" sz="2000" b="1" dirty="0">
                <a:effectLst>
                  <a:outerShdw blurRad="38100" dist="38100" dir="2700000" algn="tl">
                    <a:srgbClr val="000000">
                      <a:alpha val="43137"/>
                    </a:srgbClr>
                  </a:outerShdw>
                </a:effectLst>
                <a:latin typeface="Futura Std Book" panose="020B0502020204020303" pitchFamily="34" charset="0"/>
              </a:rPr>
              <a:t>Nacional</a:t>
            </a:r>
          </a:p>
        </p:txBody>
      </p:sp>
      <p:sp>
        <p:nvSpPr>
          <p:cNvPr id="11" name="Rectangle 14">
            <a:extLst>
              <a:ext uri="{FF2B5EF4-FFF2-40B4-BE49-F238E27FC236}">
                <a16:creationId xmlns="" xmlns:a16="http://schemas.microsoft.com/office/drawing/2014/main" id="{80ADFA8D-0305-4071-A2CC-33C7148F8C37}"/>
              </a:ext>
            </a:extLst>
          </p:cNvPr>
          <p:cNvSpPr/>
          <p:nvPr/>
        </p:nvSpPr>
        <p:spPr>
          <a:xfrm>
            <a:off x="3633028" y="3713911"/>
            <a:ext cx="3328473" cy="5019519"/>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171458" indent="-171458">
              <a:buFont typeface="Wingdings" panose="05000000000000000000" pitchFamily="2" charset="2"/>
              <a:buChar char="v"/>
            </a:pPr>
            <a:r>
              <a:rPr lang="es-CO" sz="1200" b="1" dirty="0">
                <a:solidFill>
                  <a:prstClr val="black"/>
                </a:solidFill>
                <a:latin typeface="Futura Std Book" panose="020B0502020204020303" pitchFamily="34" charset="0"/>
              </a:rPr>
              <a:t>Valor  total aprobado :</a:t>
            </a:r>
            <a:r>
              <a:rPr lang="es-CO" sz="1200" dirty="0">
                <a:solidFill>
                  <a:prstClr val="black"/>
                </a:solidFill>
                <a:latin typeface="Futura Std Book" panose="020B0502020204020303" pitchFamily="34" charset="0"/>
              </a:rPr>
              <a:t> $437 </a:t>
            </a:r>
            <a:r>
              <a:rPr lang="es-CO" sz="1200" dirty="0" err="1">
                <a:solidFill>
                  <a:prstClr val="black"/>
                </a:solidFill>
                <a:latin typeface="Futura Std Book" panose="020B0502020204020303" pitchFamily="34" charset="0"/>
              </a:rPr>
              <a:t>mlls</a:t>
            </a:r>
            <a:endParaRPr lang="es-CO" sz="1200" dirty="0">
              <a:solidFill>
                <a:prstClr val="black"/>
              </a:solidFill>
              <a:latin typeface="Futura Std Book" panose="020B0502020204020303" pitchFamily="34" charset="0"/>
            </a:endParaRPr>
          </a:p>
          <a:p>
            <a:r>
              <a:rPr lang="es-MX" sz="1200" dirty="0">
                <a:solidFill>
                  <a:schemeClr val="tx1"/>
                </a:solidFill>
                <a:latin typeface="Futura Std Book" panose="020B0502020204020303" pitchFamily="34" charset="0"/>
              </a:rPr>
              <a:t>    6 proyectos aprobados</a:t>
            </a:r>
          </a:p>
          <a:p>
            <a:endParaRPr lang="es-MX" sz="1200" dirty="0">
              <a:solidFill>
                <a:schemeClr val="tx1"/>
              </a:solidFill>
              <a:latin typeface="Futura Std Book" panose="020B0502020204020303" pitchFamily="34" charset="0"/>
            </a:endParaRPr>
          </a:p>
          <a:p>
            <a:pPr marL="171458" indent="-171458" fontAlgn="ctr">
              <a:buFontTx/>
              <a:buChar char="-"/>
            </a:pPr>
            <a:r>
              <a:rPr lang="es-CO" sz="1200" dirty="0">
                <a:solidFill>
                  <a:srgbClr val="0093D0"/>
                </a:solidFill>
                <a:latin typeface="Futura Std Book" panose="020B0502020204020303" pitchFamily="34" charset="0"/>
              </a:rPr>
              <a:t>Competitividad:</a:t>
            </a:r>
          </a:p>
          <a:p>
            <a:pPr marL="171458" indent="-171458" fontAlgn="ctr">
              <a:buFontTx/>
              <a:buChar char="-"/>
            </a:pPr>
            <a:endParaRPr lang="es-CO" sz="1200" dirty="0">
              <a:solidFill>
                <a:srgbClr val="0093D0"/>
              </a:solidFill>
              <a:latin typeface="Futura Std Book" panose="020B0502020204020303" pitchFamily="34" charset="0"/>
            </a:endParaRPr>
          </a:p>
          <a:p>
            <a:pPr marL="360380" lvl="1" indent="-168282">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0093D0"/>
                </a:solidFill>
                <a:latin typeface="Futura Std Book" panose="020B0502020204020303" pitchFamily="34" charset="0"/>
              </a:rPr>
              <a:t>$ 3mlls </a:t>
            </a:r>
            <a:endParaRPr lang="es-MX" sz="1200" dirty="0">
              <a:solidFill>
                <a:schemeClr val="tx1"/>
              </a:solidFill>
              <a:latin typeface="Futura Std Book" panose="020B0502020204020303" pitchFamily="34" charset="0"/>
            </a:endParaRPr>
          </a:p>
          <a:p>
            <a:pPr marL="360380" lvl="1" indent="-168282">
              <a:buFont typeface="Arial" panose="020B0604020202020204" pitchFamily="34" charset="0"/>
              <a:buChar char="•"/>
            </a:pPr>
            <a:r>
              <a:rPr lang="es-MX" sz="1200" dirty="0">
                <a:solidFill>
                  <a:schemeClr val="tx1"/>
                </a:solidFill>
                <a:latin typeface="Futura Std Book" panose="020B0502020204020303" pitchFamily="34" charset="0"/>
              </a:rPr>
              <a:t>1 proyecto aprobado</a:t>
            </a:r>
            <a:endParaRPr lang="es-CO" sz="1200" dirty="0">
              <a:latin typeface="Futura Std Book" panose="020B0502020204020303" pitchFamily="34" charset="0"/>
            </a:endParaRPr>
          </a:p>
          <a:p>
            <a:pPr marL="171458" indent="-171458" fontAlgn="ctr">
              <a:buFontTx/>
              <a:buChar char="-"/>
            </a:pPr>
            <a:endParaRPr lang="es-CO" sz="1200" dirty="0">
              <a:solidFill>
                <a:srgbClr val="A21984"/>
              </a:solidFill>
              <a:latin typeface="Futura Std Book" panose="020B0502020204020303" pitchFamily="34" charset="0"/>
            </a:endParaRPr>
          </a:p>
          <a:p>
            <a:pPr marL="171458" indent="-171458" fontAlgn="ctr">
              <a:buFontTx/>
              <a:buChar char="-"/>
            </a:pPr>
            <a:r>
              <a:rPr lang="es-CO" sz="1200" dirty="0">
                <a:solidFill>
                  <a:srgbClr val="A21984"/>
                </a:solidFill>
                <a:latin typeface="Futura Std Book" panose="020B0502020204020303" pitchFamily="34" charset="0"/>
              </a:rPr>
              <a:t>Infraestructura: </a:t>
            </a:r>
          </a:p>
          <a:p>
            <a:pPr marL="171458" indent="-171458" fontAlgn="ctr">
              <a:buFontTx/>
              <a:buChar char="-"/>
            </a:pPr>
            <a:endParaRPr lang="es-CO" sz="1200" dirty="0">
              <a:solidFill>
                <a:srgbClr val="A21984"/>
              </a:solidFill>
              <a:latin typeface="Futura Std Book" panose="020B0502020204020303" pitchFamily="34" charset="0"/>
            </a:endParaRPr>
          </a:p>
          <a:p>
            <a:pPr marL="360380" lvl="1" indent="-171458" fontAlgn="ctr">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660066"/>
                </a:solidFill>
                <a:latin typeface="Futura Std Book" panose="020B0502020204020303" pitchFamily="34" charset="0"/>
              </a:rPr>
              <a:t>$ 69mlls</a:t>
            </a:r>
          </a:p>
          <a:p>
            <a:pPr marL="360380" lvl="1" indent="-171458">
              <a:buFont typeface="Arial" panose="020B0604020202020204" pitchFamily="34" charset="0"/>
              <a:buChar char="•"/>
            </a:pPr>
            <a:r>
              <a:rPr lang="es-MX" sz="1200" dirty="0">
                <a:solidFill>
                  <a:schemeClr val="tx1"/>
                </a:solidFill>
                <a:latin typeface="Futura Std Book" panose="020B0502020204020303" pitchFamily="34" charset="0"/>
              </a:rPr>
              <a:t>1 proyectos aprobado</a:t>
            </a:r>
          </a:p>
          <a:p>
            <a:pPr marL="188922" lvl="1"/>
            <a:endParaRPr lang="es-MX" sz="1200" dirty="0">
              <a:solidFill>
                <a:schemeClr val="tx1"/>
              </a:solidFill>
              <a:latin typeface="Futura Std Book" panose="020B0502020204020303" pitchFamily="34" charset="0"/>
            </a:endParaRPr>
          </a:p>
          <a:p>
            <a:pPr marL="188922" lvl="1"/>
            <a:endParaRPr lang="es-MX" sz="1200" dirty="0">
              <a:solidFill>
                <a:schemeClr val="tx1"/>
              </a:solidFill>
              <a:latin typeface="Futura Std Book" panose="020B0502020204020303" pitchFamily="34" charset="0"/>
            </a:endParaRPr>
          </a:p>
          <a:p>
            <a:pPr marL="274652" lvl="1" indent="-171458">
              <a:buFontTx/>
              <a:buChar char="-"/>
            </a:pPr>
            <a:r>
              <a:rPr lang="es-CO" sz="1200" dirty="0">
                <a:solidFill>
                  <a:srgbClr val="6CB33F"/>
                </a:solidFill>
                <a:latin typeface="Futura Std Book" panose="020B0502020204020303" pitchFamily="34" charset="0"/>
              </a:rPr>
              <a:t>Promoción:  </a:t>
            </a:r>
          </a:p>
          <a:p>
            <a:pPr marL="360380" lvl="1" indent="-171458">
              <a:buFont typeface="Arial" panose="020B0604020202020204" pitchFamily="34" charset="0"/>
              <a:buChar char="•"/>
            </a:pPr>
            <a:r>
              <a:rPr lang="es-MX" sz="1200" dirty="0">
                <a:solidFill>
                  <a:schemeClr val="tx1"/>
                </a:solidFill>
                <a:latin typeface="Futura Std Book" panose="020B0502020204020303" pitchFamily="34" charset="0"/>
              </a:rPr>
              <a:t>Valor aprobado: </a:t>
            </a:r>
            <a:r>
              <a:rPr lang="es-CO" sz="1200" dirty="0">
                <a:solidFill>
                  <a:srgbClr val="6CB33F"/>
                </a:solidFill>
                <a:latin typeface="Futura Std Book" panose="020B0502020204020303" pitchFamily="34" charset="0"/>
              </a:rPr>
              <a:t>$364mlls</a:t>
            </a:r>
          </a:p>
          <a:p>
            <a:pPr marL="360380" lvl="1" indent="-171458">
              <a:buFont typeface="Arial" panose="020B0604020202020204" pitchFamily="34" charset="0"/>
              <a:buChar char="•"/>
            </a:pPr>
            <a:r>
              <a:rPr lang="es-MX" sz="1200" dirty="0">
                <a:solidFill>
                  <a:schemeClr val="tx1"/>
                </a:solidFill>
                <a:latin typeface="Futura Std Book" panose="020B0502020204020303" pitchFamily="34" charset="0"/>
              </a:rPr>
              <a:t>4 proyectos aprobados</a:t>
            </a:r>
          </a:p>
          <a:p>
            <a:pPr fontAlgn="ctr"/>
            <a:endParaRPr lang="es-CO" sz="1200" dirty="0">
              <a:solidFill>
                <a:srgbClr val="6CB33F"/>
              </a:solidFill>
              <a:latin typeface="Futura Std Book" panose="020B0502020204020303" pitchFamily="34" charset="0"/>
            </a:endParaRPr>
          </a:p>
          <a:p>
            <a:pPr marL="171458" indent="-171458" fontAlgn="ctr">
              <a:buFont typeface="Wingdings" panose="05000000000000000000" pitchFamily="2" charset="2"/>
              <a:buChar char="v"/>
            </a:pPr>
            <a:r>
              <a:rPr lang="es-CO" sz="1200" b="1" dirty="0">
                <a:solidFill>
                  <a:prstClr val="black"/>
                </a:solidFill>
                <a:latin typeface="Futura Std Book" panose="020B0502020204020303" pitchFamily="34" charset="0"/>
              </a:rPr>
              <a:t>Valor aprobado por ciudades:</a:t>
            </a:r>
            <a:endParaRPr lang="es-CO" sz="1200" dirty="0">
              <a:solidFill>
                <a:prstClr val="black"/>
              </a:solidFill>
              <a:latin typeface="Futura Std Book" panose="020B0502020204020303" pitchFamily="34" charset="0"/>
            </a:endParaRPr>
          </a:p>
          <a:p>
            <a:pPr marL="628679" lvl="1" indent="-171458">
              <a:buFont typeface="Arial" panose="020B0604020202020204" pitchFamily="34" charset="0"/>
              <a:buChar char="•"/>
            </a:pPr>
            <a:endParaRPr lang="es-CO" sz="1200" dirty="0" smtClean="0">
              <a:solidFill>
                <a:schemeClr val="tx1"/>
              </a:solidFill>
              <a:latin typeface="Futura Std Book" panose="020B0502020204020303" pitchFamily="34" charset="0"/>
            </a:endParaRPr>
          </a:p>
          <a:p>
            <a:pPr marL="628679" lvl="1" indent="-171458">
              <a:buFont typeface="Arial" panose="020B0604020202020204" pitchFamily="34" charset="0"/>
              <a:buChar char="•"/>
            </a:pPr>
            <a:r>
              <a:rPr lang="es-CO" sz="1200" dirty="0" err="1" smtClean="0">
                <a:solidFill>
                  <a:schemeClr val="tx1"/>
                </a:solidFill>
                <a:latin typeface="Futura Std Book" panose="020B0502020204020303" pitchFamily="34" charset="0"/>
              </a:rPr>
              <a:t>Monguí</a:t>
            </a:r>
            <a:r>
              <a:rPr lang="es-CO" sz="1200" dirty="0" smtClean="0">
                <a:solidFill>
                  <a:schemeClr val="tx1"/>
                </a:solidFill>
                <a:latin typeface="Futura Std Book" panose="020B0502020204020303" pitchFamily="34" charset="0"/>
              </a:rPr>
              <a:t> </a:t>
            </a:r>
            <a:r>
              <a:rPr lang="es-CO" sz="1200" dirty="0">
                <a:solidFill>
                  <a:schemeClr val="tx1"/>
                </a:solidFill>
                <a:latin typeface="Futura Std Book" panose="020B0502020204020303" pitchFamily="34" charset="0"/>
              </a:rPr>
              <a:t>$ 9 </a:t>
            </a:r>
            <a:r>
              <a:rPr lang="es-CO" sz="1200" dirty="0" err="1">
                <a:solidFill>
                  <a:schemeClr val="tx1"/>
                </a:solidFill>
                <a:latin typeface="Futura Std Book" panose="020B0502020204020303" pitchFamily="34" charset="0"/>
              </a:rPr>
              <a:t>mlls</a:t>
            </a:r>
            <a:r>
              <a:rPr lang="es-CO" sz="1200" dirty="0">
                <a:solidFill>
                  <a:schemeClr val="tx1"/>
                </a:solidFill>
                <a:latin typeface="Futura Std Book" panose="020B0502020204020303" pitchFamily="34" charset="0"/>
              </a:rPr>
              <a:t> (*)</a:t>
            </a:r>
          </a:p>
          <a:p>
            <a:pPr marL="628679" lvl="1" indent="-171458">
              <a:buFont typeface="Arial" panose="020B0604020202020204" pitchFamily="34" charset="0"/>
              <a:buChar char="•"/>
            </a:pPr>
            <a:r>
              <a:rPr lang="es-CO" sz="1200" dirty="0">
                <a:solidFill>
                  <a:schemeClr val="tx1"/>
                </a:solidFill>
                <a:latin typeface="Futura Std Book" panose="020B0502020204020303" pitchFamily="34" charset="0"/>
              </a:rPr>
              <a:t>Paipa $ 69 </a:t>
            </a:r>
            <a:r>
              <a:rPr lang="es-CO" sz="1200" dirty="0" err="1">
                <a:solidFill>
                  <a:schemeClr val="tx1"/>
                </a:solidFill>
                <a:latin typeface="Futura Std Book" panose="020B0502020204020303" pitchFamily="34" charset="0"/>
              </a:rPr>
              <a:t>mlls</a:t>
            </a:r>
            <a:r>
              <a:rPr lang="es-CO" sz="1200" dirty="0">
                <a:solidFill>
                  <a:schemeClr val="tx1"/>
                </a:solidFill>
                <a:latin typeface="Futura Std Book" panose="020B0502020204020303" pitchFamily="34" charset="0"/>
              </a:rPr>
              <a:t> – 1 proyecto</a:t>
            </a:r>
          </a:p>
          <a:p>
            <a:pPr marL="628679" lvl="1" indent="-171458">
              <a:buFont typeface="Arial" panose="020B0604020202020204" pitchFamily="34" charset="0"/>
              <a:buChar char="•"/>
            </a:pPr>
            <a:r>
              <a:rPr lang="es-CO" sz="1200" dirty="0">
                <a:solidFill>
                  <a:schemeClr val="tx1"/>
                </a:solidFill>
                <a:latin typeface="Futura Std Book" panose="020B0502020204020303" pitchFamily="34" charset="0"/>
              </a:rPr>
              <a:t>Sogamoso $ 3 </a:t>
            </a:r>
            <a:r>
              <a:rPr lang="es-CO" sz="1200" dirty="0" err="1">
                <a:solidFill>
                  <a:schemeClr val="tx1"/>
                </a:solidFill>
                <a:latin typeface="Futura Std Book" panose="020B0502020204020303" pitchFamily="34" charset="0"/>
              </a:rPr>
              <a:t>mlls</a:t>
            </a:r>
            <a:r>
              <a:rPr lang="es-CO" sz="1200" dirty="0">
                <a:solidFill>
                  <a:schemeClr val="tx1"/>
                </a:solidFill>
                <a:latin typeface="Futura Std Book" panose="020B0502020204020303" pitchFamily="34" charset="0"/>
              </a:rPr>
              <a:t> (*)</a:t>
            </a:r>
          </a:p>
          <a:p>
            <a:pPr marL="628679" lvl="1" indent="-171458">
              <a:buFont typeface="Arial" panose="020B0604020202020204" pitchFamily="34" charset="0"/>
              <a:buChar char="•"/>
            </a:pPr>
            <a:r>
              <a:rPr lang="es-CO" sz="1200" dirty="0">
                <a:solidFill>
                  <a:schemeClr val="tx1"/>
                </a:solidFill>
                <a:latin typeface="Futura Std Book" panose="020B0502020204020303" pitchFamily="34" charset="0"/>
              </a:rPr>
              <a:t>Villa de Leyva $ 9 </a:t>
            </a:r>
            <a:r>
              <a:rPr lang="es-CO" sz="1200" dirty="0" err="1">
                <a:solidFill>
                  <a:schemeClr val="tx1"/>
                </a:solidFill>
                <a:latin typeface="Futura Std Book" panose="020B0502020204020303" pitchFamily="34" charset="0"/>
              </a:rPr>
              <a:t>mlls</a:t>
            </a:r>
            <a:r>
              <a:rPr lang="es-CO" sz="1200" dirty="0">
                <a:solidFill>
                  <a:schemeClr val="tx1"/>
                </a:solidFill>
                <a:latin typeface="Futura Std Book" panose="020B0502020204020303" pitchFamily="34" charset="0"/>
              </a:rPr>
              <a:t> (*)</a:t>
            </a:r>
          </a:p>
          <a:p>
            <a:pPr marL="628679" lvl="1" indent="-171458">
              <a:buFont typeface="Arial" panose="020B0604020202020204" pitchFamily="34" charset="0"/>
              <a:buChar char="•"/>
            </a:pPr>
            <a:r>
              <a:rPr lang="es-CO" sz="1200" dirty="0">
                <a:solidFill>
                  <a:schemeClr val="tx1"/>
                </a:solidFill>
                <a:latin typeface="Futura Std Book" panose="020B0502020204020303" pitchFamily="34" charset="0"/>
              </a:rPr>
              <a:t>Todos los municipios $ 347 </a:t>
            </a:r>
            <a:r>
              <a:rPr lang="es-CO" sz="1200" dirty="0" err="1" smtClean="0">
                <a:solidFill>
                  <a:schemeClr val="tx1"/>
                </a:solidFill>
                <a:latin typeface="Futura Std Book" panose="020B0502020204020303" pitchFamily="34" charset="0"/>
              </a:rPr>
              <a:t>mlls</a:t>
            </a:r>
            <a:endParaRPr lang="es-CO" sz="1200" dirty="0">
              <a:solidFill>
                <a:schemeClr val="tx1"/>
              </a:solidFill>
              <a:latin typeface="Futura Std Book" panose="020B0502020204020303" pitchFamily="34" charset="0"/>
            </a:endParaRPr>
          </a:p>
          <a:p>
            <a:pPr marL="457221" lvl="1"/>
            <a:endParaRPr lang="es-CO" sz="1200" dirty="0">
              <a:solidFill>
                <a:schemeClr val="tx1"/>
              </a:solidFill>
              <a:latin typeface="Futura Std Book" panose="020B0502020204020303" pitchFamily="34" charset="0"/>
            </a:endParaRPr>
          </a:p>
          <a:p>
            <a:pPr marL="457221" lvl="1"/>
            <a:r>
              <a:rPr lang="es-CO" sz="1200" dirty="0" smtClean="0">
                <a:solidFill>
                  <a:schemeClr val="tx1"/>
                </a:solidFill>
                <a:latin typeface="Futura Std Book" panose="020B0502020204020303" pitchFamily="34" charset="0"/>
              </a:rPr>
              <a:t>(*) </a:t>
            </a:r>
            <a:r>
              <a:rPr lang="es-CO" sz="1200" dirty="0">
                <a:solidFill>
                  <a:schemeClr val="tx1"/>
                </a:solidFill>
                <a:latin typeface="Futura Std Book" panose="020B0502020204020303" pitchFamily="34" charset="0"/>
              </a:rPr>
              <a:t>valores prorrateados</a:t>
            </a:r>
          </a:p>
        </p:txBody>
      </p:sp>
    </p:spTree>
    <p:extLst>
      <p:ext uri="{BB962C8B-B14F-4D97-AF65-F5344CB8AC3E}">
        <p14:creationId xmlns:p14="http://schemas.microsoft.com/office/powerpoint/2010/main" val="368684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4285" y="563126"/>
            <a:ext cx="5940000" cy="3816429"/>
          </a:xfrm>
          <a:prstGeom prst="rect">
            <a:avLst/>
          </a:prstGeom>
        </p:spPr>
        <p:txBody>
          <a:bodyPr wrap="square">
            <a:spAutoFit/>
          </a:bodyPr>
          <a:lstStyle/>
          <a:p>
            <a:pPr algn="just">
              <a:tabLst>
                <a:tab pos="180349" algn="l"/>
              </a:tabLst>
            </a:pPr>
            <a:endParaRPr lang="es-CO" sz="1100" b="1"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100" b="1" dirty="0" smtClean="0">
                <a:latin typeface="Futura Std Book" panose="020B0502020204020303" pitchFamily="34" charset="0"/>
                <a:ea typeface="Calibri" panose="020F0502020204030204" pitchFamily="34" charset="0"/>
                <a:cs typeface="Times New Roman" panose="02020603050405020304" pitchFamily="18" charset="0"/>
              </a:rPr>
              <a:t>15. </a:t>
            </a:r>
            <a:r>
              <a:rPr lang="es-CO" sz="1100" dirty="0" smtClean="0">
                <a:latin typeface="Futura Std Book" panose="020B0502020204020303" pitchFamily="34" charset="0"/>
                <a:ea typeface="Calibri" panose="020F0502020204030204" pitchFamily="34" charset="0"/>
                <a:cs typeface="Times New Roman" panose="02020603050405020304" pitchFamily="18" charset="0"/>
              </a:rPr>
              <a:t>Diseño de las rutas de </a:t>
            </a:r>
            <a:r>
              <a:rPr lang="es-CO" sz="1100" dirty="0" err="1" smtClean="0">
                <a:latin typeface="Futura Std Book" panose="020B0502020204020303" pitchFamily="34" charset="0"/>
                <a:ea typeface="Calibri" panose="020F0502020204030204" pitchFamily="34" charset="0"/>
                <a:cs typeface="Times New Roman" panose="02020603050405020304" pitchFamily="18" charset="0"/>
              </a:rPr>
              <a:t>Aviturismo</a:t>
            </a:r>
            <a:r>
              <a:rPr lang="es-CO" sz="1100" dirty="0" smtClean="0">
                <a:latin typeface="Futura Std Book" panose="020B0502020204020303" pitchFamily="34" charset="0"/>
                <a:ea typeface="Calibri" panose="020F0502020204030204" pitchFamily="34" charset="0"/>
                <a:cs typeface="Times New Roman" panose="02020603050405020304" pitchFamily="18" charset="0"/>
              </a:rPr>
              <a:t> de los Andes Orientales y del Sur Occidente Colombiano</a:t>
            </a:r>
            <a:r>
              <a:rPr lang="es-CO" sz="1100" dirty="0" smtClean="0">
                <a:latin typeface="Futura Std Book" panose="020B0502020204020303" pitchFamily="34" charset="0"/>
                <a:ea typeface="Times New Roman" panose="02020603050405020304" pitchFamily="18" charset="0"/>
                <a:cs typeface="Arial" panose="020B0604020202020204" pitchFamily="34" charset="0"/>
              </a:rPr>
              <a:t> </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endParaRPr lang="es-CO" sz="1100" dirty="0" smtClean="0">
              <a:latin typeface="Futura Std Book" panose="020B0502020204020303" pitchFamily="34" charset="0"/>
              <a:ea typeface="Times New Roman" panose="02020603050405020304" pitchFamily="18" charset="0"/>
              <a:cs typeface="Calibri" panose="020F0502020204030204" pitchFamily="34" charset="0"/>
            </a:endParaRP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Proponente: </a:t>
            </a:r>
            <a:r>
              <a:rPr lang="es-CO" sz="1100" dirty="0" err="1" smtClean="0">
                <a:latin typeface="Futura Std Book" panose="020B0502020204020303" pitchFamily="34" charset="0"/>
                <a:ea typeface="Times New Roman" panose="02020603050405020304" pitchFamily="18" charset="0"/>
                <a:cs typeface="Calibri" panose="020F0502020204030204" pitchFamily="34" charset="0"/>
              </a:rPr>
              <a:t>MinCIT</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Valor: $2.992.749.300 </a:t>
            </a: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Para el departamento: $427.535.614</a:t>
            </a:r>
          </a:p>
          <a:p>
            <a:pPr algn="just"/>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ea typeface="Times New Roman" panose="02020603050405020304" pitchFamily="18" charset="0"/>
                <a:cs typeface="Calibri" panose="020F0502020204030204" pitchFamily="34" charset="0"/>
              </a:rPr>
              <a:t> Se elaborará y socializará un documento diagnóstico del estado de conservación de la avifauna. La ruta abarca andes orientales (Boyacá, Cundinamarca, Huila y Tolima) y el suroccidente (Cauca, Valle del Cauca y Nariño).</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Estado: en ejecución</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Avance Físico: 30%</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endParaRPr lang="es-CO" sz="1100" dirty="0" smtClean="0">
              <a:latin typeface="Futura Std Book" panose="020B0502020204020303" pitchFamily="34" charset="0"/>
              <a:ea typeface="Times New Roman" panose="02020603050405020304" pitchFamily="18" charset="0"/>
              <a:cs typeface="Calibri" panose="020F0502020204030204" pitchFamily="34" charset="0"/>
            </a:endParaRPr>
          </a:p>
          <a:p>
            <a:pPr algn="just"/>
            <a:r>
              <a:rPr lang="es-CO" sz="1100" dirty="0" smtClean="0">
                <a:latin typeface="Futura Std Book" panose="020B0502020204020303" pitchFamily="34" charset="0"/>
                <a:ea typeface="Times New Roman" panose="02020603050405020304" pitchFamily="18" charset="0"/>
                <a:cs typeface="Calibri" panose="020F0502020204030204" pitchFamily="34" charset="0"/>
              </a:rPr>
              <a:t>Nota:</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marL="171450" indent="-171450" algn="just">
              <a:buSzPts val="1000"/>
              <a:buFont typeface="Arial" panose="020B0604020202020204" pitchFamily="34" charset="0"/>
              <a:buChar char="•"/>
              <a:tabLst>
                <a:tab pos="228610" algn="l"/>
                <a:tab pos="457222" algn="l"/>
              </a:tabLst>
            </a:pPr>
            <a:r>
              <a:rPr lang="es-CO" sz="1100" dirty="0" smtClean="0">
                <a:latin typeface="Futura Std Book" panose="020B0502020204020303" pitchFamily="34" charset="0"/>
                <a:ea typeface="Times New Roman" panose="02020603050405020304" pitchFamily="18" charset="0"/>
                <a:cs typeface="Calibri" panose="020F0502020204030204" pitchFamily="34" charset="0"/>
              </a:rPr>
              <a:t>Durante el mes de enero de 2019 se adelantó la elaboración de un documento con la propuesta de ruta de </a:t>
            </a:r>
            <a:r>
              <a:rPr lang="es-CO" sz="1100" dirty="0" err="1" smtClean="0">
                <a:latin typeface="Futura Std Book" panose="020B0502020204020303" pitchFamily="34" charset="0"/>
                <a:ea typeface="Times New Roman" panose="02020603050405020304" pitchFamily="18" charset="0"/>
                <a:cs typeface="Calibri" panose="020F0502020204030204" pitchFamily="34" charset="0"/>
              </a:rPr>
              <a:t>Aviturismo</a:t>
            </a:r>
            <a:r>
              <a:rPr lang="es-CO" sz="1100" dirty="0" smtClean="0">
                <a:latin typeface="Futura Std Book" panose="020B0502020204020303" pitchFamily="34" charset="0"/>
                <a:ea typeface="Times New Roman" panose="02020603050405020304" pitchFamily="18" charset="0"/>
                <a:cs typeface="Calibri" panose="020F0502020204030204" pitchFamily="34" charset="0"/>
              </a:rPr>
              <a:t> de los andes orientales. Asimismo, se está diseñando un mecanismo para el monitorio de las estadísticas e indicadores para evaluar el impacto del proyecto. Se realizaran talleres para los informadores de </a:t>
            </a:r>
            <a:r>
              <a:rPr lang="es-CO" sz="1100" dirty="0" err="1" smtClean="0">
                <a:latin typeface="Futura Std Book" panose="020B0502020204020303" pitchFamily="34" charset="0"/>
                <a:ea typeface="Times New Roman" panose="02020603050405020304" pitchFamily="18" charset="0"/>
                <a:cs typeface="Calibri" panose="020F0502020204030204" pitchFamily="34" charset="0"/>
              </a:rPr>
              <a:t>Aviturismo</a:t>
            </a:r>
            <a:r>
              <a:rPr lang="es-CO" sz="1100" dirty="0" smtClean="0">
                <a:latin typeface="Futura Std Book" panose="020B0502020204020303" pitchFamily="34" charset="0"/>
                <a:ea typeface="Times New Roman" panose="02020603050405020304" pitchFamily="18" charset="0"/>
                <a:cs typeface="Calibri" panose="020F0502020204030204" pitchFamily="34" charset="0"/>
              </a:rPr>
              <a:t>.	</a:t>
            </a:r>
          </a:p>
          <a:p>
            <a:pPr marL="171450" indent="-171450" algn="just">
              <a:buSzPts val="1000"/>
              <a:buFont typeface="Arial" panose="020B0604020202020204" pitchFamily="34" charset="0"/>
              <a:buChar char="•"/>
              <a:tabLst>
                <a:tab pos="228610" algn="l"/>
                <a:tab pos="457222" algn="l"/>
              </a:tabLst>
            </a:pPr>
            <a:endParaRPr lang="es-CO" sz="1100" dirty="0">
              <a:latin typeface="Futura Std Book" panose="020B0502020204020303" pitchFamily="34" charset="0"/>
              <a:ea typeface="Times New Roman" panose="02020603050405020304" pitchFamily="18" charset="0"/>
              <a:cs typeface="Calibri" panose="020F0502020204030204" pitchFamily="34" charset="0"/>
            </a:endParaRPr>
          </a:p>
          <a:p>
            <a:pPr marL="171450" indent="-171450" algn="just">
              <a:buSzPts val="1000"/>
              <a:buFont typeface="Arial" panose="020B0604020202020204" pitchFamily="34" charset="0"/>
              <a:buChar char="•"/>
              <a:tabLst>
                <a:tab pos="228610" algn="l"/>
                <a:tab pos="457222" algn="l"/>
              </a:tabLst>
            </a:pPr>
            <a:r>
              <a:rPr lang="es-CO" sz="1100" dirty="0" smtClean="0">
                <a:latin typeface="Futura Std Book" panose="020B0502020204020303" pitchFamily="34" charset="0"/>
                <a:ea typeface="Times New Roman" panose="02020603050405020304" pitchFamily="18" charset="0"/>
                <a:cs typeface="Calibri" panose="020F0502020204030204" pitchFamily="34" charset="0"/>
              </a:rPr>
              <a:t>Del 21 al 27 de febrero se realizó el I taller de inglés para informadores de </a:t>
            </a:r>
            <a:r>
              <a:rPr lang="es-CO" sz="1100" dirty="0" err="1" smtClean="0">
                <a:latin typeface="Futura Std Book" panose="020B0502020204020303" pitchFamily="34" charset="0"/>
                <a:ea typeface="Times New Roman" panose="02020603050405020304" pitchFamily="18" charset="0"/>
                <a:cs typeface="Calibri" panose="020F0502020204030204" pitchFamily="34" charset="0"/>
              </a:rPr>
              <a:t>aviturismo</a:t>
            </a:r>
            <a:r>
              <a:rPr lang="es-CO" sz="1100" dirty="0" smtClean="0">
                <a:latin typeface="Futura Std Book" panose="020B0502020204020303" pitchFamily="34" charset="0"/>
                <a:ea typeface="Times New Roman" panose="02020603050405020304" pitchFamily="18" charset="0"/>
                <a:cs typeface="Calibri" panose="020F0502020204030204" pitchFamily="34" charset="0"/>
              </a:rPr>
              <a:t> y se continuo con la elaboración del documento de propuesta de ruta de </a:t>
            </a:r>
            <a:r>
              <a:rPr lang="es-CO" sz="1100" dirty="0" err="1" smtClean="0">
                <a:latin typeface="Futura Std Book" panose="020B0502020204020303" pitchFamily="34" charset="0"/>
                <a:ea typeface="Times New Roman" panose="02020603050405020304" pitchFamily="18" charset="0"/>
                <a:cs typeface="Calibri" panose="020F0502020204030204" pitchFamily="34" charset="0"/>
              </a:rPr>
              <a:t>aviturismo</a:t>
            </a:r>
            <a:r>
              <a:rPr lang="es-CO" sz="1100" dirty="0" smtClean="0">
                <a:latin typeface="Futura Std Book" panose="020B0502020204020303" pitchFamily="34" charset="0"/>
                <a:ea typeface="Times New Roman" panose="02020603050405020304" pitchFamily="18" charset="0"/>
                <a:cs typeface="Calibri" panose="020F0502020204030204" pitchFamily="34" charset="0"/>
              </a:rPr>
              <a:t>.</a:t>
            </a:r>
            <a:endParaRPr lang="es-MX" sz="1100" dirty="0">
              <a:latin typeface="Futura Std Book" panose="020B0502020204020303" pitchFamily="34"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10</a:t>
            </a:fld>
            <a:endParaRPr lang="en-US" dirty="0"/>
          </a:p>
        </p:txBody>
      </p:sp>
      <p:sp>
        <p:nvSpPr>
          <p:cNvPr id="8" name="CuadroTexto 7"/>
          <p:cNvSpPr txBox="1"/>
          <p:nvPr/>
        </p:nvSpPr>
        <p:spPr>
          <a:xfrm>
            <a:off x="5614988" y="316905"/>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2394706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ítulo 2"/>
          <p:cNvSpPr txBox="1">
            <a:spLocks/>
          </p:cNvSpPr>
          <p:nvPr/>
        </p:nvSpPr>
        <p:spPr>
          <a:xfrm>
            <a:off x="-149859" y="1399505"/>
            <a:ext cx="3727971"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b="1" dirty="0">
                <a:effectLst>
                  <a:outerShdw blurRad="38100" dist="38100" dir="2700000" algn="tl">
                    <a:srgbClr val="000000">
                      <a:alpha val="43137"/>
                    </a:srgbClr>
                  </a:outerShdw>
                </a:effectLst>
                <a:latin typeface="Futura Std Book" panose="020B0502020204020303" pitchFamily="34" charset="0"/>
              </a:rPr>
              <a:t>Contribución Parafiscal</a:t>
            </a:r>
            <a:endParaRPr lang="es-CO" sz="20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2" name="Rectángulo 1"/>
          <p:cNvSpPr/>
          <p:nvPr/>
        </p:nvSpPr>
        <p:spPr>
          <a:xfrm>
            <a:off x="-373" y="1940768"/>
            <a:ext cx="3429000" cy="923330"/>
          </a:xfrm>
          <a:prstGeom prst="rect">
            <a:avLst/>
          </a:prstGeom>
        </p:spPr>
        <p:txBody>
          <a:bodyPr>
            <a:spAutoFit/>
          </a:bodyPr>
          <a:lstStyle/>
          <a:p>
            <a:pPr algn="ctr"/>
            <a:r>
              <a:rPr lang="es-CO" dirty="0">
                <a:latin typeface="Futura Std Book" panose="020B0502020204020303" pitchFamily="34" charset="0"/>
              </a:rPr>
              <a:t>Recaudo nacional</a:t>
            </a:r>
          </a:p>
          <a:p>
            <a:pPr algn="ctr"/>
            <a:r>
              <a:rPr lang="es-CO" dirty="0">
                <a:latin typeface="Futura Std Book" panose="020B0502020204020303" pitchFamily="34" charset="0"/>
              </a:rPr>
              <a:t>Enero 2019</a:t>
            </a:r>
          </a:p>
          <a:p>
            <a:pPr algn="ctr"/>
            <a:r>
              <a:rPr lang="es-CO" dirty="0">
                <a:latin typeface="Futura Std Book" panose="020B0502020204020303" pitchFamily="34" charset="0"/>
              </a:rPr>
              <a:t> $21.925 </a:t>
            </a:r>
            <a:r>
              <a:rPr lang="es-CO" dirty="0" err="1">
                <a:latin typeface="Futura Std Book" panose="020B0502020204020303" pitchFamily="34" charset="0"/>
              </a:rPr>
              <a:t>mlls</a:t>
            </a:r>
            <a:endParaRPr lang="es-CO" dirty="0">
              <a:latin typeface="Futura Std Book" panose="020B0502020204020303" pitchFamily="34" charset="0"/>
            </a:endParaRPr>
          </a:p>
        </p:txBody>
      </p:sp>
      <p:sp>
        <p:nvSpPr>
          <p:cNvPr id="3" name="Rectángulo 2"/>
          <p:cNvSpPr/>
          <p:nvPr/>
        </p:nvSpPr>
        <p:spPr>
          <a:xfrm>
            <a:off x="3238615" y="1932147"/>
            <a:ext cx="3429000" cy="1200329"/>
          </a:xfrm>
          <a:prstGeom prst="rect">
            <a:avLst/>
          </a:prstGeom>
        </p:spPr>
        <p:txBody>
          <a:bodyPr>
            <a:spAutoFit/>
          </a:bodyPr>
          <a:lstStyle/>
          <a:p>
            <a:pPr algn="ctr"/>
            <a:r>
              <a:rPr lang="es-CO" dirty="0">
                <a:latin typeface="Futura Std Book" panose="020B0502020204020303" pitchFamily="34" charset="0"/>
              </a:rPr>
              <a:t>Recaudo Boyacá</a:t>
            </a:r>
          </a:p>
          <a:p>
            <a:pPr algn="ctr"/>
            <a:r>
              <a:rPr lang="es-CO" dirty="0">
                <a:latin typeface="Futura Std Book" panose="020B0502020204020303" pitchFamily="34" charset="0"/>
              </a:rPr>
              <a:t>Enero 2019</a:t>
            </a:r>
          </a:p>
          <a:p>
            <a:pPr algn="ctr"/>
            <a:r>
              <a:rPr lang="es-CO" dirty="0">
                <a:latin typeface="Futura Std Book" panose="020B0502020204020303" pitchFamily="34" charset="0"/>
              </a:rPr>
              <a:t>$89 mlls</a:t>
            </a:r>
          </a:p>
          <a:p>
            <a:pPr algn="ctr"/>
            <a:r>
              <a:rPr lang="es-CO" dirty="0">
                <a:latin typeface="Futura Std Book" panose="020B0502020204020303" pitchFamily="34" charset="0"/>
              </a:rPr>
              <a:t>0.41% </a:t>
            </a:r>
            <a:r>
              <a:rPr lang="es-CO" sz="1600" dirty="0">
                <a:latin typeface="Futura Std Book" panose="020B0502020204020303" pitchFamily="34" charset="0"/>
              </a:rPr>
              <a:t>Participación/nacional</a:t>
            </a:r>
            <a:endParaRPr lang="es-CO" dirty="0">
              <a:latin typeface="Futura Std Book" panose="020B0502020204020303" pitchFamily="34" charset="0"/>
            </a:endParaRPr>
          </a:p>
        </p:txBody>
      </p:sp>
      <p:sp>
        <p:nvSpPr>
          <p:cNvPr id="6" name="Marcador de número de diapositiva 5"/>
          <p:cNvSpPr>
            <a:spLocks noGrp="1"/>
          </p:cNvSpPr>
          <p:nvPr>
            <p:ph type="sldNum" sz="quarter" idx="12"/>
          </p:nvPr>
        </p:nvSpPr>
        <p:spPr/>
        <p:txBody>
          <a:bodyPr/>
          <a:lstStyle/>
          <a:p>
            <a:fld id="{D4592631-BB0D-4440-8A6C-1E72DCE6E35C}" type="slidenum">
              <a:rPr lang="en-US" smtClean="0"/>
              <a:t>11</a:t>
            </a:fld>
            <a:endParaRPr lang="en-US"/>
          </a:p>
        </p:txBody>
      </p:sp>
      <p:graphicFrame>
        <p:nvGraphicFramePr>
          <p:cNvPr id="11" name="Tabla 10"/>
          <p:cNvGraphicFramePr>
            <a:graphicFrameLocks noGrp="1"/>
          </p:cNvGraphicFramePr>
          <p:nvPr>
            <p:extLst>
              <p:ext uri="{D42A27DB-BD31-4B8C-83A1-F6EECF244321}">
                <p14:modId xmlns:p14="http://schemas.microsoft.com/office/powerpoint/2010/main" val="2062132079"/>
              </p:ext>
            </p:extLst>
          </p:nvPr>
        </p:nvGraphicFramePr>
        <p:xfrm>
          <a:off x="1154202" y="3381051"/>
          <a:ext cx="4548849" cy="1222460"/>
        </p:xfrm>
        <a:graphic>
          <a:graphicData uri="http://schemas.openxmlformats.org/drawingml/2006/table">
            <a:tbl>
              <a:tblPr/>
              <a:tblGrid>
                <a:gridCol w="1352155"/>
                <a:gridCol w="1090815"/>
                <a:gridCol w="1090815"/>
                <a:gridCol w="1015064"/>
              </a:tblGrid>
              <a:tr h="415259">
                <a:tc>
                  <a:txBody>
                    <a:bodyPr/>
                    <a:lstStyle/>
                    <a:p>
                      <a:pPr algn="ctr" fontAlgn="b"/>
                      <a:r>
                        <a:rPr lang="es-MX" sz="1200" b="1" i="0" u="none" strike="noStrike" dirty="0">
                          <a:solidFill>
                            <a:srgbClr val="000000"/>
                          </a:solidFill>
                          <a:effectLst/>
                          <a:latin typeface="Futura Std Book" panose="020B0502020204020303" pitchFamily="34" charset="0"/>
                        </a:rPr>
                        <a:t>Departamento /</a:t>
                      </a:r>
                      <a:br>
                        <a:rPr lang="es-MX" sz="1200" b="1" i="0" u="none" strike="noStrike" dirty="0">
                          <a:solidFill>
                            <a:srgbClr val="000000"/>
                          </a:solidFill>
                          <a:effectLst/>
                          <a:latin typeface="Futura Std Book" panose="020B0502020204020303" pitchFamily="34" charset="0"/>
                        </a:rPr>
                      </a:br>
                      <a:r>
                        <a:rPr lang="es-MX" sz="1200" b="1" i="0" u="none" strike="noStrike" dirty="0">
                          <a:solidFill>
                            <a:srgbClr val="000000"/>
                          </a:solidFill>
                          <a:effectLst/>
                          <a:latin typeface="Futura Std Book" panose="020B0502020204020303" pitchFamily="34" charset="0"/>
                        </a:rPr>
                        <a:t> Municipio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1" i="0" u="none" strike="noStrike" dirty="0">
                          <a:solidFill>
                            <a:srgbClr val="000000"/>
                          </a:solidFill>
                          <a:effectLst/>
                          <a:latin typeface="Futura Std Book" panose="020B0502020204020303" pitchFamily="34" charset="0"/>
                        </a:rPr>
                        <a:t>ene-18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1" i="0" u="none" strike="noStrike" dirty="0">
                          <a:solidFill>
                            <a:srgbClr val="000000"/>
                          </a:solidFill>
                          <a:effectLst/>
                          <a:latin typeface="Futura Std Book" panose="020B0502020204020303" pitchFamily="34" charset="0"/>
                        </a:rPr>
                        <a:t>ene-19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1" i="0" u="none" strike="noStrike" dirty="0">
                          <a:solidFill>
                            <a:srgbClr val="000000"/>
                          </a:solidFill>
                          <a:effectLst/>
                          <a:latin typeface="Futura Std Book" panose="020B0502020204020303" pitchFamily="34" charset="0"/>
                        </a:rPr>
                        <a:t>Variación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067">
                <a:tc>
                  <a:txBody>
                    <a:bodyPr/>
                    <a:lstStyle/>
                    <a:p>
                      <a:pPr algn="ctr" fontAlgn="b"/>
                      <a:r>
                        <a:rPr lang="es-MX" sz="1200" b="0" i="0" u="none" strike="noStrike" dirty="0">
                          <a:solidFill>
                            <a:srgbClr val="000000"/>
                          </a:solidFill>
                          <a:effectLst/>
                          <a:latin typeface="Futura Std Book" panose="020B0502020204020303" pitchFamily="34" charset="0"/>
                        </a:rPr>
                        <a:t>Boyacá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200" b="0" i="0" u="none" strike="noStrike">
                          <a:solidFill>
                            <a:srgbClr val="000000"/>
                          </a:solidFill>
                          <a:effectLst/>
                          <a:latin typeface="Futura Std Book" panose="020B0502020204020303" pitchFamily="34" charset="0"/>
                        </a:rPr>
                        <a:t> $ 76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200" b="0" i="0" u="none" strike="noStrike">
                          <a:solidFill>
                            <a:srgbClr val="000000"/>
                          </a:solidFill>
                          <a:effectLst/>
                          <a:latin typeface="Futura Std Book" panose="020B0502020204020303" pitchFamily="34" charset="0"/>
                        </a:rPr>
                        <a:t> $ 89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200" b="0" i="0" u="none" strike="noStrike" dirty="0">
                          <a:solidFill>
                            <a:srgbClr val="000000"/>
                          </a:solidFill>
                          <a:effectLst/>
                          <a:latin typeface="Futura Std Book" panose="020B0502020204020303"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69067">
                <a:tc>
                  <a:txBody>
                    <a:bodyPr/>
                    <a:lstStyle/>
                    <a:p>
                      <a:pPr algn="ctr" fontAlgn="b"/>
                      <a:r>
                        <a:rPr lang="es-MX" sz="1200" b="0" i="0" u="none" strike="noStrike" dirty="0">
                          <a:solidFill>
                            <a:srgbClr val="000000"/>
                          </a:solidFill>
                          <a:effectLst/>
                          <a:latin typeface="Futura Std Book" panose="020B0502020204020303" pitchFamily="34" charset="0"/>
                        </a:rPr>
                        <a:t>Tunja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200" b="0" i="0" u="none" strike="noStrike" dirty="0">
                          <a:solidFill>
                            <a:srgbClr val="000000"/>
                          </a:solidFill>
                          <a:effectLst/>
                          <a:latin typeface="Futura Std Book" panose="020B0502020204020303" pitchFamily="34" charset="0"/>
                        </a:rPr>
                        <a:t> $11 </a:t>
                      </a:r>
                      <a:r>
                        <a:rPr lang="es-MX" sz="1200" b="0" i="0" u="none" strike="noStrike" dirty="0" err="1">
                          <a:solidFill>
                            <a:srgbClr val="000000"/>
                          </a:solidFill>
                          <a:effectLst/>
                          <a:latin typeface="Futura Std Book" panose="020B0502020204020303" pitchFamily="34" charset="0"/>
                        </a:rPr>
                        <a:t>mlls</a:t>
                      </a:r>
                      <a:r>
                        <a:rPr lang="es-MX" sz="1200" b="0" i="0" u="none" strike="noStrike" dirty="0">
                          <a:solidFill>
                            <a:srgbClr val="000000"/>
                          </a:solidFill>
                          <a:effectLst/>
                          <a:latin typeface="Futura Std Book" panose="020B0502020204020303"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a:solidFill>
                            <a:srgbClr val="000000"/>
                          </a:solidFill>
                          <a:effectLst/>
                          <a:latin typeface="Futura Std Book" panose="020B0502020204020303" pitchFamily="34" charset="0"/>
                        </a:rPr>
                        <a:t> $ 11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Futura Std Book" panose="020B0502020204020303"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67">
                <a:tc>
                  <a:txBody>
                    <a:bodyPr/>
                    <a:lstStyle/>
                    <a:p>
                      <a:pPr algn="ctr" fontAlgn="b"/>
                      <a:r>
                        <a:rPr lang="es-MX" sz="1200" b="0" i="0" u="none" strike="noStrike">
                          <a:solidFill>
                            <a:srgbClr val="000000"/>
                          </a:solidFill>
                          <a:effectLst/>
                          <a:latin typeface="Futura Std Book" panose="020B0502020204020303" pitchFamily="34" charset="0"/>
                        </a:rPr>
                        <a:t>Aquitania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s-MX" sz="1200" b="0" i="0" u="none" strike="noStrike">
                          <a:solidFill>
                            <a:srgbClr val="000000"/>
                          </a:solidFill>
                          <a:effectLst/>
                          <a:latin typeface="Futura Std Book" panose="020B0502020204020303" pitchFamily="34" charset="0"/>
                        </a:rPr>
                        <a:t> $ 0.28 mlls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MX" sz="1200" b="0" i="0" u="none" strike="noStrike">
                          <a:solidFill>
                            <a:srgbClr val="000000"/>
                          </a:solidFill>
                          <a:effectLst/>
                          <a:latin typeface="Futura Std Book" panose="020B0502020204020303" pitchFamily="34" charset="0"/>
                        </a:rPr>
                        <a:t> $ 0.01 mlls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a:solidFill>
                            <a:srgbClr val="000000"/>
                          </a:solidFill>
                          <a:effectLst/>
                          <a:latin typeface="Futura Std Book" panose="020B0502020204020303"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0" name="Rectángulo 19"/>
          <p:cNvSpPr/>
          <p:nvPr/>
        </p:nvSpPr>
        <p:spPr>
          <a:xfrm>
            <a:off x="37807" y="5195028"/>
            <a:ext cx="3429000" cy="923330"/>
          </a:xfrm>
          <a:prstGeom prst="rect">
            <a:avLst/>
          </a:prstGeom>
        </p:spPr>
        <p:txBody>
          <a:bodyPr>
            <a:spAutoFit/>
          </a:bodyPr>
          <a:lstStyle/>
          <a:p>
            <a:pPr algn="ctr"/>
            <a:r>
              <a:rPr lang="es-CO" dirty="0">
                <a:latin typeface="Futura Std Book" panose="020B0502020204020303" pitchFamily="34" charset="0"/>
              </a:rPr>
              <a:t>Recaudo nacional</a:t>
            </a:r>
          </a:p>
          <a:p>
            <a:pPr algn="ctr"/>
            <a:r>
              <a:rPr lang="es-CO" dirty="0">
                <a:latin typeface="Futura Std Book" panose="020B0502020204020303" pitchFamily="34" charset="0"/>
              </a:rPr>
              <a:t>Año 2018</a:t>
            </a:r>
          </a:p>
          <a:p>
            <a:pPr algn="ctr"/>
            <a:r>
              <a:rPr lang="es-CO" dirty="0">
                <a:latin typeface="Futura Std Book" panose="020B0502020204020303" pitchFamily="34" charset="0"/>
              </a:rPr>
              <a:t> $76.418 </a:t>
            </a:r>
            <a:r>
              <a:rPr lang="es-CO" dirty="0" err="1">
                <a:latin typeface="Futura Std Book" panose="020B0502020204020303" pitchFamily="34" charset="0"/>
              </a:rPr>
              <a:t>mlls</a:t>
            </a:r>
            <a:endParaRPr lang="es-CO" dirty="0">
              <a:latin typeface="Futura Std Book" panose="020B0502020204020303" pitchFamily="34" charset="0"/>
            </a:endParaRPr>
          </a:p>
        </p:txBody>
      </p:sp>
      <p:sp>
        <p:nvSpPr>
          <p:cNvPr id="22" name="Rectángulo 21"/>
          <p:cNvSpPr/>
          <p:nvPr/>
        </p:nvSpPr>
        <p:spPr>
          <a:xfrm>
            <a:off x="3276793" y="5186407"/>
            <a:ext cx="3429000" cy="1538883"/>
          </a:xfrm>
          <a:prstGeom prst="rect">
            <a:avLst/>
          </a:prstGeom>
        </p:spPr>
        <p:txBody>
          <a:bodyPr>
            <a:spAutoFit/>
          </a:bodyPr>
          <a:lstStyle/>
          <a:p>
            <a:pPr algn="ctr"/>
            <a:r>
              <a:rPr lang="es-CO" dirty="0">
                <a:latin typeface="Futura Std Book" panose="020B0502020204020303" pitchFamily="34" charset="0"/>
              </a:rPr>
              <a:t>Recaudo Boyacá</a:t>
            </a:r>
          </a:p>
          <a:p>
            <a:pPr algn="ctr"/>
            <a:r>
              <a:rPr lang="es-CO" dirty="0">
                <a:latin typeface="Futura Std Book" panose="020B0502020204020303" pitchFamily="34" charset="0"/>
              </a:rPr>
              <a:t>Año 2018</a:t>
            </a:r>
          </a:p>
          <a:p>
            <a:pPr algn="ctr"/>
            <a:r>
              <a:rPr lang="es-CO" dirty="0">
                <a:latin typeface="Futura Std Book" panose="020B0502020204020303" pitchFamily="34" charset="0"/>
              </a:rPr>
              <a:t>$322 mlls</a:t>
            </a:r>
          </a:p>
          <a:p>
            <a:pPr algn="ctr"/>
            <a:r>
              <a:rPr lang="es-CO" dirty="0">
                <a:latin typeface="Futura Std Book" panose="020B0502020204020303" pitchFamily="34" charset="0"/>
              </a:rPr>
              <a:t> </a:t>
            </a:r>
            <a:r>
              <a:rPr lang="es-CO" sz="2000" dirty="0">
                <a:latin typeface="Futura Std Book" panose="020B0502020204020303" pitchFamily="34" charset="0"/>
              </a:rPr>
              <a:t>0.42% </a:t>
            </a:r>
            <a:r>
              <a:rPr lang="es-CO" sz="1600" dirty="0">
                <a:latin typeface="Futura Std Book" panose="020B0502020204020303" pitchFamily="34" charset="0"/>
              </a:rPr>
              <a:t>Participación/nacional</a:t>
            </a:r>
          </a:p>
          <a:p>
            <a:pPr algn="ctr"/>
            <a:endParaRPr lang="es-CO" sz="2000" dirty="0">
              <a:latin typeface="Futura Std Book" panose="020B0502020204020303"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4121957520"/>
              </p:ext>
            </p:extLst>
          </p:nvPr>
        </p:nvGraphicFramePr>
        <p:xfrm>
          <a:off x="1154202" y="6664357"/>
          <a:ext cx="4548849" cy="1253155"/>
        </p:xfrm>
        <a:graphic>
          <a:graphicData uri="http://schemas.openxmlformats.org/drawingml/2006/table">
            <a:tbl>
              <a:tblPr/>
              <a:tblGrid>
                <a:gridCol w="1352155"/>
                <a:gridCol w="1090815"/>
                <a:gridCol w="1090815"/>
                <a:gridCol w="1015064"/>
              </a:tblGrid>
              <a:tr h="469933">
                <a:tc>
                  <a:txBody>
                    <a:bodyPr/>
                    <a:lstStyle/>
                    <a:p>
                      <a:pPr algn="ctr" fontAlgn="b"/>
                      <a:r>
                        <a:rPr lang="es-MX" sz="1100" b="1" i="0" u="none" strike="noStrike" dirty="0">
                          <a:solidFill>
                            <a:srgbClr val="000000"/>
                          </a:solidFill>
                          <a:effectLst/>
                          <a:latin typeface="Futura Std Book" panose="020B0502020204020303" pitchFamily="34" charset="0"/>
                        </a:rPr>
                        <a:t>Departamento / Municipio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100" b="1" i="0" u="none" strike="noStrike" dirty="0">
                          <a:solidFill>
                            <a:srgbClr val="000000"/>
                          </a:solidFill>
                          <a:effectLst/>
                          <a:latin typeface="Futura Std Book" panose="020B0502020204020303" pitchFamily="34" charset="0"/>
                        </a:rPr>
                        <a:t>2017 ene-dic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100" b="1" i="0" u="none" strike="noStrike" dirty="0">
                          <a:solidFill>
                            <a:srgbClr val="000000"/>
                          </a:solidFill>
                          <a:effectLst/>
                          <a:latin typeface="Futura Std Book" panose="020B0502020204020303" pitchFamily="34" charset="0"/>
                        </a:rPr>
                        <a:t>2018 ene-dic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100" b="1" i="0" u="none" strike="noStrike" dirty="0">
                          <a:solidFill>
                            <a:srgbClr val="000000"/>
                          </a:solidFill>
                          <a:effectLst/>
                          <a:latin typeface="Futura Std Book" panose="020B0502020204020303" pitchFamily="34" charset="0"/>
                        </a:rPr>
                        <a:t>Variación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1074">
                <a:tc>
                  <a:txBody>
                    <a:bodyPr/>
                    <a:lstStyle/>
                    <a:p>
                      <a:pPr algn="l" fontAlgn="b"/>
                      <a:r>
                        <a:rPr lang="es-MX" sz="1100" b="0" i="0" u="none" strike="noStrike" dirty="0">
                          <a:solidFill>
                            <a:srgbClr val="000000"/>
                          </a:solidFill>
                          <a:effectLst/>
                          <a:latin typeface="Futura Std Book" panose="020B0502020204020303" pitchFamily="34" charset="0"/>
                        </a:rPr>
                        <a:t>Boyacá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100" b="0" i="0" u="none" strike="noStrike">
                          <a:solidFill>
                            <a:srgbClr val="000000"/>
                          </a:solidFill>
                          <a:effectLst/>
                          <a:latin typeface="Futura Std Book" panose="020B0502020204020303" pitchFamily="34" charset="0"/>
                        </a:rPr>
                        <a:t> $ 268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100" b="0" i="0" u="none" strike="noStrike">
                          <a:solidFill>
                            <a:srgbClr val="000000"/>
                          </a:solidFill>
                          <a:effectLst/>
                          <a:latin typeface="Futura Std Book" panose="020B0502020204020303" pitchFamily="34" charset="0"/>
                        </a:rPr>
                        <a:t> $ 322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MX" sz="1100" b="0" i="0" u="none" strike="noStrike" dirty="0">
                          <a:solidFill>
                            <a:srgbClr val="000000"/>
                          </a:solidFill>
                          <a:effectLst/>
                          <a:latin typeface="Futura Std Book" panose="020B0502020204020303"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261074">
                <a:tc>
                  <a:txBody>
                    <a:bodyPr/>
                    <a:lstStyle/>
                    <a:p>
                      <a:pPr algn="l" fontAlgn="b"/>
                      <a:r>
                        <a:rPr lang="es-MX" sz="1100" b="0" i="0" u="none" strike="noStrike">
                          <a:solidFill>
                            <a:srgbClr val="000000"/>
                          </a:solidFill>
                          <a:effectLst/>
                          <a:latin typeface="Futura Std Book" panose="020B0502020204020303" pitchFamily="34" charset="0"/>
                        </a:rPr>
                        <a:t>Tunja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100" b="0" i="0" u="none" strike="noStrike" dirty="0">
                          <a:solidFill>
                            <a:srgbClr val="000000"/>
                          </a:solidFill>
                          <a:effectLst/>
                          <a:latin typeface="Futura Std Book" panose="020B0502020204020303" pitchFamily="34" charset="0"/>
                        </a:rPr>
                        <a:t> $ 1 </a:t>
                      </a:r>
                      <a:r>
                        <a:rPr lang="es-MX" sz="1100" b="0" i="0" u="none" strike="noStrike" dirty="0" err="1">
                          <a:solidFill>
                            <a:srgbClr val="000000"/>
                          </a:solidFill>
                          <a:effectLst/>
                          <a:latin typeface="Futura Std Book" panose="020B0502020204020303" pitchFamily="34" charset="0"/>
                        </a:rPr>
                        <a:t>mlls</a:t>
                      </a:r>
                      <a:r>
                        <a:rPr lang="es-MX" sz="1100" b="0" i="0" u="none" strike="noStrike" dirty="0">
                          <a:solidFill>
                            <a:srgbClr val="000000"/>
                          </a:solidFill>
                          <a:effectLst/>
                          <a:latin typeface="Futura Std Book" panose="020B0502020204020303"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effectLst/>
                          <a:latin typeface="Futura Std Book" panose="020B0502020204020303" pitchFamily="34" charset="0"/>
                        </a:rPr>
                        <a:t> $ 1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Futura Std Book" panose="020B0502020204020303"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074">
                <a:tc>
                  <a:txBody>
                    <a:bodyPr/>
                    <a:lstStyle/>
                    <a:p>
                      <a:pPr algn="l" fontAlgn="b"/>
                      <a:r>
                        <a:rPr lang="es-MX" sz="1100" b="0" i="0" u="none" strike="noStrike">
                          <a:solidFill>
                            <a:srgbClr val="000000"/>
                          </a:solidFill>
                          <a:effectLst/>
                          <a:latin typeface="Futura Std Book" panose="020B0502020204020303" pitchFamily="34" charset="0"/>
                        </a:rPr>
                        <a:t>Aquitania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MX" sz="1100" b="0" i="0" u="none" strike="noStrike">
                          <a:solidFill>
                            <a:srgbClr val="000000"/>
                          </a:solidFill>
                          <a:effectLst/>
                          <a:latin typeface="Futura Std Book" panose="020B0502020204020303" pitchFamily="34" charset="0"/>
                        </a:rPr>
                        <a:t> $ 44 mlls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Futura Std Book" panose="020B0502020204020303" pitchFamily="34" charset="0"/>
                        </a:rPr>
                        <a:t> $ 58 </a:t>
                      </a:r>
                      <a:r>
                        <a:rPr lang="es-MX" sz="1100" b="0" i="0" u="none" strike="noStrike" dirty="0" err="1">
                          <a:solidFill>
                            <a:srgbClr val="000000"/>
                          </a:solidFill>
                          <a:effectLst/>
                          <a:latin typeface="Futura Std Book" panose="020B0502020204020303" pitchFamily="34" charset="0"/>
                        </a:rPr>
                        <a:t>mlls</a:t>
                      </a:r>
                      <a:r>
                        <a:rPr lang="es-MX" sz="1100" b="0" i="0" u="none" strike="noStrike" dirty="0">
                          <a:solidFill>
                            <a:srgbClr val="000000"/>
                          </a:solidFill>
                          <a:effectLst/>
                          <a:latin typeface="Futura Std Book" panose="020B0502020204020303"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Futura Std Book" panose="020B0502020204020303"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CuadroTexto 15"/>
          <p:cNvSpPr txBox="1"/>
          <p:nvPr/>
        </p:nvSpPr>
        <p:spPr>
          <a:xfrm>
            <a:off x="5614988" y="371543"/>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425331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ítulo 2"/>
          <p:cNvSpPr txBox="1">
            <a:spLocks/>
          </p:cNvSpPr>
          <p:nvPr/>
        </p:nvSpPr>
        <p:spPr>
          <a:xfrm>
            <a:off x="-244739" y="425632"/>
            <a:ext cx="3727971"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b="1" dirty="0">
                <a:effectLst>
                  <a:outerShdw blurRad="38100" dist="38100" dir="2700000" algn="tl">
                    <a:srgbClr val="000000">
                      <a:alpha val="43137"/>
                    </a:srgbClr>
                  </a:outerShdw>
                </a:effectLst>
                <a:latin typeface="Futura Std Book" panose="020B0502020204020303" pitchFamily="34" charset="0"/>
              </a:rPr>
              <a:t>Programas </a:t>
            </a:r>
            <a:r>
              <a:rPr lang="es-CO" sz="2000" b="1" dirty="0" err="1">
                <a:effectLst>
                  <a:outerShdw blurRad="38100" dist="38100" dir="2700000" algn="tl">
                    <a:srgbClr val="000000">
                      <a:alpha val="43137"/>
                    </a:srgbClr>
                  </a:outerShdw>
                </a:effectLst>
                <a:latin typeface="Futura Std Book" panose="020B0502020204020303" pitchFamily="34" charset="0"/>
              </a:rPr>
              <a:t>Fontur</a:t>
            </a:r>
            <a:endParaRPr lang="es-CO" sz="20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sp>
        <p:nvSpPr>
          <p:cNvPr id="4" name="Rectángulo 3"/>
          <p:cNvSpPr/>
          <p:nvPr/>
        </p:nvSpPr>
        <p:spPr>
          <a:xfrm>
            <a:off x="378487" y="1774670"/>
            <a:ext cx="3424540" cy="3962623"/>
          </a:xfrm>
          <a:prstGeom prst="rect">
            <a:avLst/>
          </a:prstGeom>
        </p:spPr>
        <p:txBody>
          <a:bodyPr wrap="square">
            <a:spAutoFit/>
          </a:bodyPr>
          <a:lstStyle/>
          <a:p>
            <a:pPr algn="just"/>
            <a:r>
              <a:rPr lang="es-CO" sz="1050" dirty="0">
                <a:latin typeface="Futura Std Book" panose="020B0502020204020303" pitchFamily="34" charset="0"/>
              </a:rPr>
              <a:t>	</a:t>
            </a:r>
          </a:p>
          <a:p>
            <a:r>
              <a:rPr lang="es-ES" sz="1050" b="1" dirty="0">
                <a:latin typeface="Futura Std Book" panose="020B0502020204020303" pitchFamily="34" charset="0"/>
              </a:rPr>
              <a:t>Duitama</a:t>
            </a:r>
            <a:r>
              <a:rPr lang="es-CO" sz="1050" b="1" dirty="0">
                <a:latin typeface="Futura Std Book" panose="020B0502020204020303" pitchFamily="34" charset="0"/>
              </a:rPr>
              <a:t> (2)</a:t>
            </a:r>
            <a:endParaRPr lang="es-MX" sz="1050" b="1" dirty="0">
              <a:latin typeface="Futura Std Book" panose="020B0502020204020303" pitchFamily="34" charset="0"/>
            </a:endParaRPr>
          </a:p>
          <a:p>
            <a:r>
              <a:rPr lang="es-CO" sz="1050" dirty="0">
                <a:latin typeface="Futura Std Book" panose="020B0502020204020303" pitchFamily="34" charset="0"/>
              </a:rPr>
              <a:t>Ubicación: </a:t>
            </a:r>
            <a:r>
              <a:rPr lang="es-ES" sz="1050" dirty="0">
                <a:latin typeface="Futura Std Book" panose="020B0502020204020303" pitchFamily="34" charset="0"/>
              </a:rPr>
              <a:t>PIT local alcaldía municipal</a:t>
            </a:r>
            <a:endParaRPr lang="es-MX" sz="1050" dirty="0">
              <a:latin typeface="Futura Std Book" panose="020B0502020204020303" pitchFamily="34" charset="0"/>
            </a:endParaRPr>
          </a:p>
          <a:p>
            <a:r>
              <a:rPr lang="es-CO" sz="1050" dirty="0">
                <a:latin typeface="Futura Std Book" panose="020B0502020204020303" pitchFamily="34" charset="0"/>
              </a:rPr>
              <a:t>Estado del PIT: en funcionamiento</a:t>
            </a:r>
            <a:endParaRPr lang="es-MX" sz="1050" dirty="0">
              <a:latin typeface="Futura Std Book" panose="020B0502020204020303" pitchFamily="34" charset="0"/>
            </a:endParaRPr>
          </a:p>
          <a:p>
            <a:r>
              <a:rPr lang="es-CO" sz="1050" dirty="0">
                <a:latin typeface="Futura Std Book" panose="020B0502020204020303" pitchFamily="34" charset="0"/>
              </a:rPr>
              <a:t>Fecha de integración: noviembre 2015</a:t>
            </a:r>
            <a:endParaRPr lang="es-MX" sz="1050" dirty="0">
              <a:latin typeface="Futura Std Book" panose="020B0502020204020303" pitchFamily="34" charset="0"/>
            </a:endParaRPr>
          </a:p>
          <a:p>
            <a:r>
              <a:rPr lang="es-CO" sz="1050" dirty="0">
                <a:latin typeface="Futura Std Book" panose="020B0502020204020303" pitchFamily="34" charset="0"/>
              </a:rPr>
              <a:t>Valor inversión: $ 2 </a:t>
            </a:r>
            <a:r>
              <a:rPr lang="es-CO" sz="1050" dirty="0" err="1">
                <a:latin typeface="Futura Std Book" panose="020B0502020204020303" pitchFamily="34" charset="0"/>
              </a:rPr>
              <a:t>mlls</a:t>
            </a:r>
            <a:endParaRPr lang="es-CO" sz="1050" dirty="0">
              <a:latin typeface="Futura Std Book" panose="020B0502020204020303" pitchFamily="34" charset="0"/>
            </a:endParaRPr>
          </a:p>
          <a:p>
            <a:endParaRPr lang="es-CO" sz="1050" dirty="0">
              <a:latin typeface="Futura Std Book" panose="020B0502020204020303" pitchFamily="34" charset="0"/>
            </a:endParaRPr>
          </a:p>
          <a:p>
            <a:r>
              <a:rPr lang="es-CO" sz="1050" dirty="0">
                <a:latin typeface="Futura Std Book" panose="020B0502020204020303" pitchFamily="34" charset="0"/>
              </a:rPr>
              <a:t>Ubicación: </a:t>
            </a:r>
            <a:r>
              <a:rPr lang="es-ES" sz="1050" dirty="0">
                <a:latin typeface="Futura Std Book" panose="020B0502020204020303" pitchFamily="34" charset="0"/>
              </a:rPr>
              <a:t>PIT local terminal de transportes</a:t>
            </a:r>
            <a:endParaRPr lang="es-MX" sz="1050" dirty="0">
              <a:latin typeface="Futura Std Book" panose="020B0502020204020303" pitchFamily="34" charset="0"/>
            </a:endParaRPr>
          </a:p>
          <a:p>
            <a:r>
              <a:rPr lang="es-CO" sz="1050" dirty="0">
                <a:latin typeface="Futura Std Book" panose="020B0502020204020303" pitchFamily="34" charset="0"/>
              </a:rPr>
              <a:t>Estado del PIT en funcionamiento</a:t>
            </a:r>
            <a:endParaRPr lang="es-MX" sz="1050" dirty="0">
              <a:latin typeface="Futura Std Book" panose="020B0502020204020303" pitchFamily="34" charset="0"/>
            </a:endParaRPr>
          </a:p>
          <a:p>
            <a:r>
              <a:rPr lang="es-CO" sz="1050" dirty="0">
                <a:latin typeface="Futura Std Book" panose="020B0502020204020303" pitchFamily="34" charset="0"/>
              </a:rPr>
              <a:t>Fecha de integración: noviembre 2015</a:t>
            </a:r>
            <a:endParaRPr lang="es-MX" sz="1050" dirty="0">
              <a:latin typeface="Futura Std Book" panose="020B0502020204020303" pitchFamily="34" charset="0"/>
            </a:endParaRPr>
          </a:p>
          <a:p>
            <a:r>
              <a:rPr lang="es-CO" sz="1050" dirty="0">
                <a:latin typeface="Futura Std Book" panose="020B0502020204020303" pitchFamily="34" charset="0"/>
              </a:rPr>
              <a:t>Valor inversión: $ </a:t>
            </a:r>
            <a:r>
              <a:rPr lang="es-MX" sz="1050" dirty="0">
                <a:latin typeface="Futura Std Book" panose="020B0502020204020303" pitchFamily="34" charset="0"/>
              </a:rPr>
              <a:t>2 </a:t>
            </a:r>
            <a:r>
              <a:rPr lang="es-MX" sz="1050" dirty="0" err="1">
                <a:latin typeface="Futura Std Book" panose="020B0502020204020303" pitchFamily="34" charset="0"/>
              </a:rPr>
              <a:t>mlls</a:t>
            </a:r>
            <a:endParaRPr lang="es-MX" sz="1050" dirty="0">
              <a:latin typeface="Futura Std Book" panose="020B0502020204020303" pitchFamily="34" charset="0"/>
            </a:endParaRPr>
          </a:p>
          <a:p>
            <a:endParaRPr lang="es-MX" sz="1050" dirty="0">
              <a:latin typeface="Futura Std Book" panose="020B0502020204020303" pitchFamily="34" charset="0"/>
            </a:endParaRPr>
          </a:p>
          <a:p>
            <a:r>
              <a:rPr lang="es-ES" sz="1050" b="1" dirty="0" err="1">
                <a:latin typeface="Futura Std Book" panose="020B0502020204020303" pitchFamily="34" charset="0"/>
              </a:rPr>
              <a:t>Monguí</a:t>
            </a:r>
            <a:r>
              <a:rPr lang="es-CO" sz="1050" b="1" dirty="0">
                <a:latin typeface="Futura Std Book" panose="020B0502020204020303" pitchFamily="34" charset="0"/>
              </a:rPr>
              <a:t> (1)</a:t>
            </a:r>
            <a:endParaRPr lang="es-MX" sz="1050" b="1" dirty="0">
              <a:latin typeface="Futura Std Book" panose="020B0502020204020303" pitchFamily="34" charset="0"/>
            </a:endParaRPr>
          </a:p>
          <a:p>
            <a:r>
              <a:rPr lang="es-CO" sz="1050" dirty="0">
                <a:latin typeface="Futura Std Book" panose="020B0502020204020303" pitchFamily="34" charset="0"/>
              </a:rPr>
              <a:t>Ubicación: </a:t>
            </a:r>
            <a:r>
              <a:rPr lang="es-ES" sz="1050" dirty="0">
                <a:latin typeface="Futura Std Book" panose="020B0502020204020303" pitchFamily="34" charset="0"/>
              </a:rPr>
              <a:t>PIT local Terminal de Transportes</a:t>
            </a:r>
            <a:endParaRPr lang="es-MX" sz="1050" dirty="0">
              <a:latin typeface="Futura Std Book" panose="020B0502020204020303" pitchFamily="34" charset="0"/>
            </a:endParaRPr>
          </a:p>
          <a:p>
            <a:r>
              <a:rPr lang="es-CO" sz="1050" dirty="0">
                <a:latin typeface="Futura Std Book" panose="020B0502020204020303" pitchFamily="34" charset="0"/>
              </a:rPr>
              <a:t>Estado del PIT: En funcionamiento</a:t>
            </a:r>
            <a:endParaRPr lang="es-MX" sz="1050" dirty="0">
              <a:latin typeface="Futura Std Book" panose="020B0502020204020303" pitchFamily="34" charset="0"/>
            </a:endParaRPr>
          </a:p>
          <a:p>
            <a:r>
              <a:rPr lang="es-CO" sz="1050" dirty="0">
                <a:latin typeface="Futura Std Book" panose="020B0502020204020303" pitchFamily="34" charset="0"/>
              </a:rPr>
              <a:t>Fecha de integración: Noviembre 2015</a:t>
            </a:r>
            <a:endParaRPr lang="es-MX" sz="1050" dirty="0">
              <a:latin typeface="Futura Std Book" panose="020B0502020204020303" pitchFamily="34" charset="0"/>
            </a:endParaRPr>
          </a:p>
          <a:p>
            <a:r>
              <a:rPr lang="es-CO" sz="1050" dirty="0">
                <a:latin typeface="Futura Std Book" panose="020B0502020204020303" pitchFamily="34" charset="0"/>
              </a:rPr>
              <a:t>Valor inversión: $ 2 </a:t>
            </a:r>
            <a:r>
              <a:rPr lang="es-CO" sz="1050" dirty="0" err="1">
                <a:latin typeface="Futura Std Book" panose="020B0502020204020303" pitchFamily="34" charset="0"/>
              </a:rPr>
              <a:t>mlls</a:t>
            </a:r>
            <a:endParaRPr lang="es-CO" sz="1050" dirty="0">
              <a:latin typeface="Futura Std Book" panose="020B0502020204020303" pitchFamily="34" charset="0"/>
            </a:endParaRPr>
          </a:p>
          <a:p>
            <a:endParaRPr lang="es-CO" sz="1050" dirty="0">
              <a:latin typeface="Futura Std Book" panose="020B0502020204020303" pitchFamily="34" charset="0"/>
            </a:endParaRPr>
          </a:p>
          <a:p>
            <a:r>
              <a:rPr lang="es-ES" sz="1050" b="1" dirty="0">
                <a:latin typeface="Futura Std Book" panose="020B0502020204020303" pitchFamily="34" charset="0"/>
              </a:rPr>
              <a:t>Tunja</a:t>
            </a:r>
            <a:r>
              <a:rPr lang="es-CO" sz="1050" b="1" dirty="0">
                <a:latin typeface="Futura Std Book" panose="020B0502020204020303" pitchFamily="34" charset="0"/>
              </a:rPr>
              <a:t> (1)</a:t>
            </a:r>
            <a:endParaRPr lang="es-MX" sz="1050" b="1" dirty="0">
              <a:latin typeface="Futura Std Book" panose="020B0502020204020303" pitchFamily="34" charset="0"/>
            </a:endParaRPr>
          </a:p>
          <a:p>
            <a:r>
              <a:rPr lang="es-CO" sz="1050" dirty="0">
                <a:latin typeface="Futura Std Book" panose="020B0502020204020303" pitchFamily="34" charset="0"/>
              </a:rPr>
              <a:t>Ubicación: </a:t>
            </a:r>
            <a:r>
              <a:rPr lang="es-ES" sz="1050" dirty="0">
                <a:latin typeface="Futura Std Book" panose="020B0502020204020303" pitchFamily="34" charset="0"/>
              </a:rPr>
              <a:t>PIT local Casa de la Cultura</a:t>
            </a:r>
            <a:endParaRPr lang="es-MX" sz="1050" dirty="0">
              <a:latin typeface="Futura Std Book" panose="020B0502020204020303" pitchFamily="34" charset="0"/>
            </a:endParaRPr>
          </a:p>
          <a:p>
            <a:r>
              <a:rPr lang="es-CO" sz="1050" dirty="0">
                <a:latin typeface="Futura Std Book" panose="020B0502020204020303" pitchFamily="34" charset="0"/>
              </a:rPr>
              <a:t>Estado del PIT: En funcionamiento</a:t>
            </a:r>
            <a:endParaRPr lang="es-MX" sz="1050" dirty="0">
              <a:latin typeface="Futura Std Book" panose="020B0502020204020303" pitchFamily="34" charset="0"/>
            </a:endParaRPr>
          </a:p>
          <a:p>
            <a:r>
              <a:rPr lang="es-CO" sz="1050" dirty="0">
                <a:latin typeface="Futura Std Book" panose="020B0502020204020303" pitchFamily="34" charset="0"/>
              </a:rPr>
              <a:t>Fecha de instalación: Marzo 2013</a:t>
            </a:r>
            <a:endParaRPr lang="es-MX" sz="1050" dirty="0">
              <a:latin typeface="Futura Std Book" panose="020B0502020204020303" pitchFamily="34" charset="0"/>
            </a:endParaRPr>
          </a:p>
          <a:p>
            <a:r>
              <a:rPr lang="es-CO" sz="1050" dirty="0">
                <a:latin typeface="Futura Std Book" panose="020B0502020204020303" pitchFamily="34" charset="0"/>
              </a:rPr>
              <a:t>Valor inversión: $ 22 </a:t>
            </a:r>
            <a:r>
              <a:rPr lang="es-CO" sz="1050" dirty="0" err="1">
                <a:latin typeface="Futura Std Book" panose="020B0502020204020303" pitchFamily="34" charset="0"/>
              </a:rPr>
              <a:t>mlls</a:t>
            </a:r>
            <a:endParaRPr lang="es-MX" sz="1050" dirty="0">
              <a:latin typeface="Futura Std Book" panose="020B0502020204020303" pitchFamily="34" charset="0"/>
            </a:endParaRPr>
          </a:p>
          <a:p>
            <a:r>
              <a:rPr lang="es-CO" sz="1000" dirty="0">
                <a:latin typeface="Futura Std Book" panose="020B0502020204020303" pitchFamily="34" charset="0"/>
              </a:rPr>
              <a:t> </a:t>
            </a:r>
            <a:endParaRPr lang="es-MX" sz="1000" dirty="0">
              <a:latin typeface="Futura Std Book" panose="020B0502020204020303" pitchFamily="34" charset="0"/>
            </a:endParaRPr>
          </a:p>
        </p:txBody>
      </p:sp>
      <p:pic>
        <p:nvPicPr>
          <p:cNvPr id="21" name="30 Imagen">
            <a:hlinkClick r:id="" action="ppaction://noaction"/>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3564" y1="52818" x2="53564" y2="52818"/>
                        <a14:foregroundMark x1="54582" y1="25678" x2="46232" y2="25678"/>
                        <a14:foregroundMark x1="37475" y1="39457" x2="56415" y2="39666"/>
                        <a14:foregroundMark x1="50305" y1="76827" x2="48676" y2="42797"/>
                        <a14:foregroundMark x1="15886" y1="26931" x2="15886" y2="26931"/>
                        <a14:foregroundMark x1="58248" y1="91232" x2="58248" y2="91232"/>
                        <a14:foregroundMark x1="84929" y1="76200" x2="84929" y2="76200"/>
                        <a14:foregroundMark x1="47047" y1="10021" x2="47047" y2="10021"/>
                        <a14:foregroundMark x1="31976" y1="13152" x2="31976" y2="13152"/>
                        <a14:foregroundMark x1="18737" y1="21086" x2="18737" y2="21086"/>
                        <a14:foregroundMark x1="85743" y1="25052" x2="85743" y2="25052"/>
                        <a14:foregroundMark x1="84929" y1="35699" x2="84929" y2="35699"/>
                        <a14:foregroundMark x1="89613" y1="40710" x2="89613" y2="40710"/>
                        <a14:foregroundMark x1="88187" y1="43006" x2="88187" y2="43006"/>
                        <a14:foregroundMark x1="90835" y1="41754" x2="90835" y2="41754"/>
                        <a14:foregroundMark x1="82892" y1="32359" x2="82892" y2="32359"/>
                        <a14:foregroundMark x1="79633" y1="25261" x2="79633" y2="25261"/>
                        <a14:foregroundMark x1="74134" y1="15658" x2="74134" y2="15658"/>
                        <a14:foregroundMark x1="72098" y1="16701" x2="72098" y2="16701"/>
                        <a14:foregroundMark x1="62933" y1="8977" x2="62933" y2="8977"/>
                        <a14:foregroundMark x1="65988" y1="12526" x2="65988" y2="12526"/>
                        <a14:foregroundMark x1="68635" y1="15866" x2="68635" y2="15866"/>
                        <a14:foregroundMark x1="55193" y1="12317" x2="55193" y2="12317"/>
                        <a14:foregroundMark x1="45214" y1="9395" x2="45214" y2="9395"/>
                        <a14:foregroundMark x1="42770" y1="11065" x2="42770" y2="11065"/>
                        <a14:foregroundMark x1="36456" y1="11900" x2="36456" y2="11900"/>
                        <a14:foregroundMark x1="22200" y1="16075" x2="22200" y2="16075"/>
                        <a14:foregroundMark x1="9165" y1="36326" x2="11609" y2="29228"/>
                        <a14:foregroundMark x1="10183" y1="43424" x2="12220" y2="37787"/>
                        <a14:foregroundMark x1="14257" y1="28392" x2="21385" y2="21294"/>
                        <a14:foregroundMark x1="25255" y1="18998" x2="35031" y2="13570"/>
                        <a14:foregroundMark x1="78615" y1="82046" x2="87984" y2="68894"/>
                        <a14:foregroundMark x1="68432" y1="88935" x2="76986" y2="83925"/>
                        <a14:foregroundMark x1="57230" y1="92693" x2="65784" y2="90188"/>
                        <a14:foregroundMark x1="46843" y1="92276" x2="55193" y2="92067"/>
                        <a14:foregroundMark x1="44807" y1="88309" x2="44807" y2="88309"/>
                        <a14:foregroundMark x1="15071" y1="74739" x2="15071" y2="74739"/>
                        <a14:foregroundMark x1="12831" y1="71399" x2="24236" y2="81420"/>
                        <a14:foregroundMark x1="14868" y1="68894" x2="11405" y2="70772"/>
                        <a14:foregroundMark x1="26884" y1="84760" x2="35234" y2="87683"/>
                      </a14:backgroundRemoval>
                    </a14:imgEffect>
                  </a14:imgLayer>
                </a14:imgProps>
              </a:ext>
              <a:ext uri="{28A0092B-C50C-407E-A947-70E740481C1C}">
                <a14:useLocalDpi xmlns:a14="http://schemas.microsoft.com/office/drawing/2010/main" val="0"/>
              </a:ext>
            </a:extLst>
          </a:blip>
          <a:srcRect/>
          <a:stretch>
            <a:fillRect/>
          </a:stretch>
        </p:blipFill>
        <p:spPr bwMode="auto">
          <a:xfrm>
            <a:off x="378487" y="1298544"/>
            <a:ext cx="460356" cy="47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número de diapositiva 5"/>
          <p:cNvSpPr>
            <a:spLocks noGrp="1"/>
          </p:cNvSpPr>
          <p:nvPr>
            <p:ph type="sldNum" sz="quarter" idx="12"/>
          </p:nvPr>
        </p:nvSpPr>
        <p:spPr>
          <a:xfrm>
            <a:off x="4966784" y="8638260"/>
            <a:ext cx="1543050" cy="486833"/>
          </a:xfrm>
        </p:spPr>
        <p:txBody>
          <a:bodyPr/>
          <a:lstStyle/>
          <a:p>
            <a:fld id="{D4592631-BB0D-4440-8A6C-1E72DCE6E35C}" type="slidenum">
              <a:rPr lang="en-US" smtClean="0"/>
              <a:t>12</a:t>
            </a:fld>
            <a:endParaRPr lang="en-US" dirty="0"/>
          </a:p>
        </p:txBody>
      </p:sp>
      <p:sp>
        <p:nvSpPr>
          <p:cNvPr id="7" name="Rectángulo 6"/>
          <p:cNvSpPr/>
          <p:nvPr/>
        </p:nvSpPr>
        <p:spPr>
          <a:xfrm>
            <a:off x="301293" y="876602"/>
            <a:ext cx="6471561" cy="276999"/>
          </a:xfrm>
          <a:prstGeom prst="rect">
            <a:avLst/>
          </a:prstGeom>
        </p:spPr>
        <p:txBody>
          <a:bodyPr wrap="square">
            <a:spAutoFit/>
          </a:bodyPr>
          <a:lstStyle/>
          <a:p>
            <a:r>
              <a:rPr lang="es-CO" sz="1200" b="1" u="sng" dirty="0">
                <a:latin typeface="Futura Std Book" panose="020B0502020204020303" pitchFamily="34" charset="0"/>
              </a:rPr>
              <a:t>1. Red Nacional de Puntos de Información Turística </a:t>
            </a:r>
            <a:endParaRPr lang="es-CO" sz="1200" b="1" dirty="0"/>
          </a:p>
        </p:txBody>
      </p:sp>
      <p:sp>
        <p:nvSpPr>
          <p:cNvPr id="14" name="Rectángulo 13"/>
          <p:cNvSpPr/>
          <p:nvPr/>
        </p:nvSpPr>
        <p:spPr>
          <a:xfrm>
            <a:off x="3961006" y="1745912"/>
            <a:ext cx="3424540" cy="4139595"/>
          </a:xfrm>
          <a:prstGeom prst="rect">
            <a:avLst/>
          </a:prstGeom>
        </p:spPr>
        <p:txBody>
          <a:bodyPr wrap="square">
            <a:spAutoFit/>
          </a:bodyPr>
          <a:lstStyle/>
          <a:p>
            <a:r>
              <a:rPr lang="es-CO" sz="1000" b="1" dirty="0">
                <a:latin typeface="Futura Std Book" panose="020B0502020204020303" pitchFamily="34" charset="0"/>
              </a:rPr>
              <a:t> </a:t>
            </a:r>
            <a:endParaRPr lang="es-MX" sz="1000" b="1" dirty="0">
              <a:latin typeface="Futura Std Book" panose="020B0502020204020303" pitchFamily="34" charset="0"/>
            </a:endParaRPr>
          </a:p>
          <a:p>
            <a:r>
              <a:rPr lang="es-ES" sz="1100" b="1" dirty="0">
                <a:latin typeface="Futura Std Book" panose="020B0502020204020303" pitchFamily="34" charset="0"/>
              </a:rPr>
              <a:t>Villa de Leyva</a:t>
            </a:r>
            <a:r>
              <a:rPr lang="es-CO" sz="1100" b="1" dirty="0">
                <a:latin typeface="Futura Std Book" panose="020B0502020204020303" pitchFamily="34" charset="0"/>
              </a:rPr>
              <a:t> (1)</a:t>
            </a:r>
            <a:endParaRPr lang="es-MX" sz="1100" b="1" dirty="0">
              <a:latin typeface="Futura Std Book" panose="020B0502020204020303" pitchFamily="34" charset="0"/>
            </a:endParaRPr>
          </a:p>
          <a:p>
            <a:r>
              <a:rPr lang="es-CO" sz="1100" dirty="0">
                <a:latin typeface="Futura Std Book" panose="020B0502020204020303" pitchFamily="34" charset="0"/>
              </a:rPr>
              <a:t>Ubicación: </a:t>
            </a:r>
            <a:r>
              <a:rPr lang="es-ES" sz="1100" dirty="0">
                <a:latin typeface="Futura Std Book" panose="020B0502020204020303" pitchFamily="34" charset="0"/>
              </a:rPr>
              <a:t>PIT local Casa de la Cultura</a:t>
            </a:r>
            <a:endParaRPr lang="es-MX" sz="1100" dirty="0">
              <a:latin typeface="Futura Std Book" panose="020B0502020204020303" pitchFamily="34" charset="0"/>
            </a:endParaRPr>
          </a:p>
          <a:p>
            <a:r>
              <a:rPr lang="es-CO" sz="1100" dirty="0">
                <a:latin typeface="Futura Std Book" panose="020B0502020204020303" pitchFamily="34" charset="0"/>
              </a:rPr>
              <a:t>Estado del PIT: En funcionamiento</a:t>
            </a:r>
            <a:endParaRPr lang="es-MX" sz="1100" dirty="0">
              <a:latin typeface="Futura Std Book" panose="020B0502020204020303" pitchFamily="34" charset="0"/>
            </a:endParaRPr>
          </a:p>
          <a:p>
            <a:r>
              <a:rPr lang="es-CO" sz="1100" dirty="0">
                <a:latin typeface="Futura Std Book" panose="020B0502020204020303" pitchFamily="34" charset="0"/>
              </a:rPr>
              <a:t>Fecha de instalación: 2009</a:t>
            </a:r>
            <a:endParaRPr lang="es-MX" sz="1100" dirty="0">
              <a:latin typeface="Futura Std Book" panose="020B0502020204020303" pitchFamily="34" charset="0"/>
            </a:endParaRPr>
          </a:p>
          <a:p>
            <a:r>
              <a:rPr lang="es-CO" sz="1100" dirty="0">
                <a:latin typeface="Futura Std Book" panose="020B0502020204020303" pitchFamily="34" charset="0"/>
              </a:rPr>
              <a:t>Valor inversión: $ </a:t>
            </a:r>
            <a:r>
              <a:rPr lang="es-MX" sz="1100" dirty="0">
                <a:latin typeface="Futura Std Book" panose="020B0502020204020303" pitchFamily="34" charset="0"/>
              </a:rPr>
              <a:t>12 </a:t>
            </a:r>
            <a:r>
              <a:rPr lang="es-MX" sz="1100" dirty="0" err="1">
                <a:latin typeface="Futura Std Book" panose="020B0502020204020303" pitchFamily="34" charset="0"/>
              </a:rPr>
              <a:t>mlls</a:t>
            </a:r>
            <a:endParaRPr lang="es-MX" sz="1100" dirty="0">
              <a:latin typeface="Futura Std Book" panose="020B0502020204020303" pitchFamily="34" charset="0"/>
            </a:endParaRPr>
          </a:p>
          <a:p>
            <a:r>
              <a:rPr lang="es-CO" sz="1100" dirty="0">
                <a:latin typeface="Futura Std Book" panose="020B0502020204020303" pitchFamily="34" charset="0"/>
              </a:rPr>
              <a:t>  </a:t>
            </a:r>
            <a:endParaRPr lang="es-MX" sz="1100" dirty="0">
              <a:latin typeface="Futura Std Book" panose="020B0502020204020303" pitchFamily="34" charset="0"/>
            </a:endParaRPr>
          </a:p>
          <a:p>
            <a:r>
              <a:rPr lang="es-ES" sz="1100" b="1" dirty="0">
                <a:latin typeface="Futura Std Book" panose="020B0502020204020303" pitchFamily="34" charset="0"/>
              </a:rPr>
              <a:t>Puente de Boyacá (1)</a:t>
            </a:r>
            <a:endParaRPr lang="es-MX" sz="1100" b="1" dirty="0">
              <a:latin typeface="Futura Std Book" panose="020B0502020204020303" pitchFamily="34" charset="0"/>
            </a:endParaRPr>
          </a:p>
          <a:p>
            <a:r>
              <a:rPr lang="es-CO" sz="1100" dirty="0">
                <a:latin typeface="Futura Std Book" panose="020B0502020204020303" pitchFamily="34" charset="0"/>
              </a:rPr>
              <a:t>Ubicación: </a:t>
            </a:r>
            <a:r>
              <a:rPr lang="es-ES" sz="1100" dirty="0">
                <a:latin typeface="Futura Std Book" panose="020B0502020204020303" pitchFamily="34" charset="0"/>
              </a:rPr>
              <a:t>PIT Exterior Puente de Boyacá</a:t>
            </a:r>
            <a:endParaRPr lang="es-MX" sz="1100" dirty="0">
              <a:latin typeface="Futura Std Book" panose="020B0502020204020303" pitchFamily="34" charset="0"/>
            </a:endParaRPr>
          </a:p>
          <a:p>
            <a:r>
              <a:rPr lang="es-CO" sz="1100" dirty="0">
                <a:latin typeface="Futura Std Book" panose="020B0502020204020303" pitchFamily="34" charset="0"/>
              </a:rPr>
              <a:t>Estado del PIT: En Funcionamiento </a:t>
            </a:r>
            <a:endParaRPr lang="es-MX" sz="1100" dirty="0">
              <a:latin typeface="Futura Std Book" panose="020B0502020204020303" pitchFamily="34" charset="0"/>
            </a:endParaRPr>
          </a:p>
          <a:p>
            <a:r>
              <a:rPr lang="es-CO" sz="1100" dirty="0">
                <a:latin typeface="Futura Std Book" panose="020B0502020204020303" pitchFamily="34" charset="0"/>
              </a:rPr>
              <a:t>Fecha de instalación: Marzo 2015</a:t>
            </a:r>
            <a:endParaRPr lang="es-MX" sz="1100" dirty="0">
              <a:latin typeface="Futura Std Book" panose="020B0502020204020303" pitchFamily="34" charset="0"/>
            </a:endParaRPr>
          </a:p>
          <a:p>
            <a:r>
              <a:rPr lang="es-CO" sz="1100" dirty="0">
                <a:latin typeface="Futura Std Book" panose="020B0502020204020303" pitchFamily="34" charset="0"/>
              </a:rPr>
              <a:t>Valor inversión: $</a:t>
            </a:r>
            <a:r>
              <a:rPr lang="es-MX" sz="1100" dirty="0">
                <a:latin typeface="Futura Std Book" panose="020B0502020204020303" pitchFamily="34" charset="0"/>
              </a:rPr>
              <a:t>35 </a:t>
            </a:r>
            <a:r>
              <a:rPr lang="es-MX" sz="1100" dirty="0" err="1">
                <a:latin typeface="Futura Std Book" panose="020B0502020204020303" pitchFamily="34" charset="0"/>
              </a:rPr>
              <a:t>mlls</a:t>
            </a:r>
            <a:endParaRPr lang="es-MX" sz="1100" dirty="0">
              <a:latin typeface="Futura Std Book" panose="020B0502020204020303" pitchFamily="34" charset="0"/>
            </a:endParaRPr>
          </a:p>
          <a:p>
            <a:r>
              <a:rPr lang="es-CO" sz="1100" dirty="0">
                <a:latin typeface="Futura Std Book" panose="020B0502020204020303" pitchFamily="34" charset="0"/>
              </a:rPr>
              <a:t> </a:t>
            </a:r>
            <a:endParaRPr lang="es-MX" sz="1100" dirty="0">
              <a:latin typeface="Futura Std Book" panose="020B0502020204020303" pitchFamily="34" charset="0"/>
            </a:endParaRPr>
          </a:p>
          <a:p>
            <a:r>
              <a:rPr lang="es-ES" sz="1100" b="1" dirty="0">
                <a:latin typeface="Futura Std Book" panose="020B0502020204020303" pitchFamily="34" charset="0"/>
              </a:rPr>
              <a:t>Lago de Tota (1) </a:t>
            </a:r>
            <a:endParaRPr lang="es-MX" sz="1100" b="1" dirty="0">
              <a:latin typeface="Futura Std Book" panose="020B0502020204020303" pitchFamily="34" charset="0"/>
            </a:endParaRPr>
          </a:p>
          <a:p>
            <a:r>
              <a:rPr lang="es-CO" sz="1100" dirty="0">
                <a:latin typeface="Futura Std Book" panose="020B0502020204020303" pitchFamily="34" charset="0"/>
              </a:rPr>
              <a:t>Ubicación: </a:t>
            </a:r>
            <a:r>
              <a:rPr lang="es-ES" sz="1100" dirty="0">
                <a:latin typeface="Futura Std Book" panose="020B0502020204020303" pitchFamily="34" charset="0"/>
              </a:rPr>
              <a:t>PIT Exterior Lago de Tota</a:t>
            </a:r>
            <a:endParaRPr lang="es-MX" sz="1100" dirty="0">
              <a:latin typeface="Futura Std Book" panose="020B0502020204020303" pitchFamily="34" charset="0"/>
            </a:endParaRPr>
          </a:p>
          <a:p>
            <a:r>
              <a:rPr lang="es-CO" sz="1100" dirty="0">
                <a:latin typeface="Futura Std Book" panose="020B0502020204020303" pitchFamily="34" charset="0"/>
              </a:rPr>
              <a:t>Estado del PIT: En Funcionamiento</a:t>
            </a:r>
            <a:endParaRPr lang="es-MX" sz="1100" dirty="0">
              <a:latin typeface="Futura Std Book" panose="020B0502020204020303" pitchFamily="34" charset="0"/>
            </a:endParaRPr>
          </a:p>
          <a:p>
            <a:r>
              <a:rPr lang="es-CO" sz="1100" dirty="0">
                <a:latin typeface="Futura Std Book" panose="020B0502020204020303" pitchFamily="34" charset="0"/>
              </a:rPr>
              <a:t>Fecha de instalación: Marzo 2015</a:t>
            </a:r>
            <a:endParaRPr lang="es-MX" sz="1100" dirty="0">
              <a:latin typeface="Futura Std Book" panose="020B0502020204020303" pitchFamily="34" charset="0"/>
            </a:endParaRPr>
          </a:p>
          <a:p>
            <a:r>
              <a:rPr lang="es-CO" sz="1100" dirty="0">
                <a:latin typeface="Futura Std Book" panose="020B0502020204020303" pitchFamily="34" charset="0"/>
              </a:rPr>
              <a:t>Valor inversión: $</a:t>
            </a:r>
            <a:r>
              <a:rPr lang="es-MX" sz="1100" dirty="0">
                <a:latin typeface="Futura Std Book" panose="020B0502020204020303" pitchFamily="34" charset="0"/>
              </a:rPr>
              <a:t>35 </a:t>
            </a:r>
            <a:r>
              <a:rPr lang="es-MX" sz="1100" dirty="0" err="1">
                <a:latin typeface="Futura Std Book" panose="020B0502020204020303" pitchFamily="34" charset="0"/>
              </a:rPr>
              <a:t>mlls</a:t>
            </a:r>
            <a:endParaRPr lang="es-MX" sz="1100" dirty="0">
              <a:latin typeface="Futura Std Book" panose="020B0502020204020303" pitchFamily="34" charset="0"/>
            </a:endParaRPr>
          </a:p>
          <a:p>
            <a:r>
              <a:rPr lang="es-CO" sz="1100" dirty="0">
                <a:latin typeface="Futura Std Book" panose="020B0502020204020303" pitchFamily="34" charset="0"/>
              </a:rPr>
              <a:t> </a:t>
            </a:r>
            <a:endParaRPr lang="es-MX" sz="1100" dirty="0">
              <a:latin typeface="Futura Std Book" panose="020B0502020204020303" pitchFamily="34" charset="0"/>
            </a:endParaRPr>
          </a:p>
          <a:p>
            <a:r>
              <a:rPr lang="es-ES" sz="1100" b="1" dirty="0">
                <a:latin typeface="Futura Std Book" panose="020B0502020204020303" pitchFamily="34" charset="0"/>
              </a:rPr>
              <a:t>Paipa (1)      </a:t>
            </a:r>
            <a:r>
              <a:rPr lang="es-ES" sz="1100" dirty="0">
                <a:latin typeface="Futura Std Book" panose="020B0502020204020303" pitchFamily="34" charset="0"/>
              </a:rPr>
              <a:t>          </a:t>
            </a:r>
            <a:endParaRPr lang="es-MX" sz="1100" dirty="0">
              <a:latin typeface="Futura Std Book" panose="020B0502020204020303" pitchFamily="34" charset="0"/>
            </a:endParaRPr>
          </a:p>
          <a:p>
            <a:r>
              <a:rPr lang="es-ES" sz="1100" dirty="0">
                <a:latin typeface="Futura Std Book" panose="020B0502020204020303" pitchFamily="34" charset="0"/>
              </a:rPr>
              <a:t> </a:t>
            </a:r>
            <a:r>
              <a:rPr lang="es-CO" sz="1100" dirty="0">
                <a:latin typeface="Futura Std Book" panose="020B0502020204020303" pitchFamily="34" charset="0"/>
              </a:rPr>
              <a:t>Ubicación: PIT Exterior Lago </a:t>
            </a:r>
            <a:r>
              <a:rPr lang="es-CO" sz="1100" dirty="0" err="1">
                <a:latin typeface="Futura Std Book" panose="020B0502020204020303" pitchFamily="34" charset="0"/>
              </a:rPr>
              <a:t>Sochagota</a:t>
            </a:r>
            <a:endParaRPr lang="es-MX" sz="1100" dirty="0">
              <a:latin typeface="Futura Std Book" panose="020B0502020204020303" pitchFamily="34" charset="0"/>
            </a:endParaRPr>
          </a:p>
          <a:p>
            <a:r>
              <a:rPr lang="es-CO" sz="1100" dirty="0">
                <a:latin typeface="Futura Std Book" panose="020B0502020204020303" pitchFamily="34" charset="0"/>
              </a:rPr>
              <a:t>Estado del PIT: En funcionamiento</a:t>
            </a:r>
            <a:endParaRPr lang="es-MX" sz="1100" dirty="0">
              <a:latin typeface="Futura Std Book" panose="020B0502020204020303" pitchFamily="34" charset="0"/>
            </a:endParaRPr>
          </a:p>
          <a:p>
            <a:r>
              <a:rPr lang="es-CO" sz="1100" dirty="0">
                <a:latin typeface="Futura Std Book" panose="020B0502020204020303" pitchFamily="34" charset="0"/>
              </a:rPr>
              <a:t>Fecha de Instalación: Noviembre 2013</a:t>
            </a:r>
            <a:endParaRPr lang="es-MX" sz="1100" dirty="0">
              <a:latin typeface="Futura Std Book" panose="020B0502020204020303" pitchFamily="34" charset="0"/>
            </a:endParaRPr>
          </a:p>
          <a:p>
            <a:r>
              <a:rPr lang="es-CO" sz="1100" dirty="0">
                <a:latin typeface="Futura Std Book" panose="020B0502020204020303" pitchFamily="34" charset="0"/>
              </a:rPr>
              <a:t>Valor inversión: $ 42 </a:t>
            </a:r>
            <a:r>
              <a:rPr lang="es-CO" sz="1100" dirty="0" err="1">
                <a:latin typeface="Futura Std Book" panose="020B0502020204020303" pitchFamily="34" charset="0"/>
              </a:rPr>
              <a:t>mlls</a:t>
            </a:r>
            <a:endParaRPr lang="es-MX" sz="1100" dirty="0">
              <a:latin typeface="Futura Std Book" panose="020B0502020204020303" pitchFamily="34" charset="0"/>
            </a:endParaRPr>
          </a:p>
        </p:txBody>
      </p:sp>
      <p:sp>
        <p:nvSpPr>
          <p:cNvPr id="16" name="Rectángulo 15"/>
          <p:cNvSpPr/>
          <p:nvPr/>
        </p:nvSpPr>
        <p:spPr>
          <a:xfrm>
            <a:off x="913985" y="1287119"/>
            <a:ext cx="6471561" cy="400110"/>
          </a:xfrm>
          <a:prstGeom prst="rect">
            <a:avLst/>
          </a:prstGeom>
        </p:spPr>
        <p:txBody>
          <a:bodyPr wrap="square">
            <a:spAutoFit/>
          </a:bodyPr>
          <a:lstStyle/>
          <a:p>
            <a:pPr algn="just"/>
            <a:r>
              <a:rPr lang="es-CO" sz="1000" dirty="0">
                <a:latin typeface="Futura Std Book" panose="020B0502020204020303" pitchFamily="34" charset="0"/>
              </a:rPr>
              <a:t>Red Nacional de PIT: 112 puntos instalados a nivel nacional</a:t>
            </a:r>
          </a:p>
          <a:p>
            <a:pPr algn="just"/>
            <a:r>
              <a:rPr lang="es-CO" sz="1000" b="1" dirty="0">
                <a:latin typeface="Futura Std Book" panose="020B0502020204020303" pitchFamily="34" charset="0"/>
              </a:rPr>
              <a:t>Boyacá: 8 PIT</a:t>
            </a:r>
          </a:p>
        </p:txBody>
      </p:sp>
      <p:pic>
        <p:nvPicPr>
          <p:cNvPr id="19" name="Imagen 18">
            <a:hlinkClick r:id="" action="ppaction://noaction"/>
          </p:cNvPr>
          <p:cNvPicPr>
            <a:picLocks noChangeAspect="1"/>
          </p:cNvPicPr>
          <p:nvPr/>
        </p:nvPicPr>
        <p:blipFill rotWithShape="1">
          <a:blip r:embed="rId4" cstate="print">
            <a:extLst>
              <a:ext uri="{28A0092B-C50C-407E-A947-70E740481C1C}">
                <a14:useLocalDpi xmlns:a14="http://schemas.microsoft.com/office/drawing/2010/main" val="0"/>
              </a:ext>
            </a:extLst>
          </a:blip>
          <a:srcRect l="4931" r="28375" b="56686"/>
          <a:stretch/>
        </p:blipFill>
        <p:spPr>
          <a:xfrm>
            <a:off x="416658" y="6370380"/>
            <a:ext cx="1092919" cy="419939"/>
          </a:xfrm>
          <a:prstGeom prst="rect">
            <a:avLst/>
          </a:prstGeom>
        </p:spPr>
      </p:pic>
      <p:sp>
        <p:nvSpPr>
          <p:cNvPr id="20" name="Rectángulo 19"/>
          <p:cNvSpPr/>
          <p:nvPr/>
        </p:nvSpPr>
        <p:spPr>
          <a:xfrm>
            <a:off x="432527" y="5944893"/>
            <a:ext cx="6209091" cy="1107996"/>
          </a:xfrm>
          <a:prstGeom prst="rect">
            <a:avLst/>
          </a:prstGeom>
        </p:spPr>
        <p:txBody>
          <a:bodyPr wrap="square">
            <a:spAutoFit/>
          </a:bodyPr>
          <a:lstStyle/>
          <a:p>
            <a:pPr marL="1543123" lvl="3" indent="-171458">
              <a:buFont typeface="Wingdings" panose="05000000000000000000" pitchFamily="2" charset="2"/>
              <a:buChar char="ü"/>
            </a:pPr>
            <a:r>
              <a:rPr lang="es-ES" sz="1100" dirty="0">
                <a:latin typeface="Futura Std Book" panose="020B0502020204020303" pitchFamily="34" charset="0"/>
              </a:rPr>
              <a:t>Aliados, empresas aliadas que ofrecen beneficios</a:t>
            </a:r>
          </a:p>
          <a:p>
            <a:r>
              <a:rPr lang="es-ES" sz="1100" dirty="0">
                <a:latin typeface="Futura Std Book" panose="020B0502020204020303" pitchFamily="34" charset="0"/>
              </a:rPr>
              <a:t>     		Nacional: 985</a:t>
            </a:r>
          </a:p>
          <a:p>
            <a:r>
              <a:rPr lang="es-ES" sz="1100" dirty="0">
                <a:latin typeface="Futura Std Book" panose="020B0502020204020303" pitchFamily="34" charset="0"/>
              </a:rPr>
              <a:t>     		Boyacá: 37</a:t>
            </a:r>
          </a:p>
          <a:p>
            <a:pPr marL="1543123" lvl="3" indent="-171458" algn="just">
              <a:buFont typeface="Wingdings" panose="05000000000000000000" pitchFamily="2" charset="2"/>
              <a:buChar char="ü"/>
            </a:pPr>
            <a:r>
              <a:rPr lang="es-ES" sz="1100" dirty="0">
                <a:latin typeface="Futura Std Book" panose="020B0502020204020303" pitchFamily="34" charset="0"/>
              </a:rPr>
              <a:t>Jóvenes inscritos beneficiarios del programa Tarjeta Joven</a:t>
            </a:r>
            <a:endParaRPr lang="es-CO" sz="1100" dirty="0">
              <a:latin typeface="Futura Std Book" panose="020B0502020204020303" pitchFamily="34" charset="0"/>
            </a:endParaRPr>
          </a:p>
          <a:p>
            <a:pPr algn="just"/>
            <a:r>
              <a:rPr lang="es-ES" sz="1100" dirty="0">
                <a:latin typeface="Futura Std Book" panose="020B0502020204020303" pitchFamily="34" charset="0"/>
              </a:rPr>
              <a:t>           		Nacional :264.386</a:t>
            </a:r>
          </a:p>
          <a:p>
            <a:pPr algn="just"/>
            <a:r>
              <a:rPr lang="es-ES" sz="1100" dirty="0">
                <a:latin typeface="Futura Std Book" panose="020B0502020204020303" pitchFamily="34" charset="0"/>
              </a:rPr>
              <a:t>           		Boyacá: 3.453</a:t>
            </a:r>
          </a:p>
        </p:txBody>
      </p:sp>
      <p:sp>
        <p:nvSpPr>
          <p:cNvPr id="22" name="Rectángulo 21"/>
          <p:cNvSpPr/>
          <p:nvPr/>
        </p:nvSpPr>
        <p:spPr>
          <a:xfrm>
            <a:off x="-1152417" y="5745703"/>
            <a:ext cx="4249300" cy="276999"/>
          </a:xfrm>
          <a:prstGeom prst="rect">
            <a:avLst/>
          </a:prstGeom>
        </p:spPr>
        <p:txBody>
          <a:bodyPr wrap="square">
            <a:spAutoFit/>
          </a:bodyPr>
          <a:lstStyle/>
          <a:p>
            <a:pPr lvl="3"/>
            <a:r>
              <a:rPr lang="es-ES" sz="1200" b="1" u="sng" dirty="0">
                <a:latin typeface="Futura Std Book" panose="020B0502020204020303" pitchFamily="34" charset="0"/>
              </a:rPr>
              <a:t>2. Tarjeta Joven</a:t>
            </a:r>
          </a:p>
        </p:txBody>
      </p:sp>
      <p:sp>
        <p:nvSpPr>
          <p:cNvPr id="13" name="Rectángulo 12"/>
          <p:cNvSpPr/>
          <p:nvPr/>
        </p:nvSpPr>
        <p:spPr>
          <a:xfrm>
            <a:off x="-1280331" y="7034137"/>
            <a:ext cx="5241337" cy="261610"/>
          </a:xfrm>
          <a:prstGeom prst="rect">
            <a:avLst/>
          </a:prstGeom>
        </p:spPr>
        <p:txBody>
          <a:bodyPr wrap="square">
            <a:spAutoFit/>
          </a:bodyPr>
          <a:lstStyle/>
          <a:p>
            <a:pPr lvl="3"/>
            <a:r>
              <a:rPr lang="es-ES" sz="1100" u="sng" dirty="0">
                <a:latin typeface="Futura Std Book" panose="020B0502020204020303" pitchFamily="34" charset="0"/>
              </a:rPr>
              <a:t>3. Red turística de Pueblos Patrimonio </a:t>
            </a:r>
          </a:p>
        </p:txBody>
      </p:sp>
      <p:sp>
        <p:nvSpPr>
          <p:cNvPr id="17" name="Rectángulo 16"/>
          <p:cNvSpPr/>
          <p:nvPr/>
        </p:nvSpPr>
        <p:spPr>
          <a:xfrm>
            <a:off x="563763" y="7233370"/>
            <a:ext cx="6209091" cy="2123658"/>
          </a:xfrm>
          <a:prstGeom prst="rect">
            <a:avLst/>
          </a:prstGeom>
        </p:spPr>
        <p:txBody>
          <a:bodyPr wrap="square">
            <a:spAutoFit/>
          </a:bodyPr>
          <a:lstStyle/>
          <a:p>
            <a:pPr marL="1543123" lvl="3" indent="-171458">
              <a:buFont typeface="Wingdings" panose="05000000000000000000" pitchFamily="2" charset="2"/>
              <a:buChar char="v"/>
            </a:pPr>
            <a:r>
              <a:rPr lang="es-ES" sz="1100" dirty="0">
                <a:latin typeface="Futura Std Book" panose="020B0502020204020303" pitchFamily="34" charset="0"/>
              </a:rPr>
              <a:t>Inversión julio 2010- febrero 2019: $2.448 </a:t>
            </a:r>
            <a:r>
              <a:rPr lang="es-ES" sz="1100" dirty="0" err="1">
                <a:latin typeface="Futura Std Book" panose="020B0502020204020303" pitchFamily="34" charset="0"/>
              </a:rPr>
              <a:t>mlls</a:t>
            </a:r>
            <a:endParaRPr lang="es-ES" sz="1100" dirty="0">
              <a:latin typeface="Futura Std Book" panose="020B0502020204020303" pitchFamily="34" charset="0"/>
            </a:endParaRPr>
          </a:p>
          <a:p>
            <a:pPr marL="1543123" lvl="3" indent="-171458">
              <a:buFont typeface="Wingdings" panose="05000000000000000000" pitchFamily="2" charset="2"/>
              <a:buChar char="§"/>
            </a:pPr>
            <a:r>
              <a:rPr lang="es-ES" sz="1100" dirty="0">
                <a:latin typeface="Futura Std Book" panose="020B0502020204020303" pitchFamily="34" charset="0"/>
              </a:rPr>
              <a:t>    </a:t>
            </a:r>
            <a:r>
              <a:rPr lang="es-ES" sz="1100" dirty="0" err="1">
                <a:latin typeface="Futura Std Book" panose="020B0502020204020303" pitchFamily="34" charset="0"/>
              </a:rPr>
              <a:t>Monguí</a:t>
            </a:r>
            <a:r>
              <a:rPr lang="es-ES" sz="1100" dirty="0">
                <a:latin typeface="Futura Std Book" panose="020B0502020204020303" pitchFamily="34" charset="0"/>
              </a:rPr>
              <a:t>: </a:t>
            </a:r>
          </a:p>
          <a:p>
            <a:pPr marL="2000345" lvl="4" indent="-171458">
              <a:buFont typeface="Arial" panose="020B0604020202020204" pitchFamily="34" charset="0"/>
              <a:buChar char="•"/>
            </a:pPr>
            <a:r>
              <a:rPr lang="es-CO" sz="1100" dirty="0">
                <a:latin typeface="Futura Std Book" panose="020B0502020204020303" pitchFamily="34" charset="0"/>
              </a:rPr>
              <a:t>Competitividad: $366 </a:t>
            </a:r>
            <a:r>
              <a:rPr lang="es-CO" sz="1100" dirty="0" err="1" smtClean="0">
                <a:latin typeface="Futura Std Book" panose="020B0502020204020303" pitchFamily="34" charset="0"/>
              </a:rPr>
              <a:t>mlls</a:t>
            </a:r>
            <a:r>
              <a:rPr lang="es-CO" sz="1100" dirty="0" smtClean="0">
                <a:latin typeface="Futura Std Book" panose="020B0502020204020303" pitchFamily="34" charset="0"/>
              </a:rPr>
              <a:t>  </a:t>
            </a:r>
            <a:endParaRPr lang="es-CO" sz="1100" dirty="0">
              <a:latin typeface="Futura Std Book" panose="020B0502020204020303" pitchFamily="34" charset="0"/>
            </a:endParaRPr>
          </a:p>
          <a:p>
            <a:pPr marL="2000345" lvl="4" indent="-171458">
              <a:buFont typeface="Arial" panose="020B0604020202020204" pitchFamily="34" charset="0"/>
              <a:buChar char="•"/>
            </a:pPr>
            <a:r>
              <a:rPr lang="es-CO" sz="1100" dirty="0" smtClean="0">
                <a:latin typeface="Futura Std Book" panose="020B0502020204020303" pitchFamily="34" charset="0"/>
              </a:rPr>
              <a:t>Infraestructura</a:t>
            </a:r>
            <a:r>
              <a:rPr lang="es-CO" sz="1100" dirty="0">
                <a:latin typeface="Futura Std Book" panose="020B0502020204020303" pitchFamily="34" charset="0"/>
              </a:rPr>
              <a:t>:  $40 </a:t>
            </a:r>
            <a:r>
              <a:rPr lang="es-CO" sz="1100" dirty="0" err="1">
                <a:latin typeface="Futura Std Book" panose="020B0502020204020303" pitchFamily="34" charset="0"/>
              </a:rPr>
              <a:t>mlls</a:t>
            </a:r>
            <a:endParaRPr lang="es-CO" sz="1100" dirty="0">
              <a:latin typeface="Futura Std Book" panose="020B0502020204020303" pitchFamily="34" charset="0"/>
            </a:endParaRPr>
          </a:p>
          <a:p>
            <a:pPr marL="2000345" lvl="4" indent="-171458">
              <a:buFont typeface="Arial" panose="020B0604020202020204" pitchFamily="34" charset="0"/>
              <a:buChar char="•"/>
            </a:pPr>
            <a:r>
              <a:rPr lang="es-CO" sz="1100" dirty="0">
                <a:latin typeface="Futura Std Book" panose="020B0502020204020303" pitchFamily="34" charset="0"/>
              </a:rPr>
              <a:t>Promoción $634 </a:t>
            </a:r>
            <a:r>
              <a:rPr lang="es-CO" sz="1100" dirty="0" err="1">
                <a:latin typeface="Futura Std Book" panose="020B0502020204020303" pitchFamily="34" charset="0"/>
              </a:rPr>
              <a:t>mlls</a:t>
            </a:r>
            <a:endParaRPr lang="es-CO" sz="1100" dirty="0">
              <a:latin typeface="Futura Std Book" panose="020B0502020204020303" pitchFamily="34" charset="0"/>
            </a:endParaRPr>
          </a:p>
          <a:p>
            <a:pPr marL="1543123" lvl="3" indent="-171458">
              <a:buFont typeface="Wingdings" panose="05000000000000000000" pitchFamily="2" charset="2"/>
              <a:buChar char="§"/>
            </a:pPr>
            <a:r>
              <a:rPr lang="es-CO" sz="1100" dirty="0">
                <a:latin typeface="Futura Std Book" panose="020B0502020204020303" pitchFamily="34" charset="0"/>
              </a:rPr>
              <a:t>Villa de Leyva</a:t>
            </a:r>
          </a:p>
          <a:p>
            <a:pPr marL="2000345" lvl="4" indent="-171458">
              <a:buFont typeface="Arial" panose="020B0604020202020204" pitchFamily="34" charset="0"/>
              <a:buChar char="•"/>
            </a:pPr>
            <a:r>
              <a:rPr lang="es-CO" sz="1100" dirty="0">
                <a:latin typeface="Futura Std Book" panose="020B0502020204020303" pitchFamily="34" charset="0"/>
              </a:rPr>
              <a:t>Competitividad: $400 </a:t>
            </a:r>
            <a:r>
              <a:rPr lang="es-CO" sz="1100" dirty="0" err="1">
                <a:latin typeface="Futura Std Book" panose="020B0502020204020303" pitchFamily="34" charset="0"/>
              </a:rPr>
              <a:t>mlls</a:t>
            </a:r>
            <a:endParaRPr lang="es-CO" sz="1100" dirty="0">
              <a:latin typeface="Futura Std Book" panose="020B0502020204020303" pitchFamily="34" charset="0"/>
            </a:endParaRPr>
          </a:p>
          <a:p>
            <a:pPr marL="2000345" lvl="4" indent="-171458">
              <a:buFont typeface="Arial" panose="020B0604020202020204" pitchFamily="34" charset="0"/>
              <a:buChar char="•"/>
            </a:pPr>
            <a:r>
              <a:rPr lang="es-CO" sz="1100" dirty="0">
                <a:latin typeface="Futura Std Book" panose="020B0502020204020303" pitchFamily="34" charset="0"/>
              </a:rPr>
              <a:t>Infraestructura: $268 </a:t>
            </a:r>
            <a:r>
              <a:rPr lang="es-CO" sz="1100" dirty="0" err="1">
                <a:latin typeface="Futura Std Book" panose="020B0502020204020303" pitchFamily="34" charset="0"/>
              </a:rPr>
              <a:t>mlls</a:t>
            </a:r>
            <a:endParaRPr lang="es-CO" sz="1100" dirty="0">
              <a:latin typeface="Futura Std Book" panose="020B0502020204020303" pitchFamily="34" charset="0"/>
            </a:endParaRPr>
          </a:p>
          <a:p>
            <a:pPr marL="2000345" lvl="4" indent="-171458">
              <a:buFont typeface="Arial" panose="020B0604020202020204" pitchFamily="34" charset="0"/>
              <a:buChar char="•"/>
            </a:pPr>
            <a:r>
              <a:rPr lang="es-CO" sz="1100" dirty="0">
                <a:latin typeface="Futura Std Book" panose="020B0502020204020303" pitchFamily="34" charset="0"/>
              </a:rPr>
              <a:t>Promoción $740 </a:t>
            </a:r>
            <a:r>
              <a:rPr lang="es-CO" sz="1100" dirty="0" err="1">
                <a:latin typeface="Futura Std Book" panose="020B0502020204020303" pitchFamily="34" charset="0"/>
              </a:rPr>
              <a:t>mlls</a:t>
            </a:r>
            <a:endParaRPr lang="es-CO" sz="1100" dirty="0">
              <a:latin typeface="Futura Std Book" panose="020B0502020204020303" pitchFamily="34" charset="0"/>
            </a:endParaRPr>
          </a:p>
          <a:p>
            <a:pPr marL="2000345" lvl="4" indent="-171458">
              <a:buFont typeface="Arial" panose="020B0604020202020204" pitchFamily="34" charset="0"/>
              <a:buChar char="•"/>
            </a:pPr>
            <a:endParaRPr lang="es-CO" sz="1100" dirty="0">
              <a:latin typeface="Futura Std Book" panose="020B0502020204020303" pitchFamily="34" charset="0"/>
            </a:endParaRPr>
          </a:p>
          <a:p>
            <a:pPr marL="1543123" lvl="3" indent="-171458">
              <a:buFont typeface="Arial" panose="020B0604020202020204" pitchFamily="34" charset="0"/>
              <a:buChar char="•"/>
            </a:pPr>
            <a:endParaRPr lang="es-CO" sz="1100" dirty="0">
              <a:latin typeface="Futura Std Book" panose="020B0502020204020303" pitchFamily="34" charset="0"/>
            </a:endParaRPr>
          </a:p>
          <a:p>
            <a:pPr marL="1543123" lvl="3" indent="-171458">
              <a:buFont typeface="Wingdings" panose="05000000000000000000" pitchFamily="2" charset="2"/>
              <a:buChar char="ü"/>
            </a:pPr>
            <a:endParaRPr lang="es-ES" sz="1100" dirty="0">
              <a:latin typeface="Futura Std Book" panose="020B0502020204020303" pitchFamily="34" charset="0"/>
            </a:endParaRPr>
          </a:p>
        </p:txBody>
      </p:sp>
      <p:pic>
        <p:nvPicPr>
          <p:cNvPr id="18" name="Picture 2" descr="Red turistica de Pueblos Patrimonio">
            <a:hlinkClick r:id="" action="ppaction://noaction"/>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158" y="7533403"/>
            <a:ext cx="700205" cy="920757"/>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5738309" y="302521"/>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2" name="Rectángulo 1"/>
          <p:cNvSpPr/>
          <p:nvPr/>
        </p:nvSpPr>
        <p:spPr>
          <a:xfrm>
            <a:off x="4651650" y="7747095"/>
            <a:ext cx="1766830" cy="261610"/>
          </a:xfrm>
          <a:prstGeom prst="rect">
            <a:avLst/>
          </a:prstGeom>
        </p:spPr>
        <p:txBody>
          <a:bodyPr wrap="none">
            <a:spAutoFit/>
          </a:bodyPr>
          <a:lstStyle/>
          <a:p>
            <a:pPr algn="just"/>
            <a:r>
              <a:rPr lang="es-ES" sz="1100" dirty="0" smtClean="0">
                <a:latin typeface="Futura Std Book" panose="020B0502020204020303" pitchFamily="34" charset="0"/>
              </a:rPr>
              <a:t>Total inversión: 1040 </a:t>
            </a:r>
            <a:r>
              <a:rPr lang="es-ES" sz="1100" dirty="0" err="1" smtClean="0">
                <a:latin typeface="Futura Std Book" panose="020B0502020204020303" pitchFamily="34" charset="0"/>
              </a:rPr>
              <a:t>mlls</a:t>
            </a:r>
            <a:endParaRPr lang="es-ES" sz="1100" dirty="0">
              <a:latin typeface="Futura Std Book" panose="020B0502020204020303" pitchFamily="34" charset="0"/>
            </a:endParaRPr>
          </a:p>
        </p:txBody>
      </p:sp>
      <p:sp>
        <p:nvSpPr>
          <p:cNvPr id="24" name="Rectángulo 23"/>
          <p:cNvSpPr/>
          <p:nvPr/>
        </p:nvSpPr>
        <p:spPr>
          <a:xfrm>
            <a:off x="4651650" y="8326974"/>
            <a:ext cx="1766830" cy="261610"/>
          </a:xfrm>
          <a:prstGeom prst="rect">
            <a:avLst/>
          </a:prstGeom>
        </p:spPr>
        <p:txBody>
          <a:bodyPr wrap="none">
            <a:spAutoFit/>
          </a:bodyPr>
          <a:lstStyle/>
          <a:p>
            <a:pPr algn="just"/>
            <a:r>
              <a:rPr lang="es-ES" sz="1100" dirty="0" smtClean="0">
                <a:latin typeface="Futura Std Book" panose="020B0502020204020303" pitchFamily="34" charset="0"/>
              </a:rPr>
              <a:t>Total inversión: 1408 </a:t>
            </a:r>
            <a:r>
              <a:rPr lang="es-ES" sz="1100" dirty="0" err="1" smtClean="0">
                <a:latin typeface="Futura Std Book" panose="020B0502020204020303" pitchFamily="34" charset="0"/>
              </a:rPr>
              <a:t>mlls</a:t>
            </a:r>
            <a:endParaRPr lang="es-ES" sz="1100" dirty="0">
              <a:latin typeface="Futura Std Book" panose="020B0502020204020303" pitchFamily="34" charset="0"/>
            </a:endParaRPr>
          </a:p>
        </p:txBody>
      </p:sp>
      <p:sp>
        <p:nvSpPr>
          <p:cNvPr id="25" name="Flecha derecha 24"/>
          <p:cNvSpPr/>
          <p:nvPr/>
        </p:nvSpPr>
        <p:spPr>
          <a:xfrm>
            <a:off x="4315782" y="7823853"/>
            <a:ext cx="178246" cy="108094"/>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derecha 25"/>
          <p:cNvSpPr/>
          <p:nvPr/>
        </p:nvSpPr>
        <p:spPr>
          <a:xfrm>
            <a:off x="4315782" y="8450671"/>
            <a:ext cx="178246" cy="108094"/>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618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ectángulo 106"/>
          <p:cNvSpPr/>
          <p:nvPr/>
        </p:nvSpPr>
        <p:spPr>
          <a:xfrm>
            <a:off x="205147" y="983300"/>
            <a:ext cx="6256088" cy="7940635"/>
          </a:xfrm>
          <a:prstGeom prst="rect">
            <a:avLst/>
          </a:prstGeom>
        </p:spPr>
        <p:txBody>
          <a:bodyPr wrap="square">
            <a:spAutoFit/>
          </a:bodyPr>
          <a:lstStyle/>
          <a:p>
            <a:pPr marL="285764" indent="-285764">
              <a:buFont typeface="+mj-lt"/>
              <a:buAutoNum type="romanUcPeriod"/>
            </a:pPr>
            <a:r>
              <a:rPr lang="es-CO" sz="1000" u="sng" dirty="0">
                <a:effectLst>
                  <a:outerShdw blurRad="38100" dist="38100" dir="2700000" algn="tl">
                    <a:srgbClr val="000000">
                      <a:alpha val="43137"/>
                    </a:srgbClr>
                  </a:outerShdw>
                </a:effectLst>
                <a:latin typeface="Futura Std Book" panose="020B0502020204020303" pitchFamily="34" charset="0"/>
              </a:rPr>
              <a:t>Plan sectorial de turismo 2018-2022 “</a:t>
            </a:r>
            <a:r>
              <a:rPr lang="es-CO" sz="1000" i="1" u="sng" dirty="0">
                <a:effectLst>
                  <a:outerShdw blurRad="38100" dist="38100" dir="2700000" algn="tl">
                    <a:srgbClr val="000000">
                      <a:alpha val="43137"/>
                    </a:srgbClr>
                  </a:outerShdw>
                </a:effectLst>
                <a:latin typeface="Futura Std Book" panose="020B0502020204020303" pitchFamily="34" charset="0"/>
              </a:rPr>
              <a:t>Por un Turismo que construye País</a:t>
            </a:r>
            <a:r>
              <a:rPr lang="es-CO" sz="1000" u="sng" dirty="0">
                <a:effectLst>
                  <a:outerShdw blurRad="38100" dist="38100" dir="2700000" algn="tl">
                    <a:srgbClr val="000000">
                      <a:alpha val="43137"/>
                    </a:srgbClr>
                  </a:outerShdw>
                </a:effectLst>
                <a:latin typeface="Futura Std Book" panose="020B0502020204020303" pitchFamily="34" charset="0"/>
              </a:rPr>
              <a:t>”</a:t>
            </a:r>
          </a:p>
          <a:p>
            <a:pPr lvl="0"/>
            <a:r>
              <a:rPr lang="es-CO" sz="1000" dirty="0">
                <a:effectLst>
                  <a:outerShdw blurRad="38100" dist="38100" dir="2700000" algn="tl">
                    <a:srgbClr val="000000">
                      <a:alpha val="43137"/>
                    </a:srgbClr>
                  </a:outerShdw>
                </a:effectLst>
                <a:latin typeface="Futura Std Book" panose="020B0502020204020303" pitchFamily="34" charset="0"/>
              </a:rPr>
              <a:t> </a:t>
            </a: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a:latin typeface="Futura Std Book" panose="020B0502020204020303" pitchFamily="34" charset="0"/>
            </a:endParaRPr>
          </a:p>
          <a:p>
            <a:pPr lvl="0"/>
            <a:endParaRPr lang="es-CO" sz="1000" dirty="0" smtClean="0">
              <a:latin typeface="Futura Std Book" panose="020B0502020204020303" pitchFamily="34" charset="0"/>
            </a:endParaRPr>
          </a:p>
          <a:p>
            <a:pPr lvl="0"/>
            <a:endParaRPr lang="es-CO" sz="1000" dirty="0">
              <a:latin typeface="Futura Std Book" panose="020B0502020204020303" pitchFamily="34" charset="0"/>
            </a:endParaRPr>
          </a:p>
          <a:p>
            <a:pPr marL="285764" indent="-285764">
              <a:buFont typeface="+mj-lt"/>
              <a:buAutoNum type="romanUcPeriod" startAt="2"/>
            </a:pPr>
            <a:r>
              <a:rPr lang="es-CO" sz="1000" u="sng" dirty="0">
                <a:effectLst>
                  <a:outerShdw blurRad="38100" dist="38100" dir="2700000" algn="tl">
                    <a:srgbClr val="000000">
                      <a:alpha val="43137"/>
                    </a:srgbClr>
                  </a:outerShdw>
                </a:effectLst>
                <a:latin typeface="Futura Std Book" panose="020B0502020204020303" pitchFamily="34" charset="0"/>
              </a:rPr>
              <a:t>Corredores Turísticos - Estrategia Nacional de Corredor central</a:t>
            </a:r>
          </a:p>
          <a:p>
            <a:pPr lvl="0" algn="just"/>
            <a:endParaRPr lang="es-CO" sz="1000" u="sng" dirty="0">
              <a:effectLst>
                <a:outerShdw blurRad="38100" dist="38100" dir="2700000" algn="tl">
                  <a:srgbClr val="000000">
                    <a:alpha val="43137"/>
                  </a:srgbClr>
                </a:outerShdw>
              </a:effectLst>
              <a:latin typeface="Futura Std Book" panose="020B0502020204020303" pitchFamily="34" charset="0"/>
            </a:endParaRPr>
          </a:p>
          <a:p>
            <a:pPr marL="228610" indent="-228610" algn="just">
              <a:buFont typeface="+mj-lt"/>
              <a:buAutoNum type="arabicPeriod"/>
            </a:pPr>
            <a:r>
              <a:rPr lang="es-CO" sz="1000" dirty="0">
                <a:latin typeface="Futura Std Book" panose="020B0502020204020303" pitchFamily="34" charset="0"/>
              </a:rPr>
              <a:t>Diseño del Producto Turístico de la Provincia de SUGAMUXI. Proponente:</a:t>
            </a:r>
            <a:r>
              <a:rPr lang="es-CO" sz="1000" b="1" dirty="0">
                <a:latin typeface="Futura Std Book" panose="020B0502020204020303" pitchFamily="34" charset="0"/>
              </a:rPr>
              <a:t> </a:t>
            </a:r>
            <a:r>
              <a:rPr lang="es-CO" sz="1000" dirty="0">
                <a:latin typeface="Futura Std Book" panose="020B0502020204020303" pitchFamily="34" charset="0"/>
              </a:rPr>
              <a:t>Alcaldía de</a:t>
            </a:r>
            <a:r>
              <a:rPr lang="es-CO" sz="1000" b="1" dirty="0">
                <a:latin typeface="Futura Std Book" panose="020B0502020204020303" pitchFamily="34" charset="0"/>
              </a:rPr>
              <a:t> </a:t>
            </a:r>
            <a:r>
              <a:rPr lang="es-CO" sz="1000" dirty="0">
                <a:latin typeface="Futura Std Book" panose="020B0502020204020303" pitchFamily="34" charset="0"/>
              </a:rPr>
              <a:t>Sogamoso. Valor: $179.809.000 (Fontur $143.395.000; contrapartida $36.414.000). Estado: terminado.</a:t>
            </a:r>
          </a:p>
          <a:p>
            <a:pPr marL="228610" indent="-228610" algn="just">
              <a:buFont typeface="+mj-lt"/>
              <a:buAutoNum type="arabicPeriod"/>
            </a:pPr>
            <a:r>
              <a:rPr lang="es-CO" sz="1000" dirty="0">
                <a:latin typeface="Futura Std Book" panose="020B0502020204020303" pitchFamily="34" charset="0"/>
              </a:rPr>
              <a:t>Señalización turística peatonal para el municipio de Paipa, Boyacá. Proponente: Alcaldía de Paipa. </a:t>
            </a:r>
            <a:r>
              <a:rPr lang="pt-BR" sz="1000" dirty="0">
                <a:latin typeface="Futura Std Book" panose="020B0502020204020303" pitchFamily="34" charset="0"/>
              </a:rPr>
              <a:t>Valor: $87.200.341,63 (Fontur vigencia 2018 $ 69.368.193; Contrapartida $17.832.148). </a:t>
            </a:r>
            <a:r>
              <a:rPr lang="pt-BR" sz="1000" dirty="0" err="1">
                <a:latin typeface="Futura Std Book" panose="020B0502020204020303" pitchFamily="34" charset="0"/>
              </a:rPr>
              <a:t>Pre-contractual</a:t>
            </a:r>
            <a:r>
              <a:rPr lang="pt-BR" sz="1000" dirty="0">
                <a:latin typeface="Futura Std Book" panose="020B0502020204020303" pitchFamily="34" charset="0"/>
              </a:rPr>
              <a:t>.</a:t>
            </a:r>
          </a:p>
          <a:p>
            <a:pPr marL="228610" indent="-228610" algn="just">
              <a:buFont typeface="+mj-lt"/>
              <a:buAutoNum type="arabicPeriod"/>
            </a:pPr>
            <a:r>
              <a:rPr lang="es-CO" sz="1000" dirty="0">
                <a:latin typeface="Futura Std Book" panose="020B0502020204020303" pitchFamily="34" charset="0"/>
              </a:rPr>
              <a:t>Implementar una estrategia tecnológica para la divulgación y difusión del destino turístico del departamento de Boyacá. Proponente: Gobernación de Boyacá. Valor: $400.000.000,00 (Fontur: $200.000.000,00 Contrapartida: $200.000.000,00). Aprobado.</a:t>
            </a:r>
          </a:p>
          <a:p>
            <a:pPr marL="228610" indent="-228610" algn="just">
              <a:buFont typeface="+mj-lt"/>
              <a:buAutoNum type="arabicPeriod"/>
            </a:pPr>
            <a:r>
              <a:rPr lang="es-CO" sz="1000" dirty="0">
                <a:latin typeface="Futura Std Book" panose="020B0502020204020303" pitchFamily="34" charset="0"/>
              </a:rPr>
              <a:t>Implementación de la Norma NTS TS 001-1 "Destino turístico - área turística. Requisito de Sostenibilidad" en el área delimitada de tres destinos turísticos de Colombia“. Proponente: MinCIT. Valor: $650.043.000 (aproximado $216.681.000 para el departamento). En ejecución.</a:t>
            </a:r>
          </a:p>
          <a:p>
            <a:pPr marL="228610" indent="-228610" algn="just">
              <a:buFont typeface="+mj-lt"/>
              <a:buAutoNum type="arabicPeriod"/>
            </a:pPr>
            <a:r>
              <a:rPr lang="es-CO" sz="1000" dirty="0">
                <a:latin typeface="Futura Std Book" panose="020B0502020204020303" pitchFamily="34" charset="0"/>
              </a:rPr>
              <a:t>Diseño de las rutas de Aviturismo de los Andes Orientales y del Sur Occidente Colombiano. Proponente: MinCIT. Valor: $2.992.749.300 (aproximado $427.535.614 para el departamento). En Ejecución.</a:t>
            </a:r>
          </a:p>
          <a:p>
            <a:pPr marL="228610" indent="-228610" algn="just">
              <a:buFont typeface="+mj-lt"/>
              <a:buAutoNum type="arabicPeriod"/>
            </a:pPr>
            <a:r>
              <a:rPr lang="es-CO" sz="1000" dirty="0">
                <a:latin typeface="Futura Std Book" panose="020B0502020204020303" pitchFamily="34" charset="0"/>
              </a:rPr>
              <a:t>Plan de Capacitación 2018-2020 (Fase I). Proponente: Asociación Hotelera y Turística de Colombia - Cotelco Nacional. Valor: $1.291.523.621 (Fontur $1.028.151.621; contrapartida $263.372.000) (aproximado $46.734.165 para el departamento). En ejecución.</a:t>
            </a:r>
          </a:p>
          <a:p>
            <a:pPr marL="171458" indent="-171458" algn="just">
              <a:buFont typeface="Wingdings" panose="05000000000000000000" pitchFamily="2" charset="2"/>
              <a:buChar char="ü"/>
            </a:pPr>
            <a:endParaRPr lang="es-CO" sz="1000" dirty="0">
              <a:latin typeface="Futura Std Book" panose="020B0502020204020303" pitchFamily="34" charset="0"/>
            </a:endParaRPr>
          </a:p>
          <a:p>
            <a:pPr marL="285764" indent="-285764" algn="just">
              <a:buFont typeface="+mj-lt"/>
              <a:buAutoNum type="romanUcPeriod" startAt="3"/>
            </a:pPr>
            <a:r>
              <a:rPr lang="es-CO" sz="1000" u="sng" dirty="0">
                <a:effectLst>
                  <a:outerShdw blurRad="38100" dist="38100" dir="2700000" algn="tl">
                    <a:srgbClr val="000000">
                      <a:alpha val="43137"/>
                    </a:srgbClr>
                  </a:outerShdw>
                </a:effectLst>
                <a:latin typeface="Futura Std Book" panose="020B0502020204020303" pitchFamily="34" charset="0"/>
              </a:rPr>
              <a:t>Política Local: </a:t>
            </a:r>
            <a:r>
              <a:rPr lang="es-CO" sz="1000" dirty="0">
                <a:latin typeface="Futura Std Book" panose="020B0502020204020303" pitchFamily="34" charset="0"/>
              </a:rPr>
              <a:t>Plan de Desarrollo Departamental 2016-2019 Creemos en Boyacá, tierra de paz y libertad</a:t>
            </a:r>
          </a:p>
        </p:txBody>
      </p:sp>
      <p:sp>
        <p:nvSpPr>
          <p:cNvPr id="29" name="Título 2"/>
          <p:cNvSpPr txBox="1">
            <a:spLocks/>
          </p:cNvSpPr>
          <p:nvPr/>
        </p:nvSpPr>
        <p:spPr>
          <a:xfrm>
            <a:off x="-87558" y="646322"/>
            <a:ext cx="3727971" cy="336977"/>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000" b="1" dirty="0">
                <a:effectLst>
                  <a:outerShdw blurRad="38100" dist="38100" dir="2700000" algn="tl">
                    <a:srgbClr val="000000">
                      <a:alpha val="43137"/>
                    </a:srgbClr>
                  </a:outerShdw>
                </a:effectLst>
                <a:latin typeface="Futura Std Book" panose="020B0502020204020303" pitchFamily="34" charset="0"/>
              </a:rPr>
              <a:t>Políticas de Turismo</a:t>
            </a:r>
            <a:endParaRPr lang="es-CO" sz="2000" b="1" dirty="0">
              <a:solidFill>
                <a:srgbClr val="FFC425"/>
              </a:solidFill>
              <a:effectLst>
                <a:outerShdw blurRad="38100" dist="38100" dir="2700000" algn="tl">
                  <a:srgbClr val="000000">
                    <a:alpha val="43137"/>
                  </a:srgbClr>
                </a:outerShdw>
              </a:effectLst>
              <a:latin typeface="Futura Std Book" panose="020B0502020204020303"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007193349"/>
              </p:ext>
            </p:extLst>
          </p:nvPr>
        </p:nvGraphicFramePr>
        <p:xfrm>
          <a:off x="373850" y="1235577"/>
          <a:ext cx="5918681" cy="4201237"/>
        </p:xfrm>
        <a:graphic>
          <a:graphicData uri="http://schemas.openxmlformats.org/drawingml/2006/table">
            <a:tbl>
              <a:tblPr firstRow="1" firstCol="1" bandRow="1">
                <a:tableStyleId>{5A111915-BE36-4E01-A7E5-04B1672EAD32}</a:tableStyleId>
              </a:tblPr>
              <a:tblGrid>
                <a:gridCol w="1834259"/>
                <a:gridCol w="2755351"/>
                <a:gridCol w="1329071"/>
              </a:tblGrid>
              <a:tr h="242711">
                <a:tc gridSpan="3">
                  <a:txBody>
                    <a:bodyPr/>
                    <a:lstStyle/>
                    <a:p>
                      <a:pPr marL="457200" algn="ctr">
                        <a:lnSpc>
                          <a:spcPct val="107000"/>
                        </a:lnSpc>
                        <a:spcAft>
                          <a:spcPts val="800"/>
                        </a:spcAft>
                      </a:pPr>
                      <a:r>
                        <a:rPr lang="es-CO" sz="900" dirty="0" smtClean="0">
                          <a:effectLst/>
                          <a:latin typeface="Futura Std Book" panose="020B0502020204020303" pitchFamily="34" charset="0"/>
                        </a:rPr>
                        <a:t>Boyacá</a:t>
                      </a:r>
                      <a:endParaRPr lang="es-MX" sz="900"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hMerge="1">
                  <a:txBody>
                    <a:bodyPr/>
                    <a:lstStyle/>
                    <a:p>
                      <a:endParaRPr lang="es-MX"/>
                    </a:p>
                  </a:txBody>
                  <a:tcPr/>
                </a:tc>
                <a:tc hMerge="1">
                  <a:txBody>
                    <a:bodyPr/>
                    <a:lstStyle/>
                    <a:p>
                      <a:endParaRPr lang="es-MX"/>
                    </a:p>
                  </a:txBody>
                  <a:tcPr/>
                </a:tc>
              </a:tr>
              <a:tr h="264129">
                <a:tc>
                  <a:txBody>
                    <a:bodyPr/>
                    <a:lstStyle/>
                    <a:p>
                      <a:pPr marL="0" algn="ctr">
                        <a:lnSpc>
                          <a:spcPct val="100000"/>
                        </a:lnSpc>
                        <a:spcAft>
                          <a:spcPts val="0"/>
                        </a:spcAft>
                      </a:pPr>
                      <a:r>
                        <a:rPr lang="es-CO" sz="900" b="1" dirty="0" smtClean="0">
                          <a:solidFill>
                            <a:schemeClr val="bg1"/>
                          </a:solidFill>
                          <a:effectLst/>
                          <a:latin typeface="Futura Std Book" panose="020B0502020204020303" pitchFamily="34" charset="0"/>
                        </a:rPr>
                        <a:t>PILAR </a:t>
                      </a:r>
                      <a:r>
                        <a:rPr lang="es-CO" sz="900" b="1" dirty="0">
                          <a:solidFill>
                            <a:schemeClr val="bg1"/>
                          </a:solidFill>
                          <a:effectLst/>
                          <a:latin typeface="Futura Std Book" panose="020B0502020204020303" pitchFamily="34" charset="0"/>
                        </a:rPr>
                        <a:t>PLAN </a:t>
                      </a:r>
                      <a:r>
                        <a:rPr lang="es-CO" sz="900" b="1" dirty="0" smtClean="0">
                          <a:solidFill>
                            <a:schemeClr val="bg1"/>
                          </a:solidFill>
                          <a:effectLst/>
                          <a:latin typeface="Futura Std Book" panose="020B0502020204020303" pitchFamily="34" charset="0"/>
                        </a:rPr>
                        <a:t>SECTORIAL</a:t>
                      </a:r>
                      <a:endParaRPr lang="es-MX" sz="900" b="1" dirty="0">
                        <a:solidFill>
                          <a:schemeClr val="bg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solidFill>
                      <a:schemeClr val="accent5">
                        <a:lumMod val="50000"/>
                      </a:schemeClr>
                    </a:solidFill>
                  </a:tcPr>
                </a:tc>
                <a:tc>
                  <a:txBody>
                    <a:bodyPr/>
                    <a:lstStyle/>
                    <a:p>
                      <a:pPr marL="0" algn="ctr" defTabSz="685800" rtl="0" eaLnBrk="1" latinLnBrk="0" hangingPunct="1">
                        <a:lnSpc>
                          <a:spcPct val="100000"/>
                        </a:lnSpc>
                        <a:spcAft>
                          <a:spcPts val="0"/>
                        </a:spcAft>
                      </a:pPr>
                      <a:r>
                        <a:rPr lang="es-CO" sz="900" b="1" kern="1200" dirty="0">
                          <a:solidFill>
                            <a:schemeClr val="bg1"/>
                          </a:solidFill>
                          <a:effectLst/>
                          <a:latin typeface="Futura Std Book" panose="020B0502020204020303" pitchFamily="34" charset="0"/>
                        </a:rPr>
                        <a:t> </a:t>
                      </a:r>
                      <a:r>
                        <a:rPr lang="es-CO" sz="900" b="1" kern="1200" dirty="0" smtClean="0">
                          <a:solidFill>
                            <a:schemeClr val="bg1"/>
                          </a:solidFill>
                          <a:effectLst/>
                          <a:latin typeface="Futura Std Book" panose="020B0502020204020303" pitchFamily="34" charset="0"/>
                        </a:rPr>
                        <a:t>INICIATIVA</a:t>
                      </a:r>
                      <a:endParaRPr lang="es-MX" sz="900" b="1" kern="1200" dirty="0">
                        <a:solidFill>
                          <a:schemeClr val="bg1"/>
                        </a:solidFill>
                        <a:effectLst/>
                        <a:latin typeface="Futura Std Book" panose="020B0502020204020303" pitchFamily="34" charset="0"/>
                        <a:ea typeface="+mn-ea"/>
                        <a:cs typeface="+mn-cs"/>
                      </a:endParaRPr>
                    </a:p>
                  </a:txBody>
                  <a:tcPr marL="62593" marR="62593" marT="0" marB="0" anchor="ctr">
                    <a:solidFill>
                      <a:schemeClr val="accent5">
                        <a:lumMod val="50000"/>
                      </a:schemeClr>
                    </a:solidFill>
                  </a:tcPr>
                </a:tc>
                <a:tc>
                  <a:txBody>
                    <a:bodyPr/>
                    <a:lstStyle/>
                    <a:p>
                      <a:pPr marL="0" algn="ctr" defTabSz="685800" rtl="0" eaLnBrk="1" latinLnBrk="0" hangingPunct="1">
                        <a:lnSpc>
                          <a:spcPct val="100000"/>
                        </a:lnSpc>
                        <a:spcAft>
                          <a:spcPts val="0"/>
                        </a:spcAft>
                      </a:pPr>
                      <a:r>
                        <a:rPr lang="es-CO" sz="900" b="1" kern="1200" dirty="0">
                          <a:solidFill>
                            <a:schemeClr val="bg1"/>
                          </a:solidFill>
                          <a:effectLst/>
                          <a:latin typeface="Futura Std Book" panose="020B0502020204020303" pitchFamily="34" charset="0"/>
                        </a:rPr>
                        <a:t> </a:t>
                      </a:r>
                      <a:r>
                        <a:rPr lang="es-CO" sz="900" b="1" kern="1200" dirty="0" smtClean="0">
                          <a:solidFill>
                            <a:schemeClr val="bg1"/>
                          </a:solidFill>
                          <a:effectLst/>
                          <a:latin typeface="Futura Std Book" panose="020B0502020204020303" pitchFamily="34" charset="0"/>
                        </a:rPr>
                        <a:t>MUNICIPIO</a:t>
                      </a:r>
                      <a:endParaRPr lang="es-MX" sz="900" b="1" kern="1200" dirty="0">
                        <a:solidFill>
                          <a:schemeClr val="bg1"/>
                        </a:solidFill>
                        <a:effectLst/>
                        <a:latin typeface="Futura Std Book" panose="020B0502020204020303" pitchFamily="34" charset="0"/>
                        <a:ea typeface="+mn-ea"/>
                        <a:cs typeface="+mn-cs"/>
                      </a:endParaRPr>
                    </a:p>
                  </a:txBody>
                  <a:tcPr marL="62593" marR="62593" marT="0" marB="0" anchor="ctr">
                    <a:solidFill>
                      <a:schemeClr val="accent5">
                        <a:lumMod val="50000"/>
                      </a:schemeClr>
                    </a:solidFill>
                  </a:tcPr>
                </a:tc>
              </a:tr>
              <a:tr h="478147">
                <a:tc>
                  <a:txBody>
                    <a:bodyPr/>
                    <a:lstStyle/>
                    <a:p>
                      <a:pPr marL="0" algn="just">
                        <a:lnSpc>
                          <a:spcPct val="100000"/>
                        </a:lnSpc>
                        <a:spcAft>
                          <a:spcPts val="0"/>
                        </a:spcAft>
                      </a:pPr>
                      <a:r>
                        <a:rPr lang="es-CO" sz="900" b="0" dirty="0" smtClean="0">
                          <a:effectLst/>
                          <a:latin typeface="Futura Std Book" panose="020B0502020204020303" pitchFamily="34" charset="0"/>
                        </a:rPr>
                        <a:t>Generación de condiciones institucional para impulso al sector turismo</a:t>
                      </a:r>
                      <a:endParaRPr lang="es-MX" sz="900" b="0" dirty="0">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marL="0" algn="just">
                        <a:lnSpc>
                          <a:spcPct val="100000"/>
                        </a:lnSpc>
                        <a:spcAft>
                          <a:spcPts val="0"/>
                        </a:spcAft>
                      </a:pPr>
                      <a:r>
                        <a:rPr lang="es-CO" sz="900" b="0" dirty="0" smtClean="0">
                          <a:effectLst/>
                          <a:latin typeface="Futura Std Book" panose="020B0502020204020303" pitchFamily="34" charset="0"/>
                          <a:ea typeface="Calibri" panose="020F0502020204030204" pitchFamily="34" charset="0"/>
                          <a:cs typeface="Times New Roman" panose="02020603050405020304" pitchFamily="18" charset="0"/>
                        </a:rPr>
                        <a:t>Subprograma. Articulación institucional por una gestión eficiente </a:t>
                      </a:r>
                    </a:p>
                  </a:txBody>
                  <a:tcPr marL="62593" marR="62593" marT="0" marB="0" anchor="ctr"/>
                </a:tc>
                <a:tc>
                  <a:txBody>
                    <a:bodyPr/>
                    <a:lstStyle/>
                    <a:p>
                      <a:pPr marL="342900" lvl="0" indent="-342900" algn="just">
                        <a:lnSpc>
                          <a:spcPct val="107000"/>
                        </a:lnSpc>
                        <a:spcAft>
                          <a:spcPts val="0"/>
                        </a:spcAft>
                        <a:buFont typeface="Symbol" panose="05050102010706020507" pitchFamily="18" charset="2"/>
                        <a:buChar char=""/>
                      </a:pPr>
                      <a:r>
                        <a:rPr lang="es-MX" sz="900" dirty="0" smtClean="0">
                          <a:effectLst/>
                          <a:latin typeface="Futura Std Book" panose="020B0502020204020303" pitchFamily="34" charset="0"/>
                          <a:ea typeface="Calibri" panose="020F0502020204030204" pitchFamily="34" charset="0"/>
                          <a:cs typeface="Times New Roman" panose="02020603050405020304" pitchFamily="18" charset="0"/>
                        </a:rPr>
                        <a:t>Departamento</a:t>
                      </a:r>
                      <a:endParaRPr lang="es-MX" sz="900" dirty="0">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r>
              <a:tr h="568960">
                <a:tc>
                  <a:txBody>
                    <a:bodyPr/>
                    <a:lstStyle/>
                    <a:p>
                      <a:pPr marL="0" algn="just" defTabSz="685800" rtl="0" eaLnBrk="1" latinLnBrk="0" hangingPunct="1">
                        <a:lnSpc>
                          <a:spcPct val="100000"/>
                        </a:lnSpc>
                        <a:spcAft>
                          <a:spcPts val="0"/>
                        </a:spcAft>
                      </a:pPr>
                      <a:r>
                        <a:rPr lang="es-CO" sz="900" b="0" kern="1200" dirty="0" smtClean="0">
                          <a:effectLst/>
                          <a:latin typeface="Futura Std Book" panose="020B0502020204020303" pitchFamily="34" charset="0"/>
                        </a:rPr>
                        <a:t>Gestión integral de destinos y fortalecimiento de la oferta turística</a:t>
                      </a:r>
                      <a:endParaRPr lang="es-MX" sz="900" b="0" kern="12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s-CO" sz="900" b="0" dirty="0" smtClean="0">
                          <a:effectLst/>
                          <a:latin typeface="Futura Std Book" panose="020B0502020204020303" pitchFamily="34" charset="0"/>
                          <a:ea typeface="Calibri" panose="020F0502020204030204" pitchFamily="34" charset="0"/>
                          <a:cs typeface="Times New Roman" panose="02020603050405020304" pitchFamily="18" charset="0"/>
                        </a:rPr>
                        <a:t>Programa. Creando un destino de calidad. Fortalecer las empresas turísticas procurando mejores niveles de calidad en la prestación de los servicios en el departamento</a:t>
                      </a:r>
                    </a:p>
                  </a:txBody>
                  <a:tcPr marL="62593" marR="62593" marT="0" marB="0" anchor="ctr"/>
                </a:tc>
                <a:tc>
                  <a:txBody>
                    <a:bodyPr/>
                    <a:lstStyle/>
                    <a:p>
                      <a:pPr marL="342900" lvl="0" indent="-342900" algn="just">
                        <a:lnSpc>
                          <a:spcPct val="107000"/>
                        </a:lnSpc>
                        <a:spcAft>
                          <a:spcPts val="0"/>
                        </a:spcAft>
                        <a:buFont typeface="Symbol" panose="05050102010706020507" pitchFamily="18" charset="2"/>
                        <a:buChar char=""/>
                      </a:pPr>
                      <a:r>
                        <a:rPr lang="es-MX" sz="900" dirty="0" smtClean="0">
                          <a:effectLst/>
                          <a:latin typeface="Futura Std Book" panose="020B0502020204020303" pitchFamily="34" charset="0"/>
                          <a:ea typeface="Calibri" panose="020F0502020204030204" pitchFamily="34" charset="0"/>
                          <a:cs typeface="Times New Roman" panose="02020603050405020304" pitchFamily="18" charset="0"/>
                        </a:rPr>
                        <a:t>Departamento</a:t>
                      </a:r>
                      <a:endParaRPr lang="es-MX" sz="900" dirty="0">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r>
              <a:tr h="1042687">
                <a:tc>
                  <a:txBody>
                    <a:bodyPr/>
                    <a:lstStyle/>
                    <a:p>
                      <a:pPr marL="0" algn="just" defTabSz="685800" rtl="0" eaLnBrk="1" latinLnBrk="0" hangingPunct="1">
                        <a:lnSpc>
                          <a:spcPct val="100000"/>
                        </a:lnSpc>
                        <a:spcAft>
                          <a:spcPts val="0"/>
                        </a:spcAft>
                      </a:pPr>
                      <a:r>
                        <a:rPr lang="es-CO" sz="900" b="0" kern="1200" dirty="0" smtClean="0">
                          <a:effectLst/>
                          <a:latin typeface="Futura Std Book" panose="020B0502020204020303" pitchFamily="34" charset="0"/>
                        </a:rPr>
                        <a:t>Mas inversión, mejor infraestructura y conectividad para el turismo</a:t>
                      </a:r>
                      <a:endParaRPr lang="es-MX" sz="900" b="0" kern="12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algn="just">
                        <a:spcAft>
                          <a:spcPts val="0"/>
                        </a:spcAft>
                      </a:pPr>
                      <a:r>
                        <a:rPr lang="es-CO" sz="900" b="0" dirty="0" smtClean="0">
                          <a:effectLst/>
                          <a:latin typeface="Futura Std Book" panose="020B0502020204020303" pitchFamily="34" charset="0"/>
                          <a:ea typeface="Calibri" panose="020F0502020204030204" pitchFamily="34" charset="0"/>
                          <a:cs typeface="Times New Roman" panose="02020603050405020304" pitchFamily="18" charset="0"/>
                        </a:rPr>
                        <a:t> Creemos infraestructura para el turismo en Boyacá.</a:t>
                      </a:r>
                      <a:r>
                        <a:rPr lang="es-CO" sz="900" b="0" baseline="0" dirty="0" smtClean="0">
                          <a:effectLst/>
                          <a:latin typeface="Futura Std Book" panose="020B0502020204020303" pitchFamily="34" charset="0"/>
                          <a:ea typeface="Calibri" panose="020F0502020204030204" pitchFamily="34" charset="0"/>
                          <a:cs typeface="Times New Roman" panose="02020603050405020304" pitchFamily="18" charset="0"/>
                        </a:rPr>
                        <a:t> </a:t>
                      </a:r>
                      <a:r>
                        <a:rPr lang="es-CO" sz="900" b="0" dirty="0" smtClean="0">
                          <a:effectLst/>
                          <a:latin typeface="Futura Std Book" panose="020B0502020204020303" pitchFamily="34" charset="0"/>
                          <a:ea typeface="Calibri" panose="020F0502020204030204" pitchFamily="34" charset="0"/>
                          <a:cs typeface="Times New Roman" panose="02020603050405020304" pitchFamily="18" charset="0"/>
                        </a:rPr>
                        <a:t>Mejorar el acceso a los atractivos turísticos mediante la creación de nuevos puntos de información y el fortalecimiento de la señalización turística. </a:t>
                      </a:r>
                    </a:p>
                  </a:txBody>
                  <a:tcPr marL="62593" marR="62593" marT="0" marB="0" anchor="ctr"/>
                </a:tc>
                <a:tc>
                  <a:txBody>
                    <a:bodyPr/>
                    <a:lstStyle/>
                    <a:p>
                      <a:pPr marL="342900" marR="0" lvl="0" indent="-342900" algn="just"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900" dirty="0" smtClean="0">
                          <a:effectLst/>
                          <a:latin typeface="Futura Std Book" panose="020B0502020204020303" pitchFamily="34" charset="0"/>
                          <a:ea typeface="Calibri" panose="020F0502020204030204" pitchFamily="34" charset="0"/>
                          <a:cs typeface="Times New Roman" panose="02020603050405020304" pitchFamily="18" charset="0"/>
                        </a:rPr>
                        <a:t>Departamento</a:t>
                      </a:r>
                    </a:p>
                  </a:txBody>
                  <a:tcPr marL="62593" marR="62593" marT="0" marB="0" anchor="ctr"/>
                </a:tc>
              </a:tr>
              <a:tr h="608923">
                <a:tc>
                  <a:txBody>
                    <a:bodyPr/>
                    <a:lstStyle/>
                    <a:p>
                      <a:pPr marL="0" algn="just" defTabSz="685800" rtl="0" eaLnBrk="1" latinLnBrk="0" hangingPunct="1">
                        <a:lnSpc>
                          <a:spcPct val="100000"/>
                        </a:lnSpc>
                        <a:spcAft>
                          <a:spcPts val="0"/>
                        </a:spcAft>
                      </a:pPr>
                      <a:r>
                        <a:rPr lang="es-CO" sz="900" b="0" kern="1200" dirty="0" smtClean="0">
                          <a:effectLst/>
                          <a:latin typeface="Futura Std Book" panose="020B0502020204020303" pitchFamily="34" charset="0"/>
                        </a:rPr>
                        <a:t>Innovación y desarrollo empresarial en el sector turismo</a:t>
                      </a:r>
                      <a:endParaRPr lang="es-MX" sz="900" b="0" kern="12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marL="0" marR="0" lvl="0" indent="0" algn="just"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es-CO" sz="900" b="0" kern="1200" dirty="0" smtClean="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rPr>
                        <a:t>Subprograma. Tic para el turismo. Implementar un sistema de información turística para Boyacá mejorando la infraestructura de servicios territoriales.</a:t>
                      </a:r>
                    </a:p>
                  </a:txBody>
                  <a:tcPr marL="62593" marR="62593" marT="0" marB="0" anchor="ctr"/>
                </a:tc>
                <a:tc>
                  <a:txBody>
                    <a:bodyPr/>
                    <a:lstStyle/>
                    <a:p>
                      <a:pPr marL="342900" marR="0" lvl="0" indent="-342900" algn="just"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900" kern="1200" dirty="0" smtClean="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rPr>
                        <a:t>Departamento</a:t>
                      </a:r>
                    </a:p>
                  </a:txBody>
                  <a:tcPr marL="62593" marR="62593" marT="0" marB="0" anchor="ctr"/>
                </a:tc>
              </a:tr>
              <a:tr h="568960">
                <a:tc>
                  <a:txBody>
                    <a:bodyPr/>
                    <a:lstStyle/>
                    <a:p>
                      <a:pPr marL="0" algn="just" defTabSz="685800" rtl="0" eaLnBrk="1" latinLnBrk="0" hangingPunct="1">
                        <a:lnSpc>
                          <a:spcPct val="100000"/>
                        </a:lnSpc>
                        <a:spcAft>
                          <a:spcPts val="0"/>
                        </a:spcAft>
                      </a:pPr>
                      <a:r>
                        <a:rPr lang="es-CO" sz="900" b="0" kern="1200" dirty="0" smtClean="0">
                          <a:effectLst/>
                          <a:latin typeface="Futura Std Book" panose="020B0502020204020303" pitchFamily="34" charset="0"/>
                        </a:rPr>
                        <a:t>Fortalecimiento del capital humano para la competitividad del turismo</a:t>
                      </a:r>
                      <a:endParaRPr lang="es-MX" sz="900" b="0" kern="1200" dirty="0" smtClean="0">
                        <a:effectLst/>
                        <a:latin typeface="Futura Std Book" panose="020B0502020204020303" pitchFamily="34" charset="0"/>
                      </a:endParaRPr>
                    </a:p>
                  </a:txBody>
                  <a:tcPr marL="62593" marR="62593" marT="0" marB="0" anchor="ctr"/>
                </a:tc>
                <a:tc>
                  <a:txBody>
                    <a:bodyPr/>
                    <a:lstStyle/>
                    <a:p>
                      <a:pPr algn="just">
                        <a:spcAft>
                          <a:spcPts val="0"/>
                        </a:spcAft>
                      </a:pPr>
                      <a:r>
                        <a:rPr lang="es-MX" sz="900" dirty="0" smtClean="0">
                          <a:effectLst/>
                          <a:latin typeface="Futura Std Book" panose="020B0502020204020303" pitchFamily="34" charset="0"/>
                          <a:ea typeface="Calibri" panose="020F0502020204030204" pitchFamily="34" charset="0"/>
                          <a:cs typeface="Times New Roman" panose="02020603050405020304" pitchFamily="18" charset="0"/>
                        </a:rPr>
                        <a:t>Subprograma. </a:t>
                      </a:r>
                      <a:r>
                        <a:rPr lang="es-CO" sz="900" dirty="0" smtClean="0">
                          <a:effectLst/>
                          <a:latin typeface="Futura Std Book" panose="020B0502020204020303" pitchFamily="34" charset="0"/>
                          <a:ea typeface="Calibri" panose="020F0502020204030204" pitchFamily="34" charset="0"/>
                          <a:cs typeface="Times New Roman" panose="02020603050405020304" pitchFamily="18" charset="0"/>
                        </a:rPr>
                        <a:t>Creando talentos para el turismo.</a:t>
                      </a:r>
                      <a:r>
                        <a:rPr lang="es-CO" sz="900" baseline="0" dirty="0" smtClean="0">
                          <a:effectLst/>
                          <a:latin typeface="Futura Std Book" panose="020B0502020204020303" pitchFamily="34" charset="0"/>
                          <a:ea typeface="Calibri" panose="020F0502020204030204" pitchFamily="34" charset="0"/>
                          <a:cs typeface="Times New Roman" panose="02020603050405020304" pitchFamily="18" charset="0"/>
                        </a:rPr>
                        <a:t> Desarrollar programas de formación para fortalecer las competencias de los prestadores de</a:t>
                      </a:r>
                    </a:p>
                    <a:p>
                      <a:pPr algn="just">
                        <a:spcAft>
                          <a:spcPts val="0"/>
                        </a:spcAft>
                      </a:pPr>
                      <a:r>
                        <a:rPr lang="es-CO" sz="900" baseline="0" dirty="0" smtClean="0">
                          <a:effectLst/>
                          <a:latin typeface="Futura Std Book" panose="020B0502020204020303" pitchFamily="34" charset="0"/>
                          <a:ea typeface="Calibri" panose="020F0502020204030204" pitchFamily="34" charset="0"/>
                          <a:cs typeface="Times New Roman" panose="02020603050405020304" pitchFamily="18" charset="0"/>
                        </a:rPr>
                        <a:t>servicios turísticos del Departamento</a:t>
                      </a:r>
                      <a:endParaRPr lang="es-MX" sz="900" dirty="0">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marL="342900" marR="0" lvl="0" indent="-342900" algn="just" defTabSz="6858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s-MX" sz="900" kern="1200" dirty="0" smtClean="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rPr>
                        <a:t>Departamento</a:t>
                      </a:r>
                    </a:p>
                  </a:txBody>
                  <a:tcPr marL="62593" marR="62593" marT="0" marB="0" anchor="ctr"/>
                </a:tc>
              </a:tr>
              <a:tr h="426720">
                <a:tc>
                  <a:txBody>
                    <a:bodyPr/>
                    <a:lstStyle/>
                    <a:p>
                      <a:pPr marL="0" algn="just" defTabSz="685800" rtl="0" eaLnBrk="1" latinLnBrk="0" hangingPunct="1">
                        <a:lnSpc>
                          <a:spcPct val="100000"/>
                        </a:lnSpc>
                        <a:spcAft>
                          <a:spcPts val="0"/>
                        </a:spcAft>
                      </a:pPr>
                      <a:r>
                        <a:rPr lang="es-CO" sz="900" b="0" kern="1200" dirty="0" smtClean="0">
                          <a:effectLst/>
                          <a:latin typeface="Futura Std Book" panose="020B0502020204020303" pitchFamily="34" charset="0"/>
                        </a:rPr>
                        <a:t>Impulso al turismo interior</a:t>
                      </a:r>
                      <a:endParaRPr lang="es-MX" sz="900" b="0" kern="1200" dirty="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endParaRPr>
                    </a:p>
                  </a:txBody>
                  <a:tcPr marL="62593" marR="62593" marT="0" marB="0" anchor="ctr"/>
                </a:tc>
                <a:tc>
                  <a:txBody>
                    <a:bodyPr/>
                    <a:lstStyle/>
                    <a:p>
                      <a:pPr algn="just">
                        <a:spcAft>
                          <a:spcPts val="0"/>
                        </a:spcAft>
                      </a:pPr>
                      <a:r>
                        <a:rPr lang="it-IT" sz="900" dirty="0" smtClean="0">
                          <a:effectLst/>
                          <a:latin typeface="Futura Std Book" panose="020B0502020204020303" pitchFamily="34" charset="0"/>
                        </a:rPr>
                        <a:t>Programa. Boyacá un destino diverso </a:t>
                      </a:r>
                    </a:p>
                    <a:p>
                      <a:pPr algn="just">
                        <a:spcAft>
                          <a:spcPts val="0"/>
                        </a:spcAft>
                      </a:pPr>
                      <a:r>
                        <a:rPr lang="es-CO" sz="900" dirty="0" smtClean="0">
                          <a:effectLst/>
                          <a:latin typeface="Futura Std Book" panose="020B0502020204020303" pitchFamily="34" charset="0"/>
                        </a:rPr>
                        <a:t>Subprograma. Promocionemos a Boyacá como territorio de paz en el bicentenario</a:t>
                      </a:r>
                    </a:p>
                  </a:txBody>
                  <a:tcPr marL="62593" marR="62593" marT="0" marB="0" anchor="ctr"/>
                </a:tc>
                <a:tc>
                  <a:txBody>
                    <a:bodyPr/>
                    <a:lstStyle/>
                    <a:p>
                      <a:pPr marL="342900" marR="0" lvl="0" indent="-342900" algn="just" defTabSz="6858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MX" sz="900" kern="1200" dirty="0" smtClean="0">
                          <a:solidFill>
                            <a:schemeClr val="tx1"/>
                          </a:solidFill>
                          <a:effectLst/>
                          <a:latin typeface="Futura Std Book" panose="020B0502020204020303" pitchFamily="34" charset="0"/>
                          <a:ea typeface="Calibri" panose="020F0502020204030204" pitchFamily="34" charset="0"/>
                          <a:cs typeface="Times New Roman" panose="02020603050405020304" pitchFamily="18" charset="0"/>
                        </a:rPr>
                        <a:t>Departamento</a:t>
                      </a:r>
                    </a:p>
                  </a:txBody>
                  <a:tcPr marL="62593" marR="62593" marT="0" marB="0" anchor="ctr"/>
                </a:tc>
              </a:tr>
            </a:tbl>
          </a:graphicData>
        </a:graphic>
      </p:graphicFrame>
      <p:sp>
        <p:nvSpPr>
          <p:cNvPr id="2" name="Marcador de número de diapositiva 1"/>
          <p:cNvSpPr>
            <a:spLocks noGrp="1"/>
          </p:cNvSpPr>
          <p:nvPr>
            <p:ph type="sldNum" sz="quarter" idx="12"/>
          </p:nvPr>
        </p:nvSpPr>
        <p:spPr>
          <a:xfrm>
            <a:off x="5210887" y="8590990"/>
            <a:ext cx="1543051" cy="486833"/>
          </a:xfrm>
        </p:spPr>
        <p:txBody>
          <a:bodyPr/>
          <a:lstStyle/>
          <a:p>
            <a:fld id="{D4592631-BB0D-4440-8A6C-1E72DCE6E35C}" type="slidenum">
              <a:rPr lang="en-US" smtClean="0"/>
              <a:t>13</a:t>
            </a:fld>
            <a:endParaRPr lang="en-US" dirty="0"/>
          </a:p>
        </p:txBody>
      </p:sp>
      <p:sp>
        <p:nvSpPr>
          <p:cNvPr id="6" name="CuadroTexto 5"/>
          <p:cNvSpPr txBox="1"/>
          <p:nvPr/>
        </p:nvSpPr>
        <p:spPr>
          <a:xfrm>
            <a:off x="5910734" y="915240"/>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138649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0" y="1161462"/>
            <a:ext cx="6858000" cy="7893730"/>
          </a:xfrm>
          <a:prstGeom prst="rect">
            <a:avLst/>
          </a:prstGeom>
        </p:spPr>
      </p:pic>
      <p:sp>
        <p:nvSpPr>
          <p:cNvPr id="3" name="Marcador de número de diapositiva 2"/>
          <p:cNvSpPr>
            <a:spLocks noGrp="1"/>
          </p:cNvSpPr>
          <p:nvPr>
            <p:ph type="sldNum" sz="quarter" idx="12"/>
          </p:nvPr>
        </p:nvSpPr>
        <p:spPr/>
        <p:txBody>
          <a:bodyPr/>
          <a:lstStyle/>
          <a:p>
            <a:fld id="{D4592631-BB0D-4440-8A6C-1E72DCE6E35C}" type="slidenum">
              <a:rPr lang="en-US" smtClean="0"/>
              <a:t>2</a:t>
            </a:fld>
            <a:endParaRPr lang="en-US"/>
          </a:p>
        </p:txBody>
      </p:sp>
      <p:sp>
        <p:nvSpPr>
          <p:cNvPr id="14" name="CuadroTexto 13"/>
          <p:cNvSpPr txBox="1"/>
          <p:nvPr/>
        </p:nvSpPr>
        <p:spPr>
          <a:xfrm>
            <a:off x="578626" y="2882903"/>
            <a:ext cx="2657015" cy="461665"/>
          </a:xfrm>
          <a:prstGeom prst="rect">
            <a:avLst/>
          </a:prstGeom>
          <a:noFill/>
        </p:spPr>
        <p:txBody>
          <a:bodyPr wrap="square" rtlCol="0">
            <a:spAutoFit/>
          </a:bodyPr>
          <a:lstStyle/>
          <a:p>
            <a:pPr>
              <a:buClr>
                <a:srgbClr val="6CB33F"/>
              </a:buClr>
            </a:pPr>
            <a:r>
              <a:rPr lang="es-MX" sz="1200" dirty="0">
                <a:latin typeface="Futura Std Book" panose="020B0502020204020303" pitchFamily="34" charset="0"/>
              </a:rPr>
              <a:t>Promoción: 4 proyectos impactan todos los municipios</a:t>
            </a:r>
          </a:p>
        </p:txBody>
      </p:sp>
      <p:sp>
        <p:nvSpPr>
          <p:cNvPr id="15" name="Elipse 14"/>
          <p:cNvSpPr/>
          <p:nvPr/>
        </p:nvSpPr>
        <p:spPr>
          <a:xfrm>
            <a:off x="454921" y="2278068"/>
            <a:ext cx="123705" cy="14568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590315" y="2212412"/>
            <a:ext cx="2255746" cy="461665"/>
          </a:xfrm>
          <a:prstGeom prst="rect">
            <a:avLst/>
          </a:prstGeom>
        </p:spPr>
        <p:txBody>
          <a:bodyPr wrap="none">
            <a:spAutoFit/>
          </a:bodyPr>
          <a:lstStyle/>
          <a:p>
            <a:pPr>
              <a:buClr>
                <a:srgbClr val="0093D0"/>
              </a:buClr>
            </a:pPr>
            <a:r>
              <a:rPr lang="es-MX" sz="1200" dirty="0">
                <a:latin typeface="Futura Std Book" panose="020B0502020204020303" pitchFamily="34" charset="0"/>
              </a:rPr>
              <a:t>Competitividad: 8 proyectos y </a:t>
            </a:r>
          </a:p>
          <a:p>
            <a:pPr>
              <a:buClr>
                <a:srgbClr val="0093D0"/>
              </a:buClr>
            </a:pPr>
            <a:r>
              <a:rPr lang="es-MX" sz="1200" dirty="0">
                <a:latin typeface="Futura Std Book" panose="020B0502020204020303" pitchFamily="34" charset="0"/>
              </a:rPr>
              <a:t>1 impacta todos los municipios</a:t>
            </a:r>
          </a:p>
        </p:txBody>
      </p:sp>
      <p:sp>
        <p:nvSpPr>
          <p:cNvPr id="17" name="Elipse 16"/>
          <p:cNvSpPr/>
          <p:nvPr/>
        </p:nvSpPr>
        <p:spPr>
          <a:xfrm>
            <a:off x="440497" y="2986833"/>
            <a:ext cx="123705" cy="145689"/>
          </a:xfrm>
          <a:prstGeom prst="ellipse">
            <a:avLst/>
          </a:prstGeom>
          <a:solidFill>
            <a:srgbClr val="6CB33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590315" y="2643050"/>
            <a:ext cx="2645324" cy="276999"/>
          </a:xfrm>
          <a:prstGeom prst="rect">
            <a:avLst/>
          </a:prstGeom>
          <a:noFill/>
        </p:spPr>
        <p:txBody>
          <a:bodyPr wrap="square" rtlCol="0">
            <a:spAutoFit/>
          </a:bodyPr>
          <a:lstStyle/>
          <a:p>
            <a:pPr>
              <a:buClr>
                <a:srgbClr val="6CB33F"/>
              </a:buClr>
            </a:pPr>
            <a:r>
              <a:rPr lang="es-MX" sz="1200" dirty="0">
                <a:latin typeface="Futura Std Book" panose="020B0502020204020303" pitchFamily="34" charset="0"/>
              </a:rPr>
              <a:t>Infraestructura: 2 proyectos</a:t>
            </a:r>
          </a:p>
        </p:txBody>
      </p:sp>
      <p:sp>
        <p:nvSpPr>
          <p:cNvPr id="28" name="Elipse 27"/>
          <p:cNvSpPr/>
          <p:nvPr/>
        </p:nvSpPr>
        <p:spPr>
          <a:xfrm>
            <a:off x="454922" y="2646078"/>
            <a:ext cx="123705" cy="145689"/>
          </a:xfrm>
          <a:prstGeom prst="ellipse">
            <a:avLst/>
          </a:prstGeom>
          <a:solidFill>
            <a:srgbClr val="A2198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38104" y="1589630"/>
            <a:ext cx="5444549" cy="595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8" indent="-171458">
              <a:buFont typeface="Wingdings" panose="05000000000000000000" pitchFamily="2" charset="2"/>
              <a:buChar char="v"/>
            </a:pPr>
            <a:r>
              <a:rPr lang="es-MX" sz="1600" dirty="0">
                <a:solidFill>
                  <a:schemeClr val="tx1"/>
                </a:solidFill>
                <a:latin typeface="Futura Std Book" panose="020B0502020204020303" pitchFamily="34" charset="0"/>
              </a:rPr>
              <a:t>15 proyectos en curso que impactan 21 municipios </a:t>
            </a:r>
            <a:endParaRPr lang="es-MX" dirty="0">
              <a:solidFill>
                <a:schemeClr val="tx1"/>
              </a:solidFill>
              <a:latin typeface="Futura Std Book" panose="020B0502020204020303" pitchFamily="34" charset="0"/>
            </a:endParaRPr>
          </a:p>
        </p:txBody>
      </p:sp>
      <p:sp>
        <p:nvSpPr>
          <p:cNvPr id="45" name="24 CuadroTexto"/>
          <p:cNvSpPr txBox="1"/>
          <p:nvPr/>
        </p:nvSpPr>
        <p:spPr>
          <a:xfrm>
            <a:off x="138105" y="380768"/>
            <a:ext cx="3476879" cy="523220"/>
          </a:xfrm>
          <a:prstGeom prst="rect">
            <a:avLst/>
          </a:prstGeom>
          <a:noFill/>
          <a:ln w="38100">
            <a:solidFill>
              <a:srgbClr val="800080"/>
            </a:solidFill>
          </a:ln>
        </p:spPr>
        <p:txBody>
          <a:bodyPr wrap="square" rtlCol="0">
            <a:spAutoFit/>
          </a:bodyPr>
          <a:lstStyle/>
          <a:p>
            <a:pPr algn="ctr"/>
            <a:r>
              <a:rPr lang="es-CO" sz="2800" b="1" dirty="0">
                <a:effectLst>
                  <a:outerShdw blurRad="38100" dist="38100" dir="2700000" algn="tl">
                    <a:srgbClr val="000000">
                      <a:alpha val="43137"/>
                    </a:srgbClr>
                  </a:outerShdw>
                </a:effectLst>
                <a:latin typeface="Futura Std Book" panose="020B0502020204020303" pitchFamily="34" charset="0"/>
              </a:rPr>
              <a:t>Boyacá </a:t>
            </a:r>
          </a:p>
        </p:txBody>
      </p:sp>
      <p:pic>
        <p:nvPicPr>
          <p:cNvPr id="46" name="Picture 2" descr="G:\Ministerio CIT\Trabajo MinCIT 2017 - 2018\PNG\Logos\Fontu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293" y="467993"/>
            <a:ext cx="1796472" cy="379883"/>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p:cNvSpPr txBox="1"/>
          <p:nvPr/>
        </p:nvSpPr>
        <p:spPr>
          <a:xfrm>
            <a:off x="5910734" y="915240"/>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32" name="Elipse 31"/>
          <p:cNvSpPr/>
          <p:nvPr/>
        </p:nvSpPr>
        <p:spPr>
          <a:xfrm>
            <a:off x="4314550" y="6119814"/>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lipse 40"/>
          <p:cNvSpPr/>
          <p:nvPr/>
        </p:nvSpPr>
        <p:spPr>
          <a:xfrm>
            <a:off x="4222273" y="6364789"/>
            <a:ext cx="46555" cy="4571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lipse 41"/>
          <p:cNvSpPr/>
          <p:nvPr/>
        </p:nvSpPr>
        <p:spPr>
          <a:xfrm>
            <a:off x="4564106" y="6311150"/>
            <a:ext cx="45719" cy="5363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lipse 42"/>
          <p:cNvSpPr/>
          <p:nvPr/>
        </p:nvSpPr>
        <p:spPr>
          <a:xfrm>
            <a:off x="4586965" y="5696786"/>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lipse 47"/>
          <p:cNvSpPr/>
          <p:nvPr/>
        </p:nvSpPr>
        <p:spPr>
          <a:xfrm>
            <a:off x="3931646" y="5579393"/>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Elipse 48"/>
          <p:cNvSpPr/>
          <p:nvPr/>
        </p:nvSpPr>
        <p:spPr>
          <a:xfrm>
            <a:off x="2964858" y="5966989"/>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0" name="Elipse 49"/>
          <p:cNvSpPr/>
          <p:nvPr/>
        </p:nvSpPr>
        <p:spPr>
          <a:xfrm>
            <a:off x="4515250" y="5844422"/>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Elipse 50"/>
          <p:cNvSpPr/>
          <p:nvPr/>
        </p:nvSpPr>
        <p:spPr>
          <a:xfrm>
            <a:off x="4427618" y="5844422"/>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Elipse 51"/>
          <p:cNvSpPr/>
          <p:nvPr/>
        </p:nvSpPr>
        <p:spPr>
          <a:xfrm>
            <a:off x="4632683" y="6349537"/>
            <a:ext cx="45719" cy="5527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Elipse 52"/>
          <p:cNvSpPr/>
          <p:nvPr/>
        </p:nvSpPr>
        <p:spPr>
          <a:xfrm>
            <a:off x="4424481" y="6044449"/>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Elipse 53"/>
          <p:cNvSpPr/>
          <p:nvPr/>
        </p:nvSpPr>
        <p:spPr>
          <a:xfrm>
            <a:off x="4878421" y="5667793"/>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5" name="Elipse 54"/>
          <p:cNvSpPr/>
          <p:nvPr/>
        </p:nvSpPr>
        <p:spPr>
          <a:xfrm>
            <a:off x="4678402" y="5801973"/>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6" name="Elipse 55"/>
          <p:cNvSpPr/>
          <p:nvPr/>
        </p:nvSpPr>
        <p:spPr>
          <a:xfrm>
            <a:off x="4968434" y="6967954"/>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lipse 56"/>
          <p:cNvSpPr/>
          <p:nvPr/>
        </p:nvSpPr>
        <p:spPr>
          <a:xfrm>
            <a:off x="4268830" y="5859958"/>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lipse 57"/>
          <p:cNvSpPr/>
          <p:nvPr/>
        </p:nvSpPr>
        <p:spPr>
          <a:xfrm>
            <a:off x="4280655" y="6015457"/>
            <a:ext cx="45719" cy="57985"/>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Elipse 58"/>
          <p:cNvSpPr/>
          <p:nvPr/>
        </p:nvSpPr>
        <p:spPr>
          <a:xfrm>
            <a:off x="4232593" y="6285602"/>
            <a:ext cx="48063" cy="45719"/>
          </a:xfrm>
          <a:prstGeom prst="ellipse">
            <a:avLst/>
          </a:prstGeom>
          <a:solidFill>
            <a:srgbClr val="A2198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0" name="Elipse 59"/>
          <p:cNvSpPr/>
          <p:nvPr/>
        </p:nvSpPr>
        <p:spPr>
          <a:xfrm>
            <a:off x="2964855" y="6044449"/>
            <a:ext cx="46555" cy="4571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Elipse 60"/>
          <p:cNvSpPr/>
          <p:nvPr/>
        </p:nvSpPr>
        <p:spPr>
          <a:xfrm>
            <a:off x="3298229" y="6349538"/>
            <a:ext cx="46555" cy="4571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Elipse 61"/>
          <p:cNvSpPr/>
          <p:nvPr/>
        </p:nvSpPr>
        <p:spPr>
          <a:xfrm>
            <a:off x="3953667" y="5430147"/>
            <a:ext cx="46555" cy="4571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3" name="Elipse 62"/>
          <p:cNvSpPr/>
          <p:nvPr/>
        </p:nvSpPr>
        <p:spPr>
          <a:xfrm>
            <a:off x="3041093" y="5902407"/>
            <a:ext cx="46555" cy="45719"/>
          </a:xfrm>
          <a:prstGeom prst="ellipse">
            <a:avLst/>
          </a:prstGeom>
          <a:solidFill>
            <a:srgbClr val="0093D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Elipse 63"/>
          <p:cNvSpPr/>
          <p:nvPr/>
        </p:nvSpPr>
        <p:spPr>
          <a:xfrm>
            <a:off x="3976946" y="5504770"/>
            <a:ext cx="48063" cy="45719"/>
          </a:xfrm>
          <a:prstGeom prst="ellipse">
            <a:avLst/>
          </a:prstGeom>
          <a:solidFill>
            <a:srgbClr val="A2198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45843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4292" y="806288"/>
            <a:ext cx="5951121" cy="7632859"/>
          </a:xfrm>
          <a:prstGeom prst="rect">
            <a:avLst/>
          </a:prstGeom>
        </p:spPr>
        <p:txBody>
          <a:bodyPr wrap="square">
            <a:spAutoFit/>
          </a:bodyPr>
          <a:lstStyle/>
          <a:p>
            <a:pPr algn="just"/>
            <a:r>
              <a:rPr lang="es-CO" sz="1200" b="1" dirty="0" err="1" smtClean="0">
                <a:latin typeface="Futura Std Book" panose="020B0502020204020303" pitchFamily="34" charset="0"/>
              </a:rPr>
              <a:t>Cuítiva</a:t>
            </a:r>
            <a:r>
              <a:rPr lang="es-CO" sz="1200" b="1" dirty="0">
                <a:latin typeface="Futura Std Book" panose="020B0502020204020303" pitchFamily="34" charset="0"/>
              </a:rPr>
              <a:t>, Tota, Aquitania</a:t>
            </a:r>
          </a:p>
          <a:p>
            <a:pPr algn="just"/>
            <a:endParaRPr lang="es-CO" sz="1200" dirty="0">
              <a:latin typeface="Futura Std Book" panose="020B0502020204020303" pitchFamily="34" charset="0"/>
            </a:endParaRPr>
          </a:p>
          <a:p>
            <a:pPr algn="just"/>
            <a:r>
              <a:rPr lang="es-CO" sz="1100" b="1" dirty="0">
                <a:latin typeface="Futura Std Book" panose="020B0502020204020303" pitchFamily="34" charset="0"/>
              </a:rPr>
              <a:t>1. </a:t>
            </a:r>
            <a:r>
              <a:rPr lang="es-CO" sz="1100" dirty="0">
                <a:latin typeface="Futura Std Book" panose="020B0502020204020303" pitchFamily="34" charset="0"/>
              </a:rPr>
              <a:t>Fase 1: Implementación de la NTS TS 001-1 en un área turística delimitada dentro de tres destinos turísticos de Colombia</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Proponente</a:t>
            </a:r>
            <a:r>
              <a:rPr lang="es-CO" sz="1100" dirty="0">
                <a:latin typeface="Futura Std Book" panose="020B0502020204020303" pitchFamily="34" charset="0"/>
              </a:rPr>
              <a:t>: </a:t>
            </a:r>
            <a:r>
              <a:rPr lang="es-CO" sz="1100" dirty="0" err="1">
                <a:latin typeface="Futura Std Book" panose="020B0502020204020303" pitchFamily="34" charset="0"/>
              </a:rPr>
              <a:t>MinCIT</a:t>
            </a:r>
            <a:endParaRPr lang="es-CO" sz="1100" dirty="0">
              <a:latin typeface="Futura Std Book" panose="020B0502020204020303" pitchFamily="34" charset="0"/>
            </a:endParaRPr>
          </a:p>
          <a:p>
            <a:pPr algn="just"/>
            <a:r>
              <a:rPr lang="es-CO" sz="1100" dirty="0">
                <a:latin typeface="Futura Std Book" panose="020B0502020204020303" pitchFamily="34" charset="0"/>
              </a:rPr>
              <a:t>Valor: $ 650.043.000 </a:t>
            </a:r>
          </a:p>
          <a:p>
            <a:pPr algn="just"/>
            <a:r>
              <a:rPr lang="es-CO" sz="1100" dirty="0">
                <a:latin typeface="Futura Std Book" panose="020B0502020204020303" pitchFamily="34" charset="0"/>
              </a:rPr>
              <a:t>Para </a:t>
            </a:r>
            <a:r>
              <a:rPr lang="es-CO" sz="1100" dirty="0" smtClean="0">
                <a:latin typeface="Futura Std Book" panose="020B0502020204020303" pitchFamily="34" charset="0"/>
              </a:rPr>
              <a:t>los municipios: $ 216.681.000</a:t>
            </a:r>
          </a:p>
          <a:p>
            <a:pPr algn="just"/>
            <a:endParaRPr lang="es-CO" sz="1100" dirty="0">
              <a:latin typeface="Futura Std Book" panose="020B0502020204020303" pitchFamily="34" charset="0"/>
            </a:endParaRPr>
          </a:p>
          <a:p>
            <a:pPr algn="just"/>
            <a:r>
              <a:rPr lang="es-CO" sz="1100" u="sng" dirty="0" smtClean="0">
                <a:latin typeface="Futura Std Book" panose="020B0502020204020303" pitchFamily="34" charset="0"/>
              </a:rPr>
              <a:t>Objetivo del proyecto:</a:t>
            </a:r>
            <a:r>
              <a:rPr lang="es-CO" sz="1100" dirty="0" smtClean="0">
                <a:latin typeface="Futura Std Book" panose="020B0502020204020303" pitchFamily="34" charset="0"/>
              </a:rPr>
              <a:t> beneficiar 3 </a:t>
            </a:r>
            <a:r>
              <a:rPr lang="es-CO" sz="1100" dirty="0">
                <a:latin typeface="Futura Std Book" panose="020B0502020204020303" pitchFamily="34" charset="0"/>
              </a:rPr>
              <a:t>destinos turísticos </a:t>
            </a:r>
            <a:r>
              <a:rPr lang="es-CO" sz="1100" dirty="0" smtClean="0">
                <a:latin typeface="Futura Std Book" panose="020B0502020204020303" pitchFamily="34" charset="0"/>
              </a:rPr>
              <a:t>con la certificación </a:t>
            </a:r>
            <a:r>
              <a:rPr lang="es-CO" sz="1100" dirty="0">
                <a:latin typeface="Futura Std Book" panose="020B0502020204020303" pitchFamily="34" charset="0"/>
              </a:rPr>
              <a:t>bajo la norma técnica sectorial NTS-TS-001-1: Lago de Tota, </a:t>
            </a:r>
            <a:r>
              <a:rPr lang="es-CO" sz="1100" dirty="0" err="1">
                <a:latin typeface="Futura Std Book" panose="020B0502020204020303" pitchFamily="34" charset="0"/>
              </a:rPr>
              <a:t>Sandoná</a:t>
            </a:r>
            <a:r>
              <a:rPr lang="es-CO" sz="1100" dirty="0">
                <a:latin typeface="Futura Std Book" panose="020B0502020204020303" pitchFamily="34" charset="0"/>
              </a:rPr>
              <a:t> y Cuenca Alta del Río Otún.</a:t>
            </a:r>
          </a:p>
          <a:p>
            <a:pPr algn="just"/>
            <a:r>
              <a:rPr lang="es-CO" sz="1100" dirty="0">
                <a:latin typeface="Futura Std Book" panose="020B0502020204020303" pitchFamily="34" charset="0"/>
              </a:rPr>
              <a:t>Estado: en ejecución</a:t>
            </a:r>
          </a:p>
          <a:p>
            <a:pPr algn="just"/>
            <a:r>
              <a:rPr lang="es-CO" sz="1100" dirty="0">
                <a:latin typeface="Futura Std Book" panose="020B0502020204020303" pitchFamily="34" charset="0"/>
              </a:rPr>
              <a:t>Avance físico: 10</a:t>
            </a:r>
            <a:r>
              <a:rPr lang="es-CO" sz="1100" dirty="0" smtClean="0">
                <a:latin typeface="Futura Std Book" panose="020B0502020204020303" pitchFamily="34" charset="0"/>
              </a:rPr>
              <a:t>%</a:t>
            </a:r>
          </a:p>
          <a:p>
            <a:pPr algn="just"/>
            <a:endParaRPr lang="es-CO" sz="1100" dirty="0">
              <a:latin typeface="Futura Std Book" panose="020B0502020204020303" pitchFamily="34" charset="0"/>
            </a:endParaRPr>
          </a:p>
          <a:p>
            <a:pPr algn="just"/>
            <a:r>
              <a:rPr lang="es-CO" sz="1100" dirty="0" smtClean="0">
                <a:latin typeface="Futura Std Book" panose="020B0502020204020303" pitchFamily="34" charset="0"/>
              </a:rPr>
              <a:t>Nota</a:t>
            </a:r>
            <a:r>
              <a:rPr lang="es-CO" sz="1100" dirty="0">
                <a:latin typeface="Futura Std Book" panose="020B0502020204020303" pitchFamily="34" charset="0"/>
              </a:rPr>
              <a:t>:</a:t>
            </a:r>
            <a:endParaRPr lang="es-CO" sz="1100" dirty="0" smtClean="0">
              <a:latin typeface="Futura Std Book" panose="020B0502020204020303" pitchFamily="34" charset="0"/>
            </a:endParaRPr>
          </a:p>
          <a:p>
            <a:pPr marL="628650" lvl="1" indent="-171450" algn="just">
              <a:buFont typeface="Arial" panose="020B0604020202020204" pitchFamily="34" charset="0"/>
              <a:buChar char="•"/>
            </a:pPr>
            <a:r>
              <a:rPr lang="es-CO" sz="1100" dirty="0" smtClean="0">
                <a:latin typeface="Futura Std Book" panose="020B0502020204020303" pitchFamily="34" charset="0"/>
              </a:rPr>
              <a:t>06 </a:t>
            </a:r>
            <a:r>
              <a:rPr lang="es-CO" sz="1100" dirty="0">
                <a:latin typeface="Futura Std Book" panose="020B0502020204020303" pitchFamily="34" charset="0"/>
              </a:rPr>
              <a:t>de diciembre de 2018 se inició ejecución del contrato.</a:t>
            </a:r>
          </a:p>
          <a:p>
            <a:pPr marL="628650" lvl="1" indent="-171450" algn="just">
              <a:buFont typeface="Arial" panose="020B0604020202020204" pitchFamily="34" charset="0"/>
              <a:buChar char="•"/>
            </a:pPr>
            <a:r>
              <a:rPr lang="es-CO" sz="1100" dirty="0">
                <a:latin typeface="Futura Std Book" panose="020B0502020204020303" pitchFamily="34" charset="0"/>
              </a:rPr>
              <a:t>El 27 de febrero de 2019 se realizó reunión entre </a:t>
            </a:r>
            <a:r>
              <a:rPr lang="es-CO" sz="1100" dirty="0" err="1">
                <a:latin typeface="Futura Std Book" panose="020B0502020204020303" pitchFamily="34" charset="0"/>
              </a:rPr>
              <a:t>MinCIT</a:t>
            </a:r>
            <a:r>
              <a:rPr lang="es-CO" sz="1100" dirty="0">
                <a:latin typeface="Futura Std Book" panose="020B0502020204020303" pitchFamily="34" charset="0"/>
              </a:rPr>
              <a:t>, </a:t>
            </a:r>
            <a:r>
              <a:rPr lang="es-CO" sz="1100" dirty="0" err="1">
                <a:latin typeface="Futura Std Book" panose="020B0502020204020303" pitchFamily="34" charset="0"/>
              </a:rPr>
              <a:t>Fontur</a:t>
            </a:r>
            <a:r>
              <a:rPr lang="es-CO" sz="1100" dirty="0">
                <a:latin typeface="Futura Std Book" panose="020B0502020204020303" pitchFamily="34" charset="0"/>
              </a:rPr>
              <a:t>, supervisión, contratista y representante de cada destino para socializar el contrato y socializar compromisos para el cumplimiento del mismo. </a:t>
            </a:r>
          </a:p>
          <a:p>
            <a:pPr algn="just"/>
            <a:endParaRPr lang="es-CO" sz="1200" b="1" u="sng" dirty="0" smtClean="0">
              <a:effectLst>
                <a:outerShdw blurRad="38100" dist="38100" dir="2700000" algn="tl">
                  <a:srgbClr val="000000">
                    <a:alpha val="43137"/>
                  </a:srgbClr>
                </a:outerShdw>
              </a:effectLst>
              <a:latin typeface="Futura Std Book" panose="020B0502020204020303" pitchFamily="34" charset="0"/>
            </a:endParaRPr>
          </a:p>
          <a:p>
            <a:pPr algn="just"/>
            <a:endParaRPr lang="es-CO" sz="1200" b="1" u="sng" dirty="0">
              <a:effectLst>
                <a:outerShdw blurRad="38100" dist="38100" dir="2700000" algn="tl">
                  <a:srgbClr val="000000">
                    <a:alpha val="43137"/>
                  </a:srgbClr>
                </a:outerShdw>
              </a:effectLst>
              <a:latin typeface="Futura Std Book" panose="020B0502020204020303" pitchFamily="34" charset="0"/>
            </a:endParaRPr>
          </a:p>
          <a:p>
            <a:pPr algn="just"/>
            <a:r>
              <a:rPr lang="es-CO" sz="1200" b="1" dirty="0" err="1">
                <a:latin typeface="Futura Std Book" panose="020B0502020204020303" pitchFamily="34" charset="0"/>
              </a:rPr>
              <a:t>Monguí</a:t>
            </a:r>
            <a:endParaRPr lang="es-CO" sz="1200" b="1" dirty="0">
              <a:latin typeface="Futura Std Book" panose="020B0502020204020303" pitchFamily="34" charset="0"/>
            </a:endParaRPr>
          </a:p>
          <a:p>
            <a:pPr algn="just"/>
            <a:endParaRPr lang="es-CO" sz="1200" dirty="0">
              <a:latin typeface="Futura Std Book" panose="020B0502020204020303" pitchFamily="34" charset="0"/>
            </a:endParaRPr>
          </a:p>
          <a:p>
            <a:pPr algn="just"/>
            <a:r>
              <a:rPr lang="es-CO" sz="1100" b="1" dirty="0">
                <a:latin typeface="Futura Std Book" panose="020B0502020204020303" pitchFamily="34" charset="0"/>
              </a:rPr>
              <a:t>2. </a:t>
            </a:r>
            <a:r>
              <a:rPr lang="es-CO" sz="1100" dirty="0">
                <a:latin typeface="Futura Std Book" panose="020B0502020204020303" pitchFamily="34" charset="0"/>
              </a:rPr>
              <a:t>Fase II: Certificación, mantenimiento de la certificación de 6 destinos turísticos de Colombia</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Proponente</a:t>
            </a:r>
            <a:r>
              <a:rPr lang="es-CO" sz="1100" dirty="0">
                <a:latin typeface="Futura Std Book" panose="020B0502020204020303" pitchFamily="34" charset="0"/>
              </a:rPr>
              <a:t>: </a:t>
            </a:r>
            <a:r>
              <a:rPr lang="es-CO" sz="1100" dirty="0" err="1">
                <a:latin typeface="Futura Std Book" panose="020B0502020204020303" pitchFamily="34" charset="0"/>
              </a:rPr>
              <a:t>MinCIT</a:t>
            </a:r>
            <a:endParaRPr lang="es-CO" sz="1100" dirty="0">
              <a:latin typeface="Futura Std Book" panose="020B0502020204020303" pitchFamily="34" charset="0"/>
            </a:endParaRPr>
          </a:p>
          <a:p>
            <a:pPr algn="just"/>
            <a:r>
              <a:rPr lang="es-CO" sz="1100" dirty="0">
                <a:latin typeface="Futura Std Book" panose="020B0502020204020303" pitchFamily="34" charset="0"/>
              </a:rPr>
              <a:t>Valor: $362.481.204 </a:t>
            </a:r>
          </a:p>
          <a:p>
            <a:pPr algn="just"/>
            <a:r>
              <a:rPr lang="es-CO" sz="1100" dirty="0" err="1">
                <a:latin typeface="Futura Std Book" panose="020B0502020204020303" pitchFamily="34" charset="0"/>
              </a:rPr>
              <a:t>Fontur</a:t>
            </a:r>
            <a:r>
              <a:rPr lang="es-CO" sz="1100" dirty="0">
                <a:latin typeface="Futura Std Book" panose="020B0502020204020303" pitchFamily="34" charset="0"/>
              </a:rPr>
              <a:t> $362.481.204</a:t>
            </a:r>
          </a:p>
          <a:p>
            <a:pPr algn="just"/>
            <a:r>
              <a:rPr lang="es-CO" sz="1100" dirty="0">
                <a:latin typeface="Futura Std Book" panose="020B0502020204020303" pitchFamily="34" charset="0"/>
              </a:rPr>
              <a:t>Para el </a:t>
            </a:r>
            <a:r>
              <a:rPr lang="es-CO" sz="1100" dirty="0" smtClean="0">
                <a:latin typeface="Futura Std Book" panose="020B0502020204020303" pitchFamily="34" charset="0"/>
              </a:rPr>
              <a:t>municipio: </a:t>
            </a:r>
            <a:r>
              <a:rPr lang="es-CO" sz="1100" dirty="0">
                <a:latin typeface="Futura Std Book" panose="020B0502020204020303" pitchFamily="34" charset="0"/>
              </a:rPr>
              <a:t>$60.413.534 </a:t>
            </a:r>
            <a:endParaRPr lang="es-CO" sz="1100" dirty="0" smtClean="0">
              <a:latin typeface="Futura Std Book" panose="020B0502020204020303" pitchFamily="34" charset="0"/>
            </a:endParaRPr>
          </a:p>
          <a:p>
            <a:pPr algn="just"/>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rPr>
              <a:t>Certificación </a:t>
            </a:r>
            <a:r>
              <a:rPr lang="es-CO" sz="1100" dirty="0">
                <a:latin typeface="Futura Std Book" panose="020B0502020204020303" pitchFamily="34" charset="0"/>
              </a:rPr>
              <a:t>y auditoria de seguimiento y recertificación bajo la NTS-001-1 "destino turístico- área turística requisitos de sostenibilidad" en el área turística que se establezca en Finlandia, </a:t>
            </a:r>
            <a:r>
              <a:rPr lang="es-CO" sz="1100" dirty="0" err="1">
                <a:latin typeface="Futura Std Book" panose="020B0502020204020303" pitchFamily="34" charset="0"/>
              </a:rPr>
              <a:t>Salento</a:t>
            </a:r>
            <a:r>
              <a:rPr lang="es-CO" sz="1100" dirty="0">
                <a:latin typeface="Futura Std Book" panose="020B0502020204020303" pitchFamily="34" charset="0"/>
              </a:rPr>
              <a:t>, Santa Rosa de Cabal, </a:t>
            </a:r>
            <a:r>
              <a:rPr lang="es-CO" sz="1100" dirty="0" err="1">
                <a:latin typeface="Futura Std Book" panose="020B0502020204020303" pitchFamily="34" charset="0"/>
              </a:rPr>
              <a:t>Pijao</a:t>
            </a:r>
            <a:r>
              <a:rPr lang="es-CO" sz="1100" dirty="0">
                <a:latin typeface="Futura Std Book" panose="020B0502020204020303" pitchFamily="34" charset="0"/>
              </a:rPr>
              <a:t>, </a:t>
            </a:r>
            <a:r>
              <a:rPr lang="es-CO" sz="1100" dirty="0" err="1">
                <a:latin typeface="Futura Std Book" panose="020B0502020204020303" pitchFamily="34" charset="0"/>
              </a:rPr>
              <a:t>Monguí</a:t>
            </a:r>
            <a:r>
              <a:rPr lang="es-CO" sz="1100" dirty="0">
                <a:latin typeface="Futura Std Book" panose="020B0502020204020303" pitchFamily="34" charset="0"/>
              </a:rPr>
              <a:t> y Jericó. </a:t>
            </a:r>
          </a:p>
          <a:p>
            <a:pPr algn="just"/>
            <a:r>
              <a:rPr lang="es-CO" sz="1100" dirty="0">
                <a:latin typeface="Futura Std Book" panose="020B0502020204020303" pitchFamily="34" charset="0"/>
              </a:rPr>
              <a:t>Estado: en ejecución</a:t>
            </a:r>
          </a:p>
          <a:p>
            <a:pPr algn="just"/>
            <a:r>
              <a:rPr lang="es-CO" sz="1100" dirty="0">
                <a:latin typeface="Futura Std Book" panose="020B0502020204020303" pitchFamily="34" charset="0"/>
              </a:rPr>
              <a:t>Avance físico: 30</a:t>
            </a:r>
            <a:r>
              <a:rPr lang="es-CO" sz="1100" dirty="0" smtClean="0">
                <a:latin typeface="Futura Std Book" panose="020B0502020204020303" pitchFamily="34" charset="0"/>
              </a:rPr>
              <a:t>%</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Nota: </a:t>
            </a:r>
            <a:endParaRPr lang="es-CO" sz="1100" dirty="0" smtClean="0">
              <a:latin typeface="Futura Std Book" panose="020B0502020204020303" pitchFamily="34" charset="0"/>
            </a:endParaRPr>
          </a:p>
          <a:p>
            <a:pPr marL="628650" lvl="1" indent="-171450" algn="just">
              <a:buFont typeface="Arial" panose="020B0604020202020204" pitchFamily="34" charset="0"/>
              <a:buChar char="•"/>
            </a:pPr>
            <a:r>
              <a:rPr lang="es-CO" sz="1100" dirty="0" smtClean="0">
                <a:latin typeface="Futura Std Book" panose="020B0502020204020303" pitchFamily="34" charset="0"/>
              </a:rPr>
              <a:t>El </a:t>
            </a:r>
            <a:r>
              <a:rPr lang="es-CO" sz="1100" dirty="0">
                <a:latin typeface="Futura Std Book" panose="020B0502020204020303" pitchFamily="34" charset="0"/>
              </a:rPr>
              <a:t>12 de marzo de 2019 se estima llevar a cabo  la primera auditoria de seguimiento</a:t>
            </a:r>
            <a:r>
              <a:rPr lang="es-CO" sz="1100" dirty="0" smtClean="0">
                <a:latin typeface="Futura Std Book" panose="020B0502020204020303" pitchFamily="34" charset="0"/>
              </a:rPr>
              <a:t>.</a:t>
            </a:r>
          </a:p>
          <a:p>
            <a:pPr lvl="1" algn="just"/>
            <a:endParaRPr lang="es-CO" sz="1100" dirty="0">
              <a:latin typeface="Futura Std Book" panose="020B0502020204020303" pitchFamily="34" charset="0"/>
            </a:endParaRPr>
          </a:p>
          <a:p>
            <a:pPr algn="just"/>
            <a:r>
              <a:rPr lang="es-CO" sz="1100" dirty="0">
                <a:latin typeface="Futura Std Book" panose="020B0502020204020303" pitchFamily="34" charset="0"/>
              </a:rPr>
              <a:t>¿A qué nos podemos comprometer?: </a:t>
            </a:r>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A </a:t>
            </a:r>
            <a:r>
              <a:rPr lang="es-CO" sz="1100" dirty="0">
                <a:latin typeface="Futura Std Book" panose="020B0502020204020303" pitchFamily="34" charset="0"/>
              </a:rPr>
              <a:t>30 de marzo de 2019 se estima dar por terminada la primera jornada de seguimiento a la certificación de </a:t>
            </a:r>
            <a:r>
              <a:rPr lang="es-CO" sz="1100" dirty="0" err="1">
                <a:latin typeface="Futura Std Book" panose="020B0502020204020303" pitchFamily="34" charset="0"/>
              </a:rPr>
              <a:t>Monguí</a:t>
            </a:r>
            <a:r>
              <a:rPr lang="es-CO" sz="1100" dirty="0">
                <a:latin typeface="Futura Std Book" panose="020B0502020204020303" pitchFamily="34" charset="0"/>
              </a:rPr>
              <a:t>.</a:t>
            </a:r>
          </a:p>
          <a:p>
            <a:pPr algn="just"/>
            <a:endParaRPr lang="es-CO" sz="1100" dirty="0">
              <a:latin typeface="Futura Std Book" panose="020B0502020204020303" pitchFamily="34"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3</a:t>
            </a:fld>
            <a:endParaRPr lang="en-US"/>
          </a:p>
        </p:txBody>
      </p:sp>
      <p:sp>
        <p:nvSpPr>
          <p:cNvPr id="10" name="Estrella de 5 puntas 9"/>
          <p:cNvSpPr/>
          <p:nvPr/>
        </p:nvSpPr>
        <p:spPr>
          <a:xfrm>
            <a:off x="341560" y="4445357"/>
            <a:ext cx="182732" cy="177360"/>
          </a:xfrm>
          <a:prstGeom prst="star5">
            <a:avLst/>
          </a:prstGeom>
          <a:solidFill>
            <a:srgbClr val="0093D0"/>
          </a:solidFill>
          <a:ln>
            <a:solidFill>
              <a:srgbClr val="009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5790418" y="361788"/>
            <a:ext cx="951559" cy="246221"/>
          </a:xfrm>
          <a:prstGeom prst="rect">
            <a:avLst/>
          </a:prstGeom>
          <a:noFill/>
        </p:spPr>
        <p:txBody>
          <a:bodyPr wrap="square" rtlCol="0">
            <a:spAutoFit/>
          </a:bodyPr>
          <a:lstStyle/>
          <a:p>
            <a:r>
              <a:rPr lang="es-CO" sz="1000" dirty="0" smtClean="0">
                <a:latin typeface="Futura Std Book" panose="020B0502020204020303" pitchFamily="34" charset="0"/>
              </a:rPr>
              <a:t>26-mar-2019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3062423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35392" y="598282"/>
            <a:ext cx="5938515" cy="8386911"/>
          </a:xfrm>
          <a:prstGeom prst="rect">
            <a:avLst/>
          </a:prstGeom>
        </p:spPr>
        <p:txBody>
          <a:bodyPr wrap="square">
            <a:spAutoFit/>
          </a:bodyPr>
          <a:lstStyle/>
          <a:p>
            <a:pPr algn="just"/>
            <a:r>
              <a:rPr lang="es-CO" sz="1100" dirty="0">
                <a:latin typeface="Futura Std Book" panose="020B0502020204020303" pitchFamily="34" charset="0"/>
              </a:rPr>
              <a:t> </a:t>
            </a:r>
            <a:endParaRPr lang="es-CO" sz="1100" dirty="0" smtClean="0">
              <a:latin typeface="Futura Std Book" panose="020B0502020204020303" pitchFamily="34" charset="0"/>
            </a:endParaRPr>
          </a:p>
          <a:p>
            <a:pPr algn="just"/>
            <a:r>
              <a:rPr lang="es-CO" sz="1200" b="1" dirty="0">
                <a:latin typeface="Futura Std Book" panose="020B0502020204020303" pitchFamily="34" charset="0"/>
              </a:rPr>
              <a:t>Paipa</a:t>
            </a:r>
            <a:endParaRPr lang="es-CO" sz="1100" b="1" dirty="0">
              <a:latin typeface="Futura Std Book" panose="020B0502020204020303" pitchFamily="34" charset="0"/>
            </a:endParaRPr>
          </a:p>
          <a:p>
            <a:pPr algn="just"/>
            <a:endParaRPr lang="es-CO" sz="1100" dirty="0">
              <a:latin typeface="Futura Std Book" panose="020B0502020204020303" pitchFamily="34" charset="0"/>
            </a:endParaRPr>
          </a:p>
          <a:p>
            <a:pPr algn="just"/>
            <a:r>
              <a:rPr lang="es-CO" sz="1100" b="1" dirty="0">
                <a:latin typeface="Futura Std Book" panose="020B0502020204020303" pitchFamily="34" charset="0"/>
              </a:rPr>
              <a:t>3. </a:t>
            </a:r>
            <a:r>
              <a:rPr lang="es-CO" sz="1100" dirty="0">
                <a:latin typeface="Futura Std Book" panose="020B0502020204020303" pitchFamily="34" charset="0"/>
              </a:rPr>
              <a:t>Jornadas de capacitación en discapacidad; accesibilidad; inclusión laboral; turismo accesible y talleres vivenciales para prestadores de servicios turísticos.</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Proponente</a:t>
            </a:r>
            <a:r>
              <a:rPr lang="es-CO" sz="1100" dirty="0">
                <a:latin typeface="Futura Std Book" panose="020B0502020204020303" pitchFamily="34" charset="0"/>
              </a:rPr>
              <a:t>: </a:t>
            </a:r>
            <a:r>
              <a:rPr lang="es-CO" sz="1100" dirty="0" err="1">
                <a:latin typeface="Futura Std Book" panose="020B0502020204020303" pitchFamily="34" charset="0"/>
              </a:rPr>
              <a:t>MinCIT</a:t>
            </a:r>
            <a:r>
              <a:rPr lang="es-CO" sz="1100" dirty="0">
                <a:latin typeface="Futura Std Book" panose="020B0502020204020303" pitchFamily="34" charset="0"/>
              </a:rPr>
              <a:t> </a:t>
            </a:r>
          </a:p>
          <a:p>
            <a:pPr algn="just"/>
            <a:r>
              <a:rPr lang="es-CO" sz="1100" dirty="0">
                <a:latin typeface="Futura Std Book" panose="020B0502020204020303" pitchFamily="34" charset="0"/>
              </a:rPr>
              <a:t>Valor :$217.984.814</a:t>
            </a:r>
          </a:p>
          <a:p>
            <a:pPr algn="just"/>
            <a:r>
              <a:rPr lang="es-CO" sz="1100" dirty="0">
                <a:latin typeface="Futura Std Book" panose="020B0502020204020303" pitchFamily="34" charset="0"/>
              </a:rPr>
              <a:t>Para el </a:t>
            </a:r>
            <a:r>
              <a:rPr lang="es-CO" sz="1100" dirty="0" smtClean="0">
                <a:latin typeface="Futura Std Book" panose="020B0502020204020303" pitchFamily="34" charset="0"/>
              </a:rPr>
              <a:t>municipio: </a:t>
            </a:r>
            <a:r>
              <a:rPr lang="es-CO" sz="1100" dirty="0">
                <a:latin typeface="Futura Std Book" panose="020B0502020204020303" pitchFamily="34" charset="0"/>
              </a:rPr>
              <a:t>$15.570.344 </a:t>
            </a:r>
          </a:p>
          <a:p>
            <a:pPr algn="just"/>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Hasta 420 personas capacitadas y sensibilizadas en accesibilidad y normatividad frente a temas de turismo accesible,  características de la inclusión laboral y el proceso de vinculación laboral de personas con discapacidad en el sector turismo.</a:t>
            </a:r>
          </a:p>
          <a:p>
            <a:pPr algn="just"/>
            <a:r>
              <a:rPr lang="es-CO" sz="1100" dirty="0">
                <a:latin typeface="Futura Std Book" panose="020B0502020204020303" pitchFamily="34" charset="0"/>
              </a:rPr>
              <a:t>Estado: en ejecución</a:t>
            </a:r>
          </a:p>
          <a:p>
            <a:pPr algn="just"/>
            <a:r>
              <a:rPr lang="es-CO" sz="1100" dirty="0">
                <a:latin typeface="Futura Std Book" panose="020B0502020204020303" pitchFamily="34" charset="0"/>
              </a:rPr>
              <a:t>Avance Físico: 5%</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Nota</a:t>
            </a:r>
            <a:r>
              <a:rPr lang="es-CO" sz="1100" dirty="0">
                <a:latin typeface="Futura Std Book" panose="020B0502020204020303" pitchFamily="34" charset="0"/>
              </a:rPr>
              <a:t>:</a:t>
            </a:r>
          </a:p>
          <a:p>
            <a:pPr marL="628650" lvl="1" indent="-171450" algn="just">
              <a:buFont typeface="Arial" panose="020B0604020202020204" pitchFamily="34" charset="0"/>
              <a:buChar char="•"/>
            </a:pPr>
            <a:r>
              <a:rPr lang="es-CO" sz="1100" dirty="0">
                <a:latin typeface="Futura Std Book" panose="020B0502020204020303" pitchFamily="34" charset="0"/>
              </a:rPr>
              <a:t> Las jornadas se llevarán a cabo hasta el 30 de junio de 2019, fecha en que terminan los ciclos de capacitación.</a:t>
            </a:r>
          </a:p>
          <a:p>
            <a:pPr algn="just"/>
            <a:endParaRPr lang="es-CO" sz="1100" dirty="0">
              <a:latin typeface="Futura Std Book" panose="020B0502020204020303" pitchFamily="34" charset="0"/>
            </a:endParaRPr>
          </a:p>
          <a:p>
            <a:pPr algn="just"/>
            <a:r>
              <a:rPr lang="es-CO" sz="1100" b="1" dirty="0" smtClean="0">
                <a:latin typeface="Futura Std Book" panose="020B0502020204020303" pitchFamily="34" charset="0"/>
              </a:rPr>
              <a:t>4</a:t>
            </a:r>
            <a:r>
              <a:rPr lang="es-CO" sz="1100" b="1" dirty="0">
                <a:latin typeface="Futura Std Book" panose="020B0502020204020303" pitchFamily="34" charset="0"/>
              </a:rPr>
              <a:t>. </a:t>
            </a:r>
            <a:r>
              <a:rPr lang="es-CO" sz="1100" dirty="0">
                <a:latin typeface="Futura Std Book" panose="020B0502020204020303" pitchFamily="34" charset="0"/>
              </a:rPr>
              <a:t>Señalización turística peatonal para el municipio de Paipa, Boyacá</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Proponente</a:t>
            </a:r>
            <a:r>
              <a:rPr lang="es-CO" sz="1100" dirty="0">
                <a:latin typeface="Futura Std Book" panose="020B0502020204020303" pitchFamily="34" charset="0"/>
              </a:rPr>
              <a:t>: Alcaldía de Paipa</a:t>
            </a:r>
          </a:p>
          <a:p>
            <a:pPr algn="just"/>
            <a:r>
              <a:rPr lang="es-CO" sz="1100" dirty="0">
                <a:latin typeface="Futura Std Book" panose="020B0502020204020303" pitchFamily="34" charset="0"/>
              </a:rPr>
              <a:t>Valor: $</a:t>
            </a:r>
            <a:r>
              <a:rPr lang="es-CO" sz="1100" dirty="0" smtClean="0">
                <a:latin typeface="Futura Std Book" panose="020B0502020204020303" pitchFamily="34" charset="0"/>
              </a:rPr>
              <a:t>87.200.341</a:t>
            </a:r>
            <a:endParaRPr lang="es-CO" sz="1100" dirty="0">
              <a:latin typeface="Futura Std Book" panose="020B0502020204020303" pitchFamily="34" charset="0"/>
            </a:endParaRPr>
          </a:p>
          <a:p>
            <a:pPr algn="just"/>
            <a:r>
              <a:rPr lang="es-CO" sz="1100" dirty="0" err="1">
                <a:latin typeface="Futura Std Book" panose="020B0502020204020303" pitchFamily="34" charset="0"/>
              </a:rPr>
              <a:t>Fontur</a:t>
            </a:r>
            <a:r>
              <a:rPr lang="es-CO" sz="1100" dirty="0">
                <a:latin typeface="Futura Std Book" panose="020B0502020204020303" pitchFamily="34" charset="0"/>
              </a:rPr>
              <a:t>: $ </a:t>
            </a:r>
            <a:r>
              <a:rPr lang="es-CO" sz="1100" dirty="0" smtClean="0">
                <a:latin typeface="Futura Std Book" panose="020B0502020204020303" pitchFamily="34" charset="0"/>
              </a:rPr>
              <a:t>69.368.193 </a:t>
            </a:r>
            <a:r>
              <a:rPr lang="es-CO" sz="1100" dirty="0">
                <a:latin typeface="Futura Std Book" panose="020B0502020204020303" pitchFamily="34" charset="0"/>
              </a:rPr>
              <a:t>vigencia 2018</a:t>
            </a:r>
          </a:p>
          <a:p>
            <a:pPr algn="just"/>
            <a:r>
              <a:rPr lang="es-CO" sz="1100" dirty="0">
                <a:latin typeface="Futura Std Book" panose="020B0502020204020303" pitchFamily="34" charset="0"/>
              </a:rPr>
              <a:t>Contrapartida: $</a:t>
            </a:r>
            <a:r>
              <a:rPr lang="es-CO" sz="1100" dirty="0" smtClean="0">
                <a:latin typeface="Futura Std Book" panose="020B0502020204020303" pitchFamily="34" charset="0"/>
              </a:rPr>
              <a:t>17.832.148</a:t>
            </a:r>
          </a:p>
          <a:p>
            <a:pPr algn="just"/>
            <a:r>
              <a:rPr lang="es-CO" sz="1100" dirty="0" smtClean="0">
                <a:latin typeface="Futura Std Book" panose="020B0502020204020303" pitchFamily="34" charset="0"/>
              </a:rPr>
              <a:t>Para el municipio: $ </a:t>
            </a:r>
            <a:r>
              <a:rPr lang="es-CO" sz="1100" dirty="0">
                <a:latin typeface="Futura Std Book" panose="020B0502020204020303" pitchFamily="34" charset="0"/>
              </a:rPr>
              <a:t>$ 69.368.193 </a:t>
            </a:r>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 </a:t>
            </a:r>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rPr>
              <a:t>implementación</a:t>
            </a:r>
            <a:r>
              <a:rPr lang="es-CO" sz="1100" dirty="0">
                <a:latin typeface="Futura Std Book" panose="020B0502020204020303" pitchFamily="34" charset="0"/>
              </a:rPr>
              <a:t>, fabricación, suministro e instalación de las señales peatonales, la cual comprende 5 señales tipo tótem, 10 avisos direccionales, 10 paneles interpretativos adosados a muros y 10 paneles interpretativos de pie.</a:t>
            </a:r>
            <a:endParaRPr lang="es-MX" sz="1100" dirty="0">
              <a:latin typeface="Futura Std Book" panose="020B0502020204020303" pitchFamily="34" charset="0"/>
            </a:endParaRPr>
          </a:p>
          <a:p>
            <a:pPr algn="just"/>
            <a:r>
              <a:rPr lang="es-CO" sz="1100" dirty="0">
                <a:latin typeface="Futura Std Book" panose="020B0502020204020303" pitchFamily="34" charset="0"/>
              </a:rPr>
              <a:t>Estado: pre-contractual</a:t>
            </a:r>
          </a:p>
          <a:p>
            <a:pPr algn="just"/>
            <a:r>
              <a:rPr lang="es-CO" sz="1100" dirty="0">
                <a:latin typeface="Futura Std Book" panose="020B0502020204020303" pitchFamily="34" charset="0"/>
              </a:rPr>
              <a:t>Avance Físico: 0% vs </a:t>
            </a:r>
            <a:r>
              <a:rPr lang="es-CO" sz="1100" dirty="0" err="1">
                <a:latin typeface="Futura Std Book" panose="020B0502020204020303" pitchFamily="34" charset="0"/>
              </a:rPr>
              <a:t>prog</a:t>
            </a:r>
            <a:r>
              <a:rPr lang="es-CO" sz="1100" dirty="0">
                <a:latin typeface="Futura Std Book" panose="020B0502020204020303" pitchFamily="34" charset="0"/>
              </a:rPr>
              <a:t> 0</a:t>
            </a:r>
            <a:r>
              <a:rPr lang="es-CO" sz="1100" dirty="0" smtClean="0">
                <a:latin typeface="Futura Std Book" panose="020B0502020204020303" pitchFamily="34" charset="0"/>
              </a:rPr>
              <a:t>%</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Nota: </a:t>
            </a:r>
            <a:endParaRPr lang="es-CO" sz="1100" dirty="0" smtClean="0">
              <a:latin typeface="Futura Std Book" panose="020B0502020204020303" pitchFamily="34" charset="0"/>
            </a:endParaRPr>
          </a:p>
          <a:p>
            <a:pPr algn="just"/>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El </a:t>
            </a:r>
            <a:r>
              <a:rPr lang="es-CO" sz="1100" dirty="0">
                <a:latin typeface="Futura Std Book" panose="020B0502020204020303" pitchFamily="34" charset="0"/>
              </a:rPr>
              <a:t>proyecto de construcción de señalización para el municipio de Paipa fue aprobado el 13 de diciembre de 2018, fecha en la cual se solicitó el CDP a la fiduciaria para iniciar el proceso de contratación del convenio. </a:t>
            </a:r>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Paralelo </a:t>
            </a:r>
            <a:r>
              <a:rPr lang="es-CO" sz="1100" dirty="0">
                <a:latin typeface="Futura Std Book" panose="020B0502020204020303" pitchFamily="34" charset="0"/>
              </a:rPr>
              <a:t>a ello se solicitó el CDP al municipio hecho que se culminó el 22 de enero de 2019. </a:t>
            </a:r>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Jurídica </a:t>
            </a:r>
            <a:r>
              <a:rPr lang="es-CO" sz="1100" dirty="0">
                <a:latin typeface="Futura Std Book" panose="020B0502020204020303" pitchFamily="34" charset="0"/>
              </a:rPr>
              <a:t>de FONTUR realizó la minuta del convenio y fue remitida a la Alcaldía de Paipa y </a:t>
            </a:r>
            <a:r>
              <a:rPr lang="es-CO" sz="1100" dirty="0" err="1">
                <a:latin typeface="Futura Std Book" panose="020B0502020204020303" pitchFamily="34" charset="0"/>
              </a:rPr>
              <a:t>Cortupaipa</a:t>
            </a:r>
            <a:r>
              <a:rPr lang="es-CO" sz="1100" dirty="0">
                <a:latin typeface="Futura Std Book" panose="020B0502020204020303" pitchFamily="34" charset="0"/>
              </a:rPr>
              <a:t> el 15 de febrero de 2019. </a:t>
            </a:r>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El </a:t>
            </a:r>
            <a:r>
              <a:rPr lang="es-CO" sz="1100" dirty="0">
                <a:latin typeface="Futura Std Book" panose="020B0502020204020303" pitchFamily="34" charset="0"/>
              </a:rPr>
              <a:t>25 de febrero de 2019 </a:t>
            </a:r>
            <a:r>
              <a:rPr lang="es-CO" sz="1100" dirty="0">
                <a:latin typeface="Futura Std Book" panose="020B0502020204020303" pitchFamily="34" charset="0"/>
              </a:rPr>
              <a:t>en reunión </a:t>
            </a:r>
            <a:r>
              <a:rPr lang="es-CO" sz="1100" dirty="0" smtClean="0">
                <a:latin typeface="Futura Std Book" panose="020B0502020204020303" pitchFamily="34" charset="0"/>
              </a:rPr>
              <a:t>entre </a:t>
            </a:r>
            <a:r>
              <a:rPr lang="es-CO" sz="1100" dirty="0" err="1">
                <a:latin typeface="Futura Std Book" panose="020B0502020204020303" pitchFamily="34" charset="0"/>
              </a:rPr>
              <a:t>Fontur</a:t>
            </a:r>
            <a:r>
              <a:rPr lang="es-CO" sz="1100" dirty="0">
                <a:latin typeface="Futura Std Book" panose="020B0502020204020303" pitchFamily="34" charset="0"/>
              </a:rPr>
              <a:t> y la Alcaldía, este último solicitó que el convenio tuviera duración hasta el 31 de diciembre del 2019. Está solicitud fue aprobada por el apoyo a la supervisión de infraestructura de </a:t>
            </a:r>
            <a:r>
              <a:rPr lang="es-CO" sz="1100" dirty="0" err="1">
                <a:latin typeface="Futura Std Book" panose="020B0502020204020303" pitchFamily="34" charset="0"/>
              </a:rPr>
              <a:t>Fontur</a:t>
            </a:r>
            <a:r>
              <a:rPr lang="es-CO" sz="1100" dirty="0">
                <a:latin typeface="Futura Std Book" panose="020B0502020204020303" pitchFamily="34" charset="0"/>
              </a:rPr>
              <a:t>, sin embargo </a:t>
            </a:r>
            <a:r>
              <a:rPr lang="es-CO" sz="1100" dirty="0" smtClean="0">
                <a:latin typeface="Futura Std Book" panose="020B0502020204020303" pitchFamily="34" charset="0"/>
              </a:rPr>
              <a:t>jurídica </a:t>
            </a:r>
            <a:r>
              <a:rPr lang="es-CO" sz="1100" dirty="0">
                <a:latin typeface="Futura Std Book" panose="020B0502020204020303" pitchFamily="34" charset="0"/>
              </a:rPr>
              <a:t>no emitirá la minuta hasta que se tenga el </a:t>
            </a:r>
            <a:r>
              <a:rPr lang="es-CO" sz="1100" dirty="0" err="1">
                <a:latin typeface="Futura Std Book" panose="020B0502020204020303" pitchFamily="34" charset="0"/>
              </a:rPr>
              <a:t>VoBo</a:t>
            </a:r>
            <a:r>
              <a:rPr lang="es-CO" sz="1100" dirty="0">
                <a:latin typeface="Futura Std Book" panose="020B0502020204020303" pitchFamily="34" charset="0"/>
              </a:rPr>
              <a:t> de la gerencia de infraestructura </a:t>
            </a:r>
            <a:r>
              <a:rPr lang="es-CO" sz="1100" dirty="0" smtClean="0">
                <a:latin typeface="Futura Std Book" panose="020B0502020204020303" pitchFamily="34" charset="0"/>
              </a:rPr>
              <a:t>esta se </a:t>
            </a:r>
            <a:r>
              <a:rPr lang="es-CO" sz="1100" dirty="0">
                <a:latin typeface="Futura Std Book" panose="020B0502020204020303" pitchFamily="34" charset="0"/>
              </a:rPr>
              <a:t>espera obtener l</a:t>
            </a:r>
            <a:r>
              <a:rPr lang="es-CO" sz="1100" dirty="0" smtClean="0">
                <a:latin typeface="Futura Std Book" panose="020B0502020204020303" pitchFamily="34" charset="0"/>
              </a:rPr>
              <a:t>a </a:t>
            </a:r>
            <a:r>
              <a:rPr lang="es-CO" sz="1100" dirty="0">
                <a:latin typeface="Futura Std Book" panose="020B0502020204020303" pitchFamily="34" charset="0"/>
              </a:rPr>
              <a:t>próxima semana.</a:t>
            </a:r>
            <a:endParaRPr lang="es-CO" sz="1100" dirty="0">
              <a:latin typeface="Futura Std Book" panose="020B0502020204020303" pitchFamily="34" charset="0"/>
            </a:endParaRPr>
          </a:p>
          <a:p>
            <a:pPr algn="just"/>
            <a:endParaRPr lang="es-CO" sz="1000" dirty="0">
              <a:latin typeface="Futura Std Book" panose="020B0502020204020303" pitchFamily="34"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4</a:t>
            </a:fld>
            <a:endParaRPr lang="en-US"/>
          </a:p>
        </p:txBody>
      </p:sp>
      <p:sp>
        <p:nvSpPr>
          <p:cNvPr id="9" name="Estrella de 5 puntas 8"/>
          <p:cNvSpPr/>
          <p:nvPr/>
        </p:nvSpPr>
        <p:spPr>
          <a:xfrm>
            <a:off x="325645" y="3968401"/>
            <a:ext cx="219493" cy="184738"/>
          </a:xfrm>
          <a:prstGeom prst="star5">
            <a:avLst/>
          </a:prstGeom>
          <a:solidFill>
            <a:srgbClr val="A21984"/>
          </a:solidFill>
          <a:ln>
            <a:solidFill>
              <a:srgbClr val="A219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p:cNvSpPr txBox="1"/>
          <p:nvPr/>
        </p:nvSpPr>
        <p:spPr>
          <a:xfrm>
            <a:off x="5898128" y="432640"/>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550184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6511" y="370116"/>
            <a:ext cx="5940000" cy="8894743"/>
          </a:xfrm>
          <a:prstGeom prst="rect">
            <a:avLst/>
          </a:prstGeom>
        </p:spPr>
        <p:txBody>
          <a:bodyPr wrap="square">
            <a:spAutoFit/>
          </a:bodyPr>
          <a:lstStyle/>
          <a:p>
            <a:pPr algn="just"/>
            <a:r>
              <a:rPr lang="es-CO" sz="1100" dirty="0">
                <a:latin typeface="Futura Std Book" panose="020B0502020204020303" pitchFamily="34" charset="0"/>
              </a:rPr>
              <a:t> </a:t>
            </a:r>
            <a:endParaRPr lang="es-CO" sz="1100" dirty="0" smtClean="0">
              <a:latin typeface="Futura Std Book" panose="020B0502020204020303" pitchFamily="34" charset="0"/>
            </a:endParaRPr>
          </a:p>
          <a:p>
            <a:pPr algn="just"/>
            <a:endParaRPr lang="es-CO" sz="1100" dirty="0" smtClean="0">
              <a:latin typeface="Futura Std Book" panose="020B0502020204020303" pitchFamily="34" charset="0"/>
            </a:endParaRPr>
          </a:p>
          <a:p>
            <a:pPr algn="just"/>
            <a:endParaRPr lang="es-CO" sz="1100" dirty="0">
              <a:latin typeface="Futura Std Book" panose="020B0502020204020303" pitchFamily="34" charset="0"/>
            </a:endParaRPr>
          </a:p>
          <a:p>
            <a:pPr algn="just"/>
            <a:r>
              <a:rPr lang="es-CO" sz="1200" b="1" dirty="0" smtClean="0">
                <a:latin typeface="Futura Std Book" panose="020B0502020204020303" pitchFamily="34" charset="0"/>
              </a:rPr>
              <a:t>Paipa</a:t>
            </a:r>
            <a:r>
              <a:rPr lang="es-CO" sz="1200" b="1" dirty="0">
                <a:latin typeface="Futura Std Book" panose="020B0502020204020303" pitchFamily="34" charset="0"/>
              </a:rPr>
              <a:t>, Villa de Leyva</a:t>
            </a:r>
          </a:p>
          <a:p>
            <a:pPr algn="just"/>
            <a:endParaRPr lang="es-CO" sz="1050" dirty="0">
              <a:latin typeface="Futura Std Book" panose="020B0502020204020303" pitchFamily="34" charset="0"/>
            </a:endParaRPr>
          </a:p>
          <a:p>
            <a:pPr algn="just"/>
            <a:r>
              <a:rPr lang="es-CO" sz="1050" b="1" dirty="0">
                <a:latin typeface="Futura Std Book" panose="020B0502020204020303" pitchFamily="34" charset="0"/>
              </a:rPr>
              <a:t>5. </a:t>
            </a:r>
            <a:r>
              <a:rPr lang="es-CO" sz="1050" dirty="0">
                <a:latin typeface="Futura Std Book" panose="020B0502020204020303" pitchFamily="34" charset="0"/>
              </a:rPr>
              <a:t>Proceso de capacitación para la implementación del Sistema de Gestión de la Seguridad y Salud en </a:t>
            </a:r>
            <a:r>
              <a:rPr lang="es-CO" sz="1100" dirty="0">
                <a:latin typeface="Futura Std Book" panose="020B0502020204020303" pitchFamily="34" charset="0"/>
              </a:rPr>
              <a:t>el Trabajo (SG-SST), en hasta 150 establecimientos de alojamiento del </a:t>
            </a:r>
            <a:r>
              <a:rPr lang="es-CO" sz="1100" dirty="0" smtClean="0">
                <a:latin typeface="Futura Std Book" panose="020B0502020204020303" pitchFamily="34" charset="0"/>
              </a:rPr>
              <a:t>país.</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Proponente: Asociación Hotelera y Turística De Colombia  - </a:t>
            </a:r>
            <a:r>
              <a:rPr lang="es-CO" sz="1100" dirty="0" err="1" smtClean="0">
                <a:latin typeface="Futura Std Book" panose="020B0502020204020303" pitchFamily="34" charset="0"/>
              </a:rPr>
              <a:t>Cotelco</a:t>
            </a:r>
            <a:r>
              <a:rPr lang="es-CO" sz="1100" dirty="0" smtClean="0">
                <a:latin typeface="Futura Std Book" panose="020B0502020204020303" pitchFamily="34" charset="0"/>
              </a:rPr>
              <a:t> Nacional</a:t>
            </a:r>
            <a:endParaRPr lang="es-CO" sz="1100" dirty="0">
              <a:latin typeface="Futura Std Book" panose="020B0502020204020303" pitchFamily="34" charset="0"/>
            </a:endParaRPr>
          </a:p>
          <a:p>
            <a:pPr algn="just"/>
            <a:r>
              <a:rPr lang="es-CO" sz="1100" dirty="0">
                <a:latin typeface="Futura Std Book" panose="020B0502020204020303" pitchFamily="34" charset="0"/>
              </a:rPr>
              <a:t>Valor: $460.205.000 </a:t>
            </a:r>
          </a:p>
          <a:p>
            <a:pPr algn="just"/>
            <a:r>
              <a:rPr lang="es-CO" sz="1100" dirty="0" err="1">
                <a:latin typeface="Futura Std Book" panose="020B0502020204020303" pitchFamily="34" charset="0"/>
              </a:rPr>
              <a:t>Fontur</a:t>
            </a:r>
            <a:r>
              <a:rPr lang="es-CO" sz="1100" dirty="0">
                <a:latin typeface="Futura Std Book" panose="020B0502020204020303" pitchFamily="34" charset="0"/>
              </a:rPr>
              <a:t>: $366.665.000</a:t>
            </a:r>
          </a:p>
          <a:p>
            <a:pPr algn="just"/>
            <a:r>
              <a:rPr lang="es-CO" sz="1100" dirty="0">
                <a:latin typeface="Futura Std Book" panose="020B0502020204020303" pitchFamily="34" charset="0"/>
              </a:rPr>
              <a:t>Contrapartida $93.540.000</a:t>
            </a:r>
          </a:p>
          <a:p>
            <a:pPr algn="just"/>
            <a:r>
              <a:rPr lang="es-CO" sz="1100" dirty="0">
                <a:latin typeface="Futura Std Book" panose="020B0502020204020303" pitchFamily="34" charset="0"/>
              </a:rPr>
              <a:t>Para </a:t>
            </a:r>
            <a:r>
              <a:rPr lang="es-CO" sz="1100" dirty="0" smtClean="0">
                <a:latin typeface="Futura Std Book" panose="020B0502020204020303" pitchFamily="34" charset="0"/>
              </a:rPr>
              <a:t>los municipios </a:t>
            </a:r>
            <a:r>
              <a:rPr lang="es-CO" sz="1100" dirty="0">
                <a:latin typeface="Futura Std Book" panose="020B0502020204020303" pitchFamily="34" charset="0"/>
              </a:rPr>
              <a:t>$61.110.833 </a:t>
            </a:r>
            <a:endParaRPr lang="es-CO" sz="1100" dirty="0" smtClean="0">
              <a:latin typeface="Futura Std Book" panose="020B0502020204020303" pitchFamily="34" charset="0"/>
            </a:endParaRPr>
          </a:p>
          <a:p>
            <a:pPr algn="just"/>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rPr>
              <a:t>Capacitar </a:t>
            </a:r>
            <a:r>
              <a:rPr lang="es-CO" sz="1100" dirty="0">
                <a:latin typeface="Futura Std Book" panose="020B0502020204020303" pitchFamily="34" charset="0"/>
              </a:rPr>
              <a:t>hasta a 150 establecimientos de alojamiento y hospedaje, mediante la aplicación de los criterios de SST definidos en el decreto 1072 de 2015, para la implementación del sistema de gestión de la seguridad y salud en el trabajo.</a:t>
            </a:r>
          </a:p>
          <a:p>
            <a:pPr algn="just"/>
            <a:r>
              <a:rPr lang="es-CO" sz="1100" dirty="0">
                <a:latin typeface="Futura Std Book" panose="020B0502020204020303" pitchFamily="34" charset="0"/>
              </a:rPr>
              <a:t>Estado: Terminado</a:t>
            </a:r>
          </a:p>
          <a:p>
            <a:pPr algn="just"/>
            <a:r>
              <a:rPr lang="es-CO" sz="1100" dirty="0">
                <a:latin typeface="Futura Std Book" panose="020B0502020204020303" pitchFamily="34" charset="0"/>
              </a:rPr>
              <a:t>Avance Físico: 100%</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Nota</a:t>
            </a:r>
            <a:r>
              <a:rPr lang="es-CO" sz="1100" dirty="0">
                <a:latin typeface="Futura Std Book" panose="020B0502020204020303" pitchFamily="34" charset="0"/>
              </a:rPr>
              <a:t>: </a:t>
            </a:r>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Se </a:t>
            </a:r>
            <a:r>
              <a:rPr lang="es-CO" sz="1100" dirty="0">
                <a:latin typeface="Futura Std Book" panose="020B0502020204020303" pitchFamily="34" charset="0"/>
              </a:rPr>
              <a:t>estima terminar proceso de liquidación del contrato al 15 de marzo de 2019.</a:t>
            </a:r>
          </a:p>
          <a:p>
            <a:pPr algn="just"/>
            <a:endParaRPr lang="es-CO" sz="1050" u="sng" dirty="0" smtClean="0">
              <a:latin typeface="Futura Std Book" panose="020B0502020204020303" pitchFamily="34" charset="0"/>
            </a:endParaRPr>
          </a:p>
          <a:p>
            <a:pPr algn="just"/>
            <a:endParaRPr lang="es-CO" sz="1050" u="sng" dirty="0">
              <a:latin typeface="Futura Std Book" panose="020B0502020204020303" pitchFamily="34" charset="0"/>
            </a:endParaRPr>
          </a:p>
          <a:p>
            <a:pPr lvl="0" algn="just"/>
            <a:r>
              <a:rPr lang="es-CO" sz="1200" b="1" dirty="0" smtClean="0">
                <a:solidFill>
                  <a:prstClr val="black"/>
                </a:solidFill>
                <a:latin typeface="Futura Std Book" panose="020B0502020204020303" pitchFamily="34" charset="0"/>
              </a:rPr>
              <a:t>Sogamoso</a:t>
            </a:r>
            <a:endParaRPr lang="es-CO" sz="1200" b="1" dirty="0">
              <a:solidFill>
                <a:prstClr val="black"/>
              </a:solidFill>
              <a:latin typeface="Futura Std Book" panose="020B0502020204020303" pitchFamily="34" charset="0"/>
            </a:endParaRPr>
          </a:p>
          <a:p>
            <a:pPr lvl="0" algn="just"/>
            <a:endParaRPr lang="es-CO" sz="1100" dirty="0">
              <a:solidFill>
                <a:prstClr val="black"/>
              </a:solidFill>
              <a:latin typeface="Futura Std Book" panose="020B0502020204020303" pitchFamily="34" charset="0"/>
            </a:endParaRPr>
          </a:p>
          <a:p>
            <a:pPr lvl="0" algn="just"/>
            <a:r>
              <a:rPr lang="es-CO" sz="1100" b="1" dirty="0">
                <a:solidFill>
                  <a:prstClr val="black"/>
                </a:solidFill>
                <a:latin typeface="Futura Std Book" panose="020B0502020204020303" pitchFamily="34" charset="0"/>
              </a:rPr>
              <a:t>6. </a:t>
            </a:r>
            <a:r>
              <a:rPr lang="es-CO" sz="1100" dirty="0">
                <a:solidFill>
                  <a:prstClr val="black"/>
                </a:solidFill>
                <a:latin typeface="Futura Std Book" panose="020B0502020204020303" pitchFamily="34" charset="0"/>
              </a:rPr>
              <a:t>Fase 2: certificación de la norma técnica sectorial NTS-AV 009 en hasta 35 empresas de transporte turístico terrestre automotor especializado</a:t>
            </a:r>
          </a:p>
          <a:p>
            <a:pPr lvl="0" algn="just"/>
            <a:r>
              <a:rPr lang="es-CO" sz="1100" dirty="0">
                <a:solidFill>
                  <a:prstClr val="black"/>
                </a:solidFill>
                <a:latin typeface="Futura Std Book" panose="020B0502020204020303" pitchFamily="34" charset="0"/>
              </a:rPr>
              <a:t>Proponente: Asociación Colombiana Del Transporte Terrestre Automotor Especial - </a:t>
            </a:r>
            <a:r>
              <a:rPr lang="es-CO" sz="1100" dirty="0" err="1">
                <a:solidFill>
                  <a:prstClr val="black"/>
                </a:solidFill>
                <a:latin typeface="Futura Std Book" panose="020B0502020204020303" pitchFamily="34" charset="0"/>
              </a:rPr>
              <a:t>Acoltés</a:t>
            </a:r>
            <a:endParaRPr lang="es-CO" sz="1100" dirty="0">
              <a:solidFill>
                <a:prstClr val="black"/>
              </a:solidFill>
              <a:latin typeface="Futura Std Book" panose="020B0502020204020303" pitchFamily="34" charset="0"/>
            </a:endParaRPr>
          </a:p>
          <a:p>
            <a:pPr lvl="0" algn="just"/>
            <a:r>
              <a:rPr lang="es-CO" sz="1100" dirty="0">
                <a:solidFill>
                  <a:prstClr val="black"/>
                </a:solidFill>
                <a:latin typeface="Futura Std Book" panose="020B0502020204020303" pitchFamily="34" charset="0"/>
              </a:rPr>
              <a:t>Valor: $ 147.604.625 </a:t>
            </a:r>
          </a:p>
          <a:p>
            <a:pPr lvl="0" algn="just"/>
            <a:r>
              <a:rPr lang="es-CO" sz="1100" dirty="0" err="1">
                <a:solidFill>
                  <a:prstClr val="black"/>
                </a:solidFill>
                <a:latin typeface="Futura Std Book" panose="020B0502020204020303" pitchFamily="34" charset="0"/>
              </a:rPr>
              <a:t>Fontur</a:t>
            </a:r>
            <a:r>
              <a:rPr lang="es-CO" sz="1100" dirty="0">
                <a:solidFill>
                  <a:prstClr val="black"/>
                </a:solidFill>
                <a:latin typeface="Futura Std Book" panose="020B0502020204020303" pitchFamily="34" charset="0"/>
              </a:rPr>
              <a:t>: $ 118.083.700</a:t>
            </a:r>
          </a:p>
          <a:p>
            <a:pPr lvl="0" algn="just"/>
            <a:r>
              <a:rPr lang="es-CO" sz="1100" dirty="0">
                <a:solidFill>
                  <a:prstClr val="black"/>
                </a:solidFill>
                <a:latin typeface="Futura Std Book" panose="020B0502020204020303" pitchFamily="34" charset="0"/>
              </a:rPr>
              <a:t>Contrapartida: $</a:t>
            </a:r>
            <a:r>
              <a:rPr lang="es-CO" sz="1100" dirty="0" smtClean="0">
                <a:solidFill>
                  <a:prstClr val="black"/>
                </a:solidFill>
                <a:latin typeface="Futura Std Book" panose="020B0502020204020303" pitchFamily="34" charset="0"/>
              </a:rPr>
              <a:t>29.520.925</a:t>
            </a:r>
          </a:p>
          <a:p>
            <a:pPr algn="just"/>
            <a:r>
              <a:rPr lang="es-CO" sz="1100" dirty="0" smtClean="0">
                <a:solidFill>
                  <a:prstClr val="black"/>
                </a:solidFill>
                <a:latin typeface="Futura Std Book" panose="020B0502020204020303" pitchFamily="34" charset="0"/>
              </a:rPr>
              <a:t>Para el municipio: $ </a:t>
            </a:r>
            <a:r>
              <a:rPr lang="es-CO" sz="1100" dirty="0">
                <a:solidFill>
                  <a:prstClr val="black"/>
                </a:solidFill>
                <a:latin typeface="Futura Std Book" panose="020B0502020204020303" pitchFamily="34" charset="0"/>
              </a:rPr>
              <a:t>118.083.700</a:t>
            </a:r>
          </a:p>
          <a:p>
            <a:pPr lvl="0" algn="just"/>
            <a:endParaRPr lang="es-CO" sz="1100" dirty="0">
              <a:solidFill>
                <a:prstClr val="black"/>
              </a:solidFill>
              <a:latin typeface="Futura Std Book" panose="020B0502020204020303" pitchFamily="34" charset="0"/>
            </a:endParaRPr>
          </a:p>
          <a:p>
            <a:pPr lvl="0"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solidFill>
                  <a:prstClr val="black"/>
                </a:solidFill>
                <a:latin typeface="Futura Std Book" panose="020B0502020204020303" pitchFamily="34" charset="0"/>
              </a:rPr>
              <a:t>Con </a:t>
            </a:r>
            <a:r>
              <a:rPr lang="es-CO" sz="1100" dirty="0">
                <a:solidFill>
                  <a:prstClr val="black"/>
                </a:solidFill>
                <a:latin typeface="Futura Std Book" panose="020B0502020204020303" pitchFamily="34" charset="0"/>
              </a:rPr>
              <a:t>la "Fase 2: certificación de la norma técnica sectorial NTS-AV-009, se estima certificar hasta 35 empresas de transporte turístico terrestre automotor especializado", de las 70 empresas que hicieron parte de la Fase1, proyecto FNTP-253-2017: Implementación de la norma técnica sectorial NTS-AV 009 en hasta 70 empresas de transporte turístico terrestre automotor especializado </a:t>
            </a:r>
          </a:p>
          <a:p>
            <a:pPr lvl="0" algn="just"/>
            <a:r>
              <a:rPr lang="es-CO" sz="1100" dirty="0">
                <a:solidFill>
                  <a:prstClr val="black"/>
                </a:solidFill>
                <a:latin typeface="Futura Std Book" panose="020B0502020204020303" pitchFamily="34" charset="0"/>
              </a:rPr>
              <a:t>Estado: Aprobado</a:t>
            </a:r>
          </a:p>
          <a:p>
            <a:pPr lvl="0" algn="just"/>
            <a:r>
              <a:rPr lang="es-CO" sz="1100" dirty="0">
                <a:solidFill>
                  <a:prstClr val="black"/>
                </a:solidFill>
                <a:latin typeface="Futura Std Book" panose="020B0502020204020303" pitchFamily="34" charset="0"/>
              </a:rPr>
              <a:t>Avance físico: 0</a:t>
            </a:r>
            <a:r>
              <a:rPr lang="es-CO" sz="1100" dirty="0" smtClean="0">
                <a:solidFill>
                  <a:prstClr val="black"/>
                </a:solidFill>
                <a:latin typeface="Futura Std Book" panose="020B0502020204020303" pitchFamily="34" charset="0"/>
              </a:rPr>
              <a:t>%</a:t>
            </a:r>
          </a:p>
          <a:p>
            <a:pPr lvl="0" algn="just"/>
            <a:endParaRPr lang="es-CO" sz="1100" dirty="0">
              <a:solidFill>
                <a:prstClr val="black"/>
              </a:solidFill>
              <a:latin typeface="Futura Std Book" panose="020B0502020204020303" pitchFamily="34" charset="0"/>
            </a:endParaRPr>
          </a:p>
          <a:p>
            <a:pPr lvl="0" algn="just"/>
            <a:r>
              <a:rPr lang="es-CO" sz="1100" dirty="0">
                <a:solidFill>
                  <a:prstClr val="black"/>
                </a:solidFill>
                <a:latin typeface="Futura Std Book" panose="020B0502020204020303" pitchFamily="34" charset="0"/>
              </a:rPr>
              <a:t>Nota: </a:t>
            </a:r>
            <a:endParaRPr lang="es-CO" sz="1100" dirty="0" smtClean="0">
              <a:solidFill>
                <a:prstClr val="black"/>
              </a:solidFill>
              <a:latin typeface="Futura Std Book" panose="020B0502020204020303" pitchFamily="34" charset="0"/>
            </a:endParaRPr>
          </a:p>
          <a:p>
            <a:pPr marL="171450" lvl="0" indent="-171450" algn="just">
              <a:buFont typeface="Arial" panose="020B0604020202020204" pitchFamily="34" charset="0"/>
              <a:buChar char="•"/>
            </a:pPr>
            <a:r>
              <a:rPr lang="es-CO" sz="1100" dirty="0" smtClean="0">
                <a:solidFill>
                  <a:prstClr val="black"/>
                </a:solidFill>
                <a:latin typeface="Futura Std Book" panose="020B0502020204020303" pitchFamily="34" charset="0"/>
              </a:rPr>
              <a:t>Aprobado </a:t>
            </a:r>
            <a:r>
              <a:rPr lang="es-CO" sz="1100" dirty="0">
                <a:solidFill>
                  <a:prstClr val="black"/>
                </a:solidFill>
                <a:latin typeface="Futura Std Book" panose="020B0502020204020303" pitchFamily="34" charset="0"/>
              </a:rPr>
              <a:t>Comité Directivo del 21 de febrero de 2019.</a:t>
            </a:r>
            <a:endParaRPr lang="es-CO" sz="1100" dirty="0">
              <a:latin typeface="Futura Std Book" panose="020B0502020204020303" pitchFamily="34" charset="0"/>
            </a:endParaRPr>
          </a:p>
          <a:p>
            <a:pPr algn="just"/>
            <a:endParaRPr lang="es-CO" sz="1100" b="1" dirty="0" smtClean="0">
              <a:latin typeface="Futura Std Book" panose="020B0502020204020303" pitchFamily="34" charset="0"/>
            </a:endParaRPr>
          </a:p>
          <a:p>
            <a:pPr algn="just"/>
            <a:endParaRPr lang="es-CO" sz="1100" b="1" dirty="0">
              <a:latin typeface="Futura Std Book" panose="020B0502020204020303" pitchFamily="34" charset="0"/>
            </a:endParaRPr>
          </a:p>
          <a:p>
            <a:pPr algn="just"/>
            <a:endParaRPr lang="es-CO" sz="1100" b="1" dirty="0" smtClean="0">
              <a:latin typeface="Futura Std Book" panose="020B0502020204020303" pitchFamily="34" charset="0"/>
            </a:endParaRPr>
          </a:p>
          <a:p>
            <a:pPr algn="just"/>
            <a:endParaRPr lang="es-CO" sz="1100" b="1" dirty="0">
              <a:latin typeface="Futura Std Book" panose="020B0502020204020303" pitchFamily="34" charset="0"/>
            </a:endParaRPr>
          </a:p>
          <a:p>
            <a:pPr algn="just"/>
            <a:endParaRPr lang="es-CO" sz="1100" b="1" dirty="0" smtClean="0">
              <a:latin typeface="Futura Std Book" panose="020B0502020204020303" pitchFamily="34" charset="0"/>
            </a:endParaRPr>
          </a:p>
          <a:p>
            <a:pPr algn="just"/>
            <a:endParaRPr lang="es-CO" sz="1100" b="1" dirty="0" smtClean="0">
              <a:latin typeface="Futura Std Book" panose="020B0502020204020303" pitchFamily="34" charset="0"/>
            </a:endParaRPr>
          </a:p>
          <a:p>
            <a:pPr algn="just"/>
            <a:endParaRPr lang="es-CO" sz="1100" b="1" dirty="0" smtClean="0">
              <a:latin typeface="Futura Std Book" panose="020B0502020204020303" pitchFamily="34"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5</a:t>
            </a:fld>
            <a:endParaRPr lang="en-US"/>
          </a:p>
        </p:txBody>
      </p:sp>
      <p:sp>
        <p:nvSpPr>
          <p:cNvPr id="10" name="CuadroTexto 9"/>
          <p:cNvSpPr txBox="1"/>
          <p:nvPr/>
        </p:nvSpPr>
        <p:spPr>
          <a:xfrm>
            <a:off x="5815041" y="426142"/>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4221744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2573" y="294064"/>
            <a:ext cx="6110777" cy="9064020"/>
          </a:xfrm>
          <a:prstGeom prst="rect">
            <a:avLst/>
          </a:prstGeom>
        </p:spPr>
        <p:txBody>
          <a:bodyPr wrap="square">
            <a:spAutoFit/>
          </a:bodyPr>
          <a:lstStyle/>
          <a:p>
            <a:pPr algn="just"/>
            <a:r>
              <a:rPr lang="es-CO" sz="1200" b="1" dirty="0" smtClean="0">
                <a:latin typeface="Futura Std Book" panose="020B0502020204020303" pitchFamily="34" charset="0"/>
              </a:rPr>
              <a:t>Sogamoso</a:t>
            </a:r>
            <a:r>
              <a:rPr lang="es-CO" sz="1200" b="1" dirty="0">
                <a:latin typeface="Futura Std Book" panose="020B0502020204020303" pitchFamily="34" charset="0"/>
              </a:rPr>
              <a:t>, Aquitania, </a:t>
            </a:r>
            <a:r>
              <a:rPr lang="es-CO" sz="1200" b="1" dirty="0" err="1">
                <a:latin typeface="Futura Std Book" panose="020B0502020204020303" pitchFamily="34" charset="0"/>
              </a:rPr>
              <a:t>Cuítiva</a:t>
            </a:r>
            <a:r>
              <a:rPr lang="es-CO" sz="1200" b="1" dirty="0">
                <a:latin typeface="Futura Std Book" panose="020B0502020204020303" pitchFamily="34" charset="0"/>
              </a:rPr>
              <a:t>, </a:t>
            </a:r>
            <a:r>
              <a:rPr lang="es-CO" sz="1200" b="1" dirty="0" err="1">
                <a:latin typeface="Futura Std Book" panose="020B0502020204020303" pitchFamily="34" charset="0"/>
              </a:rPr>
              <a:t>Mongua</a:t>
            </a:r>
            <a:r>
              <a:rPr lang="es-CO" sz="1200" b="1" dirty="0">
                <a:latin typeface="Futura Std Book" panose="020B0502020204020303" pitchFamily="34" charset="0"/>
              </a:rPr>
              <a:t>, </a:t>
            </a:r>
            <a:r>
              <a:rPr lang="es-CO" sz="1200" b="1" dirty="0" err="1">
                <a:latin typeface="Futura Std Book" panose="020B0502020204020303" pitchFamily="34" charset="0"/>
              </a:rPr>
              <a:t>Monguí</a:t>
            </a:r>
            <a:r>
              <a:rPr lang="es-CO" sz="1200" b="1" dirty="0">
                <a:latin typeface="Futura Std Book" panose="020B0502020204020303" pitchFamily="34" charset="0"/>
              </a:rPr>
              <a:t>, Pajarito, </a:t>
            </a:r>
            <a:r>
              <a:rPr lang="es-CO" sz="1200" b="1" dirty="0" err="1">
                <a:latin typeface="Futura Std Book" panose="020B0502020204020303" pitchFamily="34" charset="0"/>
              </a:rPr>
              <a:t>Firavitoba</a:t>
            </a:r>
            <a:r>
              <a:rPr lang="es-CO" sz="1200" b="1" dirty="0">
                <a:latin typeface="Futura Std Book" panose="020B0502020204020303" pitchFamily="34" charset="0"/>
              </a:rPr>
              <a:t>, Iza.</a:t>
            </a:r>
          </a:p>
          <a:p>
            <a:pPr algn="just"/>
            <a:endParaRPr lang="es-CO" sz="1000" dirty="0">
              <a:latin typeface="Futura Std Book" panose="020B0502020204020303" pitchFamily="34" charset="0"/>
            </a:endParaRPr>
          </a:p>
          <a:p>
            <a:pPr lvl="0" algn="just"/>
            <a:r>
              <a:rPr lang="es-CO" sz="1100" b="1" dirty="0">
                <a:latin typeface="Futura Std Book" panose="020B0502020204020303" pitchFamily="34" charset="0"/>
              </a:rPr>
              <a:t>7. </a:t>
            </a:r>
            <a:r>
              <a:rPr lang="es-CO" sz="1100" dirty="0">
                <a:latin typeface="Futura Std Book" panose="020B0502020204020303" pitchFamily="34" charset="0"/>
              </a:rPr>
              <a:t>Diseño del Producto Turístico de la Provincia de SUGAMUXI</a:t>
            </a:r>
          </a:p>
          <a:p>
            <a:pPr algn="just"/>
            <a:r>
              <a:rPr lang="es-CO" sz="1100" dirty="0">
                <a:latin typeface="Futura Std Book" panose="020B0502020204020303" pitchFamily="34" charset="0"/>
              </a:rPr>
              <a:t>Proponente: Alcaldía de Sogamoso</a:t>
            </a:r>
          </a:p>
          <a:p>
            <a:pPr algn="just"/>
            <a:r>
              <a:rPr lang="es-CO" sz="1100" dirty="0">
                <a:latin typeface="Futura Std Book" panose="020B0502020204020303" pitchFamily="34" charset="0"/>
              </a:rPr>
              <a:t>Valor: $179.809.000</a:t>
            </a:r>
          </a:p>
          <a:p>
            <a:pPr algn="just"/>
            <a:r>
              <a:rPr lang="es-CO" sz="1100" dirty="0" err="1">
                <a:latin typeface="Futura Std Book" panose="020B0502020204020303" pitchFamily="34" charset="0"/>
              </a:rPr>
              <a:t>Fontur</a:t>
            </a:r>
            <a:r>
              <a:rPr lang="es-CO" sz="1100" dirty="0">
                <a:latin typeface="Futura Std Book" panose="020B0502020204020303" pitchFamily="34" charset="0"/>
              </a:rPr>
              <a:t> $143.395.000</a:t>
            </a:r>
          </a:p>
          <a:p>
            <a:pPr algn="just"/>
            <a:r>
              <a:rPr lang="es-CO" sz="1100" dirty="0">
                <a:latin typeface="Futura Std Book" panose="020B0502020204020303" pitchFamily="34" charset="0"/>
              </a:rPr>
              <a:t>Contrapartida $</a:t>
            </a:r>
            <a:r>
              <a:rPr lang="es-CO" sz="1100" dirty="0" smtClean="0">
                <a:latin typeface="Futura Std Book" panose="020B0502020204020303" pitchFamily="34" charset="0"/>
              </a:rPr>
              <a:t>36.414.000</a:t>
            </a:r>
          </a:p>
          <a:p>
            <a:pPr algn="just"/>
            <a:r>
              <a:rPr lang="es-CO" sz="1100" dirty="0" smtClean="0">
                <a:latin typeface="Futura Std Book" panose="020B0502020204020303" pitchFamily="34" charset="0"/>
              </a:rPr>
              <a:t>Para los municipios: $ </a:t>
            </a:r>
            <a:r>
              <a:rPr lang="es-CO" sz="1100" dirty="0">
                <a:latin typeface="Futura Std Book" panose="020B0502020204020303" pitchFamily="34" charset="0"/>
              </a:rPr>
              <a:t>$143.395.000</a:t>
            </a:r>
          </a:p>
          <a:p>
            <a:pPr algn="just"/>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rPr>
              <a:t>Diseñar </a:t>
            </a:r>
            <a:r>
              <a:rPr lang="es-CO" sz="1100" dirty="0">
                <a:latin typeface="Futura Std Book" panose="020B0502020204020303" pitchFamily="34" charset="0"/>
              </a:rPr>
              <a:t>el producto turístico de la provincia de </a:t>
            </a:r>
            <a:r>
              <a:rPr lang="es-CO" sz="1100" dirty="0" err="1">
                <a:latin typeface="Futura Std Book" panose="020B0502020204020303" pitchFamily="34" charset="0"/>
              </a:rPr>
              <a:t>Sugamuxi</a:t>
            </a:r>
            <a:r>
              <a:rPr lang="es-CO" sz="1100" dirty="0">
                <a:latin typeface="Futura Std Book" panose="020B0502020204020303" pitchFamily="34" charset="0"/>
              </a:rPr>
              <a:t> a partir de la puesta en valor de sus atractivos y de la prestación de servicios de excelencia, con el fin de introducirlo en mercados turísticos del orden regional y nacional.</a:t>
            </a:r>
          </a:p>
          <a:p>
            <a:pPr algn="just"/>
            <a:r>
              <a:rPr lang="es-CO" sz="1100" dirty="0">
                <a:latin typeface="Futura Std Book" panose="020B0502020204020303" pitchFamily="34" charset="0"/>
              </a:rPr>
              <a:t>Estado: terminado</a:t>
            </a:r>
          </a:p>
          <a:p>
            <a:pPr algn="just"/>
            <a:r>
              <a:rPr lang="es-CO" sz="1100" dirty="0">
                <a:latin typeface="Futura Std Book" panose="020B0502020204020303" pitchFamily="34" charset="0"/>
              </a:rPr>
              <a:t>Avance Físico: 100</a:t>
            </a:r>
            <a:r>
              <a:rPr lang="es-CO" sz="1100" dirty="0" smtClean="0">
                <a:latin typeface="Futura Std Book" panose="020B0502020204020303" pitchFamily="34" charset="0"/>
              </a:rPr>
              <a:t>%</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Nota</a:t>
            </a:r>
            <a:r>
              <a:rPr lang="es-CO" sz="1100" dirty="0" smtClean="0">
                <a:latin typeface="Futura Std Book" panose="020B0502020204020303" pitchFamily="34" charset="0"/>
              </a:rPr>
              <a:t>:</a:t>
            </a:r>
          </a:p>
          <a:p>
            <a:pPr marL="171450" indent="-171450" algn="just">
              <a:buFont typeface="Arial" panose="020B0604020202020204" pitchFamily="34" charset="0"/>
              <a:buChar char="•"/>
            </a:pPr>
            <a:r>
              <a:rPr lang="es-CO" sz="1100" dirty="0" smtClean="0">
                <a:latin typeface="Futura Std Book" panose="020B0502020204020303" pitchFamily="34" charset="0"/>
              </a:rPr>
              <a:t>El </a:t>
            </a:r>
            <a:r>
              <a:rPr lang="es-CO" sz="1100" dirty="0">
                <a:latin typeface="Futura Std Book" panose="020B0502020204020303" pitchFamily="34" charset="0"/>
              </a:rPr>
              <a:t>05 de diciembre de 2018, se realizó la socialización de los entregables finales del Diseño de Producto Turístico de la Provincia de </a:t>
            </a:r>
            <a:r>
              <a:rPr lang="es-CO" sz="1100" dirty="0" err="1">
                <a:latin typeface="Futura Std Book" panose="020B0502020204020303" pitchFamily="34" charset="0"/>
              </a:rPr>
              <a:t>Sugamuxi</a:t>
            </a:r>
            <a:r>
              <a:rPr lang="es-CO" sz="1100" dirty="0">
                <a:latin typeface="Futura Std Book" panose="020B0502020204020303" pitchFamily="34" charset="0"/>
              </a:rPr>
              <a:t> 	 </a:t>
            </a:r>
            <a:endParaRPr lang="es-CO" sz="1100" dirty="0" smtClean="0">
              <a:latin typeface="Futura Std Book" panose="020B0502020204020303" pitchFamily="34" charset="0"/>
            </a:endParaRPr>
          </a:p>
          <a:p>
            <a:pPr marL="171450" indent="-171450" algn="just">
              <a:buFont typeface="Arial" panose="020B0604020202020204" pitchFamily="34" charset="0"/>
              <a:buChar char="•"/>
            </a:pPr>
            <a:r>
              <a:rPr lang="es-CO" sz="1100" dirty="0" smtClean="0">
                <a:latin typeface="Futura Std Book" panose="020B0502020204020303" pitchFamily="34" charset="0"/>
              </a:rPr>
              <a:t>Se </a:t>
            </a:r>
            <a:r>
              <a:rPr lang="es-CO" sz="1100" dirty="0">
                <a:latin typeface="Futura Std Book" panose="020B0502020204020303" pitchFamily="34" charset="0"/>
              </a:rPr>
              <a:t>estima para el 08 de marzo de 2019, suscribir acta de liquidación del </a:t>
            </a:r>
            <a:r>
              <a:rPr lang="es-CO" sz="1100" dirty="0" smtClean="0">
                <a:latin typeface="Futura Std Book" panose="020B0502020204020303" pitchFamily="34" charset="0"/>
              </a:rPr>
              <a:t>contrato.</a:t>
            </a:r>
          </a:p>
          <a:p>
            <a:pPr marL="171450" indent="-171450" algn="just">
              <a:buFont typeface="Arial" panose="020B0604020202020204" pitchFamily="34" charset="0"/>
              <a:buChar char="•"/>
            </a:pPr>
            <a:r>
              <a:rPr lang="es-CO" sz="1100" dirty="0" smtClean="0">
                <a:latin typeface="Futura Std Book" panose="020B0502020204020303" pitchFamily="34" charset="0"/>
              </a:rPr>
              <a:t>El </a:t>
            </a:r>
            <a:r>
              <a:rPr lang="es-CO" sz="1100" dirty="0">
                <a:latin typeface="Futura Std Book" panose="020B0502020204020303" pitchFamily="34" charset="0"/>
              </a:rPr>
              <a:t>diseño de producto se desarrollará en los municipios de: Sogamoso, Aquitania, </a:t>
            </a:r>
            <a:r>
              <a:rPr lang="es-CO" sz="1100" dirty="0" err="1">
                <a:latin typeface="Futura Std Book" panose="020B0502020204020303" pitchFamily="34" charset="0"/>
              </a:rPr>
              <a:t>Cuitiva</a:t>
            </a:r>
            <a:r>
              <a:rPr lang="es-CO" sz="1100" dirty="0">
                <a:latin typeface="Futura Std Book" panose="020B0502020204020303" pitchFamily="34" charset="0"/>
              </a:rPr>
              <a:t>, </a:t>
            </a:r>
            <a:r>
              <a:rPr lang="es-CO" sz="1100" dirty="0" err="1">
                <a:latin typeface="Futura Std Book" panose="020B0502020204020303" pitchFamily="34" charset="0"/>
              </a:rPr>
              <a:t>Mongua</a:t>
            </a:r>
            <a:r>
              <a:rPr lang="es-CO" sz="1100" dirty="0">
                <a:latin typeface="Futura Std Book" panose="020B0502020204020303" pitchFamily="34" charset="0"/>
              </a:rPr>
              <a:t>, </a:t>
            </a:r>
            <a:r>
              <a:rPr lang="es-CO" sz="1100" dirty="0" err="1">
                <a:latin typeface="Futura Std Book" panose="020B0502020204020303" pitchFamily="34" charset="0"/>
              </a:rPr>
              <a:t>Monguí</a:t>
            </a:r>
            <a:r>
              <a:rPr lang="es-CO" sz="1100" dirty="0">
                <a:latin typeface="Futura Std Book" panose="020B0502020204020303" pitchFamily="34" charset="0"/>
              </a:rPr>
              <a:t>, Pajarito, </a:t>
            </a:r>
            <a:r>
              <a:rPr lang="es-CO" sz="1100" dirty="0" err="1">
                <a:latin typeface="Futura Std Book" panose="020B0502020204020303" pitchFamily="34" charset="0"/>
              </a:rPr>
              <a:t>Firavitoba</a:t>
            </a:r>
            <a:r>
              <a:rPr lang="es-CO" sz="1100" dirty="0">
                <a:latin typeface="Futura Std Book" panose="020B0502020204020303" pitchFamily="34" charset="0"/>
              </a:rPr>
              <a:t> e Iza</a:t>
            </a:r>
            <a:r>
              <a:rPr lang="es-CO" sz="1100" dirty="0" smtClean="0">
                <a:latin typeface="Futura Std Book" panose="020B0502020204020303" pitchFamily="34" charset="0"/>
              </a:rPr>
              <a:t>.</a:t>
            </a:r>
          </a:p>
          <a:p>
            <a:pPr marL="171450" indent="-171450" algn="just">
              <a:buFont typeface="Arial" panose="020B0604020202020204" pitchFamily="34" charset="0"/>
              <a:buChar char="•"/>
            </a:pPr>
            <a:endParaRPr lang="es-CO" sz="1100" dirty="0">
              <a:latin typeface="Futura Std Book" panose="020B0502020204020303" pitchFamily="34" charset="0"/>
            </a:endParaRPr>
          </a:p>
          <a:p>
            <a:pPr algn="just"/>
            <a:r>
              <a:rPr lang="es-CO" sz="1200" b="1" dirty="0" smtClean="0">
                <a:latin typeface="Futura Std Book" panose="020B0502020204020303" pitchFamily="34" charset="0"/>
              </a:rPr>
              <a:t>Tota- </a:t>
            </a:r>
            <a:r>
              <a:rPr lang="es-CO" sz="1200" dirty="0">
                <a:latin typeface="Futura Std Book" panose="020B0502020204020303" pitchFamily="34" charset="0"/>
              </a:rPr>
              <a:t>Vereda La Puerta</a:t>
            </a:r>
          </a:p>
          <a:p>
            <a:pPr algn="just"/>
            <a:endParaRPr lang="es-CO" sz="1000" dirty="0">
              <a:latin typeface="Futura Std Book" panose="020B0502020204020303" pitchFamily="34" charset="0"/>
            </a:endParaRPr>
          </a:p>
          <a:p>
            <a:pPr algn="just"/>
            <a:r>
              <a:rPr lang="es-CO" sz="1100" b="1" dirty="0">
                <a:latin typeface="Futura Std Book" panose="020B0502020204020303" pitchFamily="34" charset="0"/>
              </a:rPr>
              <a:t>8</a:t>
            </a:r>
            <a:r>
              <a:rPr lang="es-CO" sz="1100" b="1" dirty="0" smtClean="0">
                <a:latin typeface="Futura Std Book" panose="020B0502020204020303" pitchFamily="34" charset="0"/>
              </a:rPr>
              <a:t>. </a:t>
            </a:r>
            <a:r>
              <a:rPr lang="es-CO" sz="1100" dirty="0">
                <a:latin typeface="Futura Std Book" panose="020B0502020204020303" pitchFamily="34" charset="0"/>
              </a:rPr>
              <a:t>Fortalecimiento ecoturístico del ecosistema estratégico playa Blanca lago de Tota, departamento de Boyacá</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Proponente: Gobernación de Boyacá</a:t>
            </a:r>
          </a:p>
          <a:p>
            <a:pPr algn="just"/>
            <a:r>
              <a:rPr lang="es-CO" sz="1100" dirty="0">
                <a:latin typeface="Futura Std Book" panose="020B0502020204020303" pitchFamily="34" charset="0"/>
              </a:rPr>
              <a:t>Valor: </a:t>
            </a:r>
            <a:r>
              <a:rPr lang="pt-BR" sz="1100" dirty="0">
                <a:latin typeface="Futura Std Book" panose="020B0502020204020303" pitchFamily="34" charset="0"/>
              </a:rPr>
              <a:t>$973.439.512 </a:t>
            </a:r>
          </a:p>
          <a:p>
            <a:pPr algn="just"/>
            <a:r>
              <a:rPr lang="pt-BR" sz="1100" dirty="0" err="1">
                <a:latin typeface="Futura Std Book" panose="020B0502020204020303" pitchFamily="34" charset="0"/>
              </a:rPr>
              <a:t>Fontur</a:t>
            </a:r>
            <a:r>
              <a:rPr lang="pt-BR" sz="1100" dirty="0">
                <a:latin typeface="Futura Std Book" panose="020B0502020204020303" pitchFamily="34" charset="0"/>
              </a:rPr>
              <a:t>: $737.717.000 vigencia 2017</a:t>
            </a:r>
          </a:p>
          <a:p>
            <a:pPr algn="just"/>
            <a:r>
              <a:rPr lang="pt-BR" sz="1100" dirty="0">
                <a:latin typeface="Futura Std Book" panose="020B0502020204020303" pitchFamily="34" charset="0"/>
              </a:rPr>
              <a:t>Contrapartida:  $235.722.512 </a:t>
            </a:r>
            <a:r>
              <a:rPr lang="pt-BR" sz="1100" dirty="0" err="1" smtClean="0">
                <a:latin typeface="Futura Std Book" panose="020B0502020204020303" pitchFamily="34" charset="0"/>
              </a:rPr>
              <a:t>Corpoboyacá</a:t>
            </a:r>
            <a:endParaRPr lang="pt-BR" sz="1100" dirty="0" smtClean="0">
              <a:latin typeface="Futura Std Book" panose="020B0502020204020303" pitchFamily="34" charset="0"/>
            </a:endParaRPr>
          </a:p>
          <a:p>
            <a:pPr algn="just"/>
            <a:r>
              <a:rPr lang="es-CO" sz="1100" dirty="0">
                <a:latin typeface="Futura Std Book" panose="020B0502020204020303" pitchFamily="34" charset="0"/>
              </a:rPr>
              <a:t>Para </a:t>
            </a:r>
            <a:r>
              <a:rPr lang="es-CO" sz="1100" dirty="0" smtClean="0">
                <a:latin typeface="Futura Std Book" panose="020B0502020204020303" pitchFamily="34" charset="0"/>
              </a:rPr>
              <a:t>el municipio:</a:t>
            </a:r>
            <a:r>
              <a:rPr lang="pt-BR" sz="1100" dirty="0">
                <a:latin typeface="Futura Std Book" panose="020B0502020204020303" pitchFamily="34" charset="0"/>
              </a:rPr>
              <a:t> $737.717.000 </a:t>
            </a:r>
          </a:p>
          <a:p>
            <a:pPr algn="just"/>
            <a:endParaRPr lang="pt-BR"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contempla la construcción de una zona verde de Camping (contención y </a:t>
            </a:r>
            <a:r>
              <a:rPr lang="es-CO" sz="1100" dirty="0" err="1">
                <a:latin typeface="Futura Std Book" panose="020B0502020204020303" pitchFamily="34" charset="0"/>
              </a:rPr>
              <a:t>terraceo</a:t>
            </a:r>
            <a:r>
              <a:rPr lang="es-CO" sz="1100" dirty="0">
                <a:latin typeface="Futura Std Book" panose="020B0502020204020303" pitchFamily="34" charset="0"/>
              </a:rPr>
              <a:t>) de 3.600 metros cuadrados, construcción de una batería de baños mixtos en madera, con un área de 60 metros cuadrados, un sendero ecológico en madera de 385 metros, 22 unidades de señalización interpretativa y 8 puntos ecológicos.</a:t>
            </a:r>
            <a:endParaRPr lang="es-CO" sz="1100" dirty="0">
              <a:solidFill>
                <a:srgbClr val="FF0000"/>
              </a:solidFill>
              <a:latin typeface="Futura Std Book" panose="020B0502020204020303" pitchFamily="34" charset="0"/>
            </a:endParaRPr>
          </a:p>
          <a:p>
            <a:pPr algn="just"/>
            <a:r>
              <a:rPr lang="es-CO" sz="1100" dirty="0">
                <a:latin typeface="Futura Std Book" panose="020B0502020204020303" pitchFamily="34" charset="0"/>
              </a:rPr>
              <a:t>Estado: pre-contractual</a:t>
            </a:r>
          </a:p>
          <a:p>
            <a:pPr algn="just"/>
            <a:r>
              <a:rPr lang="es-CO" sz="1100" dirty="0">
                <a:latin typeface="Futura Std Book" panose="020B0502020204020303" pitchFamily="34" charset="0"/>
              </a:rPr>
              <a:t>Avance físico: 0% </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Nota: </a:t>
            </a:r>
          </a:p>
          <a:p>
            <a:pPr marL="171450" indent="-171450" algn="just">
              <a:buFont typeface="Arial" panose="020B0604020202020204" pitchFamily="34" charset="0"/>
              <a:buChar char="•"/>
            </a:pPr>
            <a:r>
              <a:rPr lang="es-CO" sz="1100" dirty="0">
                <a:latin typeface="Futura Std Book" panose="020B0502020204020303" pitchFamily="34" charset="0"/>
              </a:rPr>
              <a:t>Alcaldía de Tota y </a:t>
            </a:r>
            <a:r>
              <a:rPr lang="es-CO" sz="1100" dirty="0" err="1">
                <a:latin typeface="Futura Std Book" panose="020B0502020204020303" pitchFamily="34" charset="0"/>
              </a:rPr>
              <a:t>Corpoboyacá</a:t>
            </a:r>
            <a:r>
              <a:rPr lang="es-CO" sz="1100" dirty="0">
                <a:latin typeface="Futura Std Book" panose="020B0502020204020303" pitchFamily="34" charset="0"/>
              </a:rPr>
              <a:t> no habían llegado a un acuerdo sobre la continuación del contrato de comodato, la Alcaldía manifestó que no haría parte integral del convenio. En consecuencia, existía una imposibilidad jurídica para la ejecución de las obras. El 30 de enero del 2019, la gerencia de infraestructura remitió a oficio a </a:t>
            </a:r>
            <a:r>
              <a:rPr lang="es-CO" sz="1100" dirty="0" err="1">
                <a:latin typeface="Futura Std Book" panose="020B0502020204020303" pitchFamily="34" charset="0"/>
              </a:rPr>
              <a:t>Corpoboyacá</a:t>
            </a:r>
            <a:r>
              <a:rPr lang="es-CO" sz="1100" dirty="0">
                <a:latin typeface="Futura Std Book" panose="020B0502020204020303" pitchFamily="34" charset="0"/>
              </a:rPr>
              <a:t> y a la Alcaldía informando que teniendo en cuenta la situación se iniciará el trámite de liquidación del convenio. </a:t>
            </a:r>
          </a:p>
          <a:p>
            <a:pPr marL="171450" indent="-171450" algn="just">
              <a:buFont typeface="Arial" panose="020B0604020202020204" pitchFamily="34" charset="0"/>
              <a:buChar char="•"/>
            </a:pPr>
            <a:r>
              <a:rPr lang="es-CO" sz="1100" dirty="0">
                <a:latin typeface="Futura Std Book" panose="020B0502020204020303" pitchFamily="34" charset="0"/>
              </a:rPr>
              <a:t>El proyecto no fue liquidado, toda vez que el 18 de febrero de 2019 se recibió vía correo electrónico Otrosí N°1 del proyecto firmado por el alcalde, lo que indica una intención de la Alcaldía de Tota de continuar haciendo parte integral del convenio. Se espera primera semana de marzo de 2019 el documento físico original con la firma de </a:t>
            </a:r>
            <a:r>
              <a:rPr lang="es-CO" sz="1100" dirty="0" err="1">
                <a:latin typeface="Futura Std Book" panose="020B0502020204020303" pitchFamily="34" charset="0"/>
              </a:rPr>
              <a:t>Corpoboyacá</a:t>
            </a:r>
            <a:r>
              <a:rPr lang="es-CO" sz="1100" dirty="0">
                <a:latin typeface="Futura Std Book" panose="020B0502020204020303" pitchFamily="34" charset="0"/>
              </a:rPr>
              <a:t> para iniciar elaboración de lineamientos para la contratación derivada</a:t>
            </a:r>
            <a:r>
              <a:rPr lang="es-CO" sz="1100" dirty="0" smtClean="0">
                <a:latin typeface="Futura Std Book" panose="020B0502020204020303" pitchFamily="34" charset="0"/>
              </a:rPr>
              <a:t>.</a:t>
            </a: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6</a:t>
            </a:fld>
            <a:endParaRPr lang="en-US" dirty="0"/>
          </a:p>
        </p:txBody>
      </p:sp>
      <p:sp>
        <p:nvSpPr>
          <p:cNvPr id="8" name="CuadroTexto 7"/>
          <p:cNvSpPr txBox="1"/>
          <p:nvPr/>
        </p:nvSpPr>
        <p:spPr>
          <a:xfrm>
            <a:off x="5729243" y="159069"/>
            <a:ext cx="1128757"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7" name="Estrella de 5 puntas 6"/>
          <p:cNvSpPr/>
          <p:nvPr/>
        </p:nvSpPr>
        <p:spPr>
          <a:xfrm>
            <a:off x="151941" y="700131"/>
            <a:ext cx="240632" cy="184896"/>
          </a:xfrm>
          <a:prstGeom prst="star5">
            <a:avLst/>
          </a:prstGeom>
          <a:solidFill>
            <a:srgbClr val="0093D0"/>
          </a:solidFill>
          <a:ln>
            <a:solidFill>
              <a:srgbClr val="009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815219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D4592631-BB0D-4440-8A6C-1E72DCE6E35C}" type="slidenum">
              <a:rPr lang="en-US" smtClean="0"/>
              <a:t>7</a:t>
            </a:fld>
            <a:endParaRPr lang="en-US" dirty="0"/>
          </a:p>
        </p:txBody>
      </p:sp>
      <p:sp>
        <p:nvSpPr>
          <p:cNvPr id="8" name="CuadroTexto 7"/>
          <p:cNvSpPr txBox="1"/>
          <p:nvPr/>
        </p:nvSpPr>
        <p:spPr>
          <a:xfrm>
            <a:off x="5696049" y="454065"/>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11" name="Rectángulo 10"/>
          <p:cNvSpPr/>
          <p:nvPr/>
        </p:nvSpPr>
        <p:spPr>
          <a:xfrm>
            <a:off x="416463" y="282674"/>
            <a:ext cx="6231145" cy="8679299"/>
          </a:xfrm>
          <a:prstGeom prst="rect">
            <a:avLst/>
          </a:prstGeom>
        </p:spPr>
        <p:txBody>
          <a:bodyPr wrap="square">
            <a:spAutoFit/>
          </a:bodyPr>
          <a:lstStyle/>
          <a:p>
            <a:pPr algn="just">
              <a:tabLst>
                <a:tab pos="180349" algn="l"/>
              </a:tabLst>
            </a:pPr>
            <a:endParaRPr lang="es-MX" sz="1000" dirty="0">
              <a:latin typeface="Futura Std Book" panose="020B0502020204020303" pitchFamily="34" charset="0"/>
            </a:endParaRPr>
          </a:p>
          <a:p>
            <a:pPr algn="just"/>
            <a:endParaRPr lang="es-CO" sz="1000" dirty="0">
              <a:latin typeface="Futura Std Book" panose="020B0502020204020303" pitchFamily="34" charset="0"/>
            </a:endParaRPr>
          </a:p>
          <a:p>
            <a:pPr algn="just"/>
            <a:r>
              <a:rPr lang="es-CO" sz="1200" b="1" dirty="0" smtClean="0">
                <a:latin typeface="Futura Std Book" panose="020B0502020204020303" pitchFamily="34" charset="0"/>
              </a:rPr>
              <a:t>Tunja, Paipa, Villa de Leyva</a:t>
            </a:r>
          </a:p>
          <a:p>
            <a:pPr algn="just"/>
            <a:endParaRPr lang="es-CO" sz="1000" dirty="0" smtClean="0">
              <a:latin typeface="Futura Std Book" panose="020B0502020204020303" pitchFamily="34" charset="0"/>
            </a:endParaRPr>
          </a:p>
          <a:p>
            <a:pPr algn="just"/>
            <a:r>
              <a:rPr lang="es-CO" sz="1100" b="1" dirty="0">
                <a:latin typeface="Futura Std Book" panose="020B0502020204020303" pitchFamily="34" charset="0"/>
              </a:rPr>
              <a:t>9</a:t>
            </a:r>
            <a:r>
              <a:rPr lang="es-CO" sz="1100" b="1" dirty="0" smtClean="0">
                <a:latin typeface="Futura Std Book" panose="020B0502020204020303" pitchFamily="34" charset="0"/>
              </a:rPr>
              <a:t>. </a:t>
            </a:r>
            <a:r>
              <a:rPr lang="es-CO" sz="1100" dirty="0" smtClean="0">
                <a:latin typeface="Futura Std Book" panose="020B0502020204020303" pitchFamily="34" charset="0"/>
              </a:rPr>
              <a:t>Plan de Capacitación 2018-2020 (Fase I)</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Proponente: Asociación Hotelera y Turística de Colombia - </a:t>
            </a:r>
            <a:r>
              <a:rPr lang="es-CO" sz="1100" dirty="0" err="1" smtClean="0">
                <a:latin typeface="Futura Std Book" panose="020B0502020204020303" pitchFamily="34" charset="0"/>
              </a:rPr>
              <a:t>Cotelco</a:t>
            </a:r>
            <a:r>
              <a:rPr lang="es-CO" sz="1100" dirty="0" smtClean="0">
                <a:latin typeface="Futura Std Book" panose="020B0502020204020303" pitchFamily="34" charset="0"/>
              </a:rPr>
              <a:t> Nacional</a:t>
            </a:r>
          </a:p>
          <a:p>
            <a:pPr algn="just"/>
            <a:r>
              <a:rPr lang="es-CO" sz="1100" dirty="0" smtClean="0">
                <a:latin typeface="Futura Std Book" panose="020B0502020204020303" pitchFamily="34" charset="0"/>
              </a:rPr>
              <a:t>Valor: $1.291.523.621 </a:t>
            </a:r>
          </a:p>
          <a:p>
            <a:pPr algn="just"/>
            <a:r>
              <a:rPr lang="es-CO" sz="1100" dirty="0" err="1" smtClean="0">
                <a:latin typeface="Futura Std Book" panose="020B0502020204020303" pitchFamily="34" charset="0"/>
              </a:rPr>
              <a:t>Fontur</a:t>
            </a:r>
            <a:r>
              <a:rPr lang="es-CO" sz="1100" dirty="0" smtClean="0">
                <a:latin typeface="Futura Std Book" panose="020B0502020204020303" pitchFamily="34" charset="0"/>
              </a:rPr>
              <a:t> $1.028.151.621</a:t>
            </a:r>
          </a:p>
          <a:p>
            <a:pPr algn="just"/>
            <a:r>
              <a:rPr lang="es-CO" sz="1100" dirty="0" smtClean="0">
                <a:latin typeface="Futura Std Book" panose="020B0502020204020303" pitchFamily="34" charset="0"/>
              </a:rPr>
              <a:t>Contrapartida $263.372.000</a:t>
            </a:r>
          </a:p>
          <a:p>
            <a:pPr algn="just"/>
            <a:r>
              <a:rPr lang="es-CO" sz="1100" dirty="0" smtClean="0">
                <a:latin typeface="Futura Std Book" panose="020B0502020204020303" pitchFamily="34" charset="0"/>
              </a:rPr>
              <a:t>Para los municipios: $46.734.165</a:t>
            </a:r>
          </a:p>
          <a:p>
            <a:pPr algn="just"/>
            <a:endParaRPr lang="es-CO" sz="1100" dirty="0" smtClean="0">
              <a:latin typeface="Futura Std Book" panose="020B0502020204020303" pitchFamily="34" charset="0"/>
            </a:endParaRPr>
          </a:p>
          <a:p>
            <a:pPr algn="just"/>
            <a:r>
              <a:rPr lang="es-CO" sz="1100" u="sng" dirty="0" smtClean="0">
                <a:latin typeface="Futura Std Book" panose="020B0502020204020303" pitchFamily="34" charset="0"/>
              </a:rPr>
              <a:t>Objetivo del proyecto:</a:t>
            </a:r>
            <a:r>
              <a:rPr lang="es-CO" sz="1100" dirty="0" smtClean="0">
                <a:latin typeface="Futura Std Book" panose="020B0502020204020303" pitchFamily="34" charset="0"/>
              </a:rPr>
              <a:t> Hasta 1.866 personas capacitadas vinculados al sector hotelero capacitadas en temas asociados con: Prevención de riesgos de trabajo, Generación de comportamientos proactivos, Aumento de la productividad, Optimización en el desempeño de las funciones laborales, Incremento en la calidad del trabajo y Promoción de la comunicación en la organización.</a:t>
            </a:r>
          </a:p>
          <a:p>
            <a:pPr algn="just"/>
            <a:r>
              <a:rPr lang="es-CO" sz="1100" dirty="0" smtClean="0">
                <a:latin typeface="Futura Std Book" panose="020B0502020204020303" pitchFamily="34" charset="0"/>
              </a:rPr>
              <a:t>Estado: en ejecución </a:t>
            </a:r>
          </a:p>
          <a:p>
            <a:pPr algn="just"/>
            <a:r>
              <a:rPr lang="es-CO" sz="1100" dirty="0" smtClean="0">
                <a:latin typeface="Futura Std Book" panose="020B0502020204020303" pitchFamily="34" charset="0"/>
              </a:rPr>
              <a:t>Avance Físico: 90%</a:t>
            </a:r>
          </a:p>
          <a:p>
            <a:pPr algn="just"/>
            <a:endParaRPr lang="es-CO" sz="1100" dirty="0" smtClean="0">
              <a:latin typeface="Futura Std Book" panose="020B0502020204020303" pitchFamily="34" charset="0"/>
            </a:endParaRPr>
          </a:p>
          <a:p>
            <a:pPr algn="just"/>
            <a:r>
              <a:rPr lang="es-CO" sz="1100" dirty="0" smtClean="0">
                <a:latin typeface="Futura Std Book" panose="020B0502020204020303" pitchFamily="34" charset="0"/>
              </a:rPr>
              <a:t>Nota: en el año 2018 se realizaron las siguientes capacitaciones: Tunja 27 de junio, 9 al 10 de agosto, 20 al 22 de septiembre, 2 al 4 de octubre, 22 al 23 de noviembre y Paipa el 30 de octubre al 1 de noviembre, quedando finalizadas las capacitaciones en este departamento.</a:t>
            </a:r>
          </a:p>
          <a:p>
            <a:pPr algn="just"/>
            <a:endParaRPr lang="es-CO" sz="1100" dirty="0">
              <a:latin typeface="Futura Std Book" panose="020B0502020204020303" pitchFamily="34" charset="0"/>
            </a:endParaRPr>
          </a:p>
          <a:p>
            <a:pPr algn="just"/>
            <a:endParaRPr lang="es-CO" sz="1100" dirty="0" smtClean="0">
              <a:latin typeface="Futura Std Book" panose="020B0502020204020303" pitchFamily="34" charset="0"/>
            </a:endParaRPr>
          </a:p>
          <a:p>
            <a:pPr algn="just"/>
            <a:r>
              <a:rPr lang="es-CO" sz="1200" b="1" dirty="0">
                <a:latin typeface="Futura Std Book" panose="020B0502020204020303" pitchFamily="34" charset="0"/>
              </a:rPr>
              <a:t>Villa de Leyva</a:t>
            </a:r>
          </a:p>
          <a:p>
            <a:pPr algn="just"/>
            <a:endParaRPr lang="es-CO" sz="1000" dirty="0">
              <a:latin typeface="Futura Std Book" panose="020B0502020204020303" pitchFamily="34" charset="0"/>
            </a:endParaRPr>
          </a:p>
          <a:p>
            <a:pPr algn="just"/>
            <a:r>
              <a:rPr lang="es-CO" sz="1100" b="1" dirty="0" smtClean="0">
                <a:latin typeface="Futura Std Book" panose="020B0502020204020303" pitchFamily="34" charset="0"/>
              </a:rPr>
              <a:t>10. </a:t>
            </a:r>
            <a:r>
              <a:rPr lang="es-CO" sz="1100" dirty="0">
                <a:latin typeface="Futura Std Book" panose="020B0502020204020303" pitchFamily="34" charset="0"/>
              </a:rPr>
              <a:t>Implementación, certificación y mantenimiento de la Certificación bajo La NTS-TS-001-1 en los centros históricos de cinco pueblos patrimonio de Colombia</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Proponente: </a:t>
            </a:r>
            <a:r>
              <a:rPr lang="es-CO" sz="1100" dirty="0" err="1">
                <a:latin typeface="Futura Std Book" panose="020B0502020204020303" pitchFamily="34" charset="0"/>
              </a:rPr>
              <a:t>MinCIT</a:t>
            </a:r>
            <a:endParaRPr lang="es-CO" sz="1100" dirty="0">
              <a:latin typeface="Futura Std Book" panose="020B0502020204020303" pitchFamily="34" charset="0"/>
            </a:endParaRPr>
          </a:p>
          <a:p>
            <a:pPr algn="just"/>
            <a:r>
              <a:rPr lang="es-CO" sz="1100" dirty="0">
                <a:latin typeface="Futura Std Book" panose="020B0502020204020303" pitchFamily="34" charset="0"/>
              </a:rPr>
              <a:t>Valor: $1.000.000.000</a:t>
            </a:r>
          </a:p>
          <a:p>
            <a:pPr algn="just"/>
            <a:r>
              <a:rPr lang="es-CO" sz="1100" dirty="0">
                <a:latin typeface="Futura Std Book" panose="020B0502020204020303" pitchFamily="34" charset="0"/>
              </a:rPr>
              <a:t>Fontur$1.000.000.000</a:t>
            </a:r>
          </a:p>
          <a:p>
            <a:pPr algn="just"/>
            <a:r>
              <a:rPr lang="es-CO" sz="1100" dirty="0">
                <a:latin typeface="Futura Std Book" panose="020B0502020204020303" pitchFamily="34" charset="0"/>
              </a:rPr>
              <a:t>Para el </a:t>
            </a:r>
            <a:r>
              <a:rPr lang="es-CO" sz="1100" dirty="0" smtClean="0">
                <a:latin typeface="Futura Std Book" panose="020B0502020204020303" pitchFamily="34" charset="0"/>
              </a:rPr>
              <a:t>municipio: </a:t>
            </a:r>
            <a:r>
              <a:rPr lang="es-CO" sz="1100" dirty="0">
                <a:latin typeface="Futura Std Book" panose="020B0502020204020303" pitchFamily="34" charset="0"/>
              </a:rPr>
              <a:t>$200.000.000</a:t>
            </a:r>
          </a:p>
          <a:p>
            <a:pPr algn="just"/>
            <a:endParaRPr lang="es-CO" sz="1100" dirty="0">
              <a:latin typeface="Futura Std Book" panose="020B0502020204020303" pitchFamily="34"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Implementar, certificar y hacer auditorias de seguimiento y recertificación por tres años bajo la Norma Técnica Sectorial Colombiana NTS-TS Requisitos de Sostenibilidad" NTS-TS-001-1 en los centros históricos de cinco pueblos los cinco Pueblos Patrimonios: Guadalajara de Buga, Jardín Antioquia, Santa Cruz de </a:t>
            </a:r>
            <a:r>
              <a:rPr lang="es-CO" sz="1100" dirty="0" err="1">
                <a:latin typeface="Futura Std Book" panose="020B0502020204020303" pitchFamily="34" charset="0"/>
              </a:rPr>
              <a:t>Mompox</a:t>
            </a:r>
            <a:r>
              <a:rPr lang="es-CO" sz="1100" dirty="0">
                <a:latin typeface="Futura Std Book" panose="020B0502020204020303" pitchFamily="34" charset="0"/>
              </a:rPr>
              <a:t>, Ciénaga y Villa de Leyva.</a:t>
            </a:r>
          </a:p>
          <a:p>
            <a:pPr algn="just"/>
            <a:r>
              <a:rPr lang="es-CO" sz="1100" dirty="0">
                <a:latin typeface="Futura Std Book" panose="020B0502020204020303" pitchFamily="34" charset="0"/>
              </a:rPr>
              <a:t>Estado: en ejecución</a:t>
            </a:r>
          </a:p>
          <a:p>
            <a:pPr algn="just"/>
            <a:r>
              <a:rPr lang="es-CO" sz="1100" dirty="0">
                <a:latin typeface="Futura Std Book" panose="020B0502020204020303" pitchFamily="34" charset="0"/>
              </a:rPr>
              <a:t>Avance físico: 60%</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Nota: </a:t>
            </a:r>
          </a:p>
          <a:p>
            <a:pPr marL="171450" indent="-171450" algn="just">
              <a:buFont typeface="Arial" panose="020B0604020202020204" pitchFamily="34" charset="0"/>
              <a:buChar char="•"/>
            </a:pPr>
            <a:r>
              <a:rPr lang="es-CO" sz="1100" dirty="0">
                <a:latin typeface="Futura Std Book" panose="020B0502020204020303" pitchFamily="34" charset="0"/>
              </a:rPr>
              <a:t>Se realizó visita de segundo seguimiento en Villa de Leyva del 30 ene -1 feb 2019.</a:t>
            </a:r>
          </a:p>
          <a:p>
            <a:pPr marL="171450" indent="-171450" algn="just">
              <a:buFont typeface="Arial" panose="020B0604020202020204" pitchFamily="34" charset="0"/>
              <a:buChar char="•"/>
            </a:pPr>
            <a:endParaRPr lang="es-CO" sz="1100" dirty="0">
              <a:latin typeface="Futura Std Book" panose="020B0502020204020303" pitchFamily="34" charset="0"/>
            </a:endParaRPr>
          </a:p>
          <a:p>
            <a:pPr algn="just"/>
            <a:r>
              <a:rPr lang="es-CO" sz="1100" dirty="0">
                <a:latin typeface="Futura Std Book" panose="020B0502020204020303" pitchFamily="34" charset="0"/>
              </a:rPr>
              <a:t>¿A qué nos podemos comprometer?:</a:t>
            </a:r>
          </a:p>
          <a:p>
            <a:pPr algn="just"/>
            <a:endParaRPr lang="es-CO" sz="1100" dirty="0">
              <a:latin typeface="Futura Std Book" panose="020B0502020204020303" pitchFamily="34" charset="0"/>
            </a:endParaRPr>
          </a:p>
          <a:p>
            <a:pPr algn="just"/>
            <a:r>
              <a:rPr lang="es-CO" sz="1100" dirty="0">
                <a:latin typeface="Futura Std Book" panose="020B0502020204020303" pitchFamily="34" charset="0"/>
              </a:rPr>
              <a:t> A 30 abril de 2019 se estima dar por terminadas las primeras jornadas de seguimiento a la certificación de los 5 pueblos, incluyendo Villa de Leyva.</a:t>
            </a:r>
          </a:p>
          <a:p>
            <a:pPr algn="just"/>
            <a:endParaRPr lang="es-CO" sz="1100" dirty="0">
              <a:latin typeface="Futura Std Book" panose="020B0502020204020303" pitchFamily="34" charset="0"/>
            </a:endParaRPr>
          </a:p>
          <a:p>
            <a:pPr algn="just"/>
            <a:endParaRPr lang="es-CO" sz="1000" dirty="0">
              <a:latin typeface="Futura Std Book" panose="020B0502020204020303" pitchFamily="34" charset="0"/>
            </a:endParaRPr>
          </a:p>
        </p:txBody>
      </p:sp>
      <p:sp>
        <p:nvSpPr>
          <p:cNvPr id="12" name="Estrella de 5 puntas 11"/>
          <p:cNvSpPr/>
          <p:nvPr/>
        </p:nvSpPr>
        <p:spPr>
          <a:xfrm>
            <a:off x="233731" y="4444963"/>
            <a:ext cx="182732" cy="177360"/>
          </a:xfrm>
          <a:prstGeom prst="star5">
            <a:avLst/>
          </a:prstGeom>
          <a:solidFill>
            <a:srgbClr val="0093D0"/>
          </a:solidFill>
          <a:ln>
            <a:solidFill>
              <a:srgbClr val="009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75394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69601" y="205698"/>
            <a:ext cx="5940000" cy="9164047"/>
          </a:xfrm>
          <a:prstGeom prst="rect">
            <a:avLst/>
          </a:prstGeom>
        </p:spPr>
        <p:txBody>
          <a:bodyPr wrap="square">
            <a:spAutoFit/>
          </a:bodyPr>
          <a:lstStyle/>
          <a:p>
            <a:pPr algn="just">
              <a:tabLst>
                <a:tab pos="180349" algn="l"/>
              </a:tabLst>
            </a:pPr>
            <a:endParaRPr lang="es-MX" sz="1000" dirty="0">
              <a:latin typeface="Futura Std Book" panose="020B0502020204020303" pitchFamily="34" charset="0"/>
            </a:endParaRPr>
          </a:p>
          <a:p>
            <a:pPr algn="just"/>
            <a:endParaRPr lang="es-MX" sz="1000" dirty="0">
              <a:latin typeface="Futura Std Book" panose="020B0502020204020303" pitchFamily="34" charset="0"/>
              <a:cs typeface="Times New Roman" panose="02020603050405020304" pitchFamily="18" charset="0"/>
            </a:endParaRPr>
          </a:p>
          <a:p>
            <a:pPr algn="just"/>
            <a:endParaRPr lang="es-CO" sz="1000" dirty="0">
              <a:latin typeface="Futura Std Book" panose="020B0502020204020303" pitchFamily="34" charset="0"/>
            </a:endParaRPr>
          </a:p>
          <a:p>
            <a:pPr algn="just">
              <a:tabLst>
                <a:tab pos="180349" algn="l"/>
              </a:tabLst>
            </a:pPr>
            <a:r>
              <a:rPr lang="es-CO" sz="1400" b="1" dirty="0">
                <a:latin typeface="Futura Std Book" panose="020B0502020204020303" pitchFamily="34" charset="0"/>
              </a:rPr>
              <a:t>Proyectos para todos los municipios:</a:t>
            </a:r>
          </a:p>
          <a:p>
            <a:pPr algn="just">
              <a:tabLst>
                <a:tab pos="180349" algn="l"/>
              </a:tabLst>
            </a:pPr>
            <a:endParaRPr lang="es-MX" sz="1050" dirty="0">
              <a:latin typeface="Futura Std Book" panose="020B0502020204020303" pitchFamily="34" charset="0"/>
            </a:endParaRPr>
          </a:p>
          <a:p>
            <a:pPr algn="just">
              <a:tabLst>
                <a:tab pos="180349" algn="l"/>
              </a:tabLst>
            </a:pPr>
            <a:r>
              <a:rPr lang="es-CO" sz="1050" b="1" dirty="0" smtClean="0">
                <a:latin typeface="Futura Std Book" panose="020B0502020204020303" pitchFamily="34" charset="0"/>
                <a:ea typeface="Times New Roman" panose="02020603050405020304" pitchFamily="18" charset="0"/>
                <a:cs typeface="Times New Roman" panose="02020603050405020304" pitchFamily="18" charset="0"/>
              </a:rPr>
              <a:t>11. </a:t>
            </a:r>
            <a:r>
              <a:rPr lang="es-CO" sz="1200" dirty="0">
                <a:latin typeface="Futura Std Book" panose="020B0502020204020303" pitchFamily="34" charset="0"/>
                <a:ea typeface="Times New Roman" panose="02020603050405020304" pitchFamily="18" charset="0"/>
                <a:cs typeface="Times New Roman" panose="02020603050405020304" pitchFamily="18" charset="0"/>
              </a:rPr>
              <a:t>Implementar una estrategia tecnológica para la divulgación y difusión del destino turístico del departamento de Boyacá.</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endParaRPr lang="es-CO" sz="1200" dirty="0">
              <a:latin typeface="Futura Std Book" panose="020B0502020204020303" pitchFamily="34" charset="0"/>
              <a:ea typeface="Times New Roman" panose="02020603050405020304" pitchFamily="18"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Proponente: Gobernación de Boyacá</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Valor: $400.000.000,00</a:t>
            </a:r>
          </a:p>
          <a:p>
            <a:pPr algn="just">
              <a:tabLst>
                <a:tab pos="180349" algn="l"/>
              </a:tabLst>
            </a:pPr>
            <a:r>
              <a:rPr lang="es-CO" sz="1200" dirty="0" err="1">
                <a:latin typeface="Futura Std Book" panose="020B0502020204020303" pitchFamily="34" charset="0"/>
                <a:ea typeface="Times New Roman" panose="02020603050405020304" pitchFamily="18" charset="0"/>
                <a:cs typeface="Times New Roman" panose="02020603050405020304" pitchFamily="18" charset="0"/>
              </a:rPr>
              <a:t>Fontur</a:t>
            </a:r>
            <a:r>
              <a:rPr lang="es-CO" sz="1200" dirty="0">
                <a:latin typeface="Futura Std Book" panose="020B0502020204020303" pitchFamily="34" charset="0"/>
                <a:ea typeface="Times New Roman" panose="02020603050405020304" pitchFamily="18" charset="0"/>
                <a:cs typeface="Times New Roman" panose="02020603050405020304" pitchFamily="18" charset="0"/>
              </a:rPr>
              <a:t>: $200.000.000,00 </a:t>
            </a: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Contrapartida: $200.000.000,00</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endParaRPr lang="es-CO" sz="1200" dirty="0">
              <a:latin typeface="Futura Std Book" panose="020B0502020204020303" pitchFamily="34" charset="0"/>
              <a:ea typeface="Times New Roman" panose="02020603050405020304" pitchFamily="18" charset="0"/>
              <a:cs typeface="Times New Roman" panose="02020603050405020304" pitchFamily="18" charset="0"/>
            </a:endParaRPr>
          </a:p>
          <a:p>
            <a:pPr algn="just"/>
            <a:r>
              <a:rPr lang="es-CO" sz="1200" u="sng" dirty="0">
                <a:latin typeface="Futura Std Book" panose="020B0502020204020303" pitchFamily="34" charset="0"/>
              </a:rPr>
              <a:t>Objetivo del proyecto:</a:t>
            </a:r>
            <a:r>
              <a:rPr lang="es-CO" sz="1200" dirty="0">
                <a:latin typeface="Futura Std Book" panose="020B0502020204020303" pitchFamily="34" charset="0"/>
              </a:rPr>
              <a:t> </a:t>
            </a:r>
            <a:r>
              <a:rPr lang="es-CO" sz="1200" dirty="0">
                <a:latin typeface="Futura Std Book" panose="020B0502020204020303" pitchFamily="34" charset="0"/>
                <a:ea typeface="Times New Roman" panose="02020603050405020304" pitchFamily="18" charset="0"/>
                <a:cs typeface="Times New Roman" panose="02020603050405020304" pitchFamily="18" charset="0"/>
              </a:rPr>
              <a:t> Actividades para promocionar la oferta turística del departamento de Boyacá a través de un plan de medios que dé a conocer el departamento como destino turístico competitivo. .   </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Estado: Aprobado</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Avance físico: 0%</a:t>
            </a:r>
          </a:p>
          <a:p>
            <a:pPr algn="just">
              <a:tabLst>
                <a:tab pos="180349" algn="l"/>
              </a:tabLst>
            </a:pP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Nota: </a:t>
            </a:r>
          </a:p>
          <a:p>
            <a:pPr marL="171450" indent="-171450" algn="just">
              <a:buFont typeface="Arial" panose="020B0604020202020204" pitchFamily="34" charset="0"/>
              <a:buChar char="•"/>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Se ejecutará la estrategia con el desarrollo de un video promocional, plan de medios digital, desarrollo de App, viajes de familiarización y activaciones en centros comerciales y p</a:t>
            </a:r>
            <a:r>
              <a:rPr lang="es-CO" sz="1200" dirty="0">
                <a:latin typeface="Futura Std Book" panose="020B0502020204020303" pitchFamily="34" charset="0"/>
                <a:ea typeface="Times New Roman" panose="02020603050405020304" pitchFamily="18" charset="0"/>
                <a:cs typeface="Calibri" panose="020F0502020204030204" pitchFamily="34" charset="0"/>
              </a:rPr>
              <a:t>auta en vallas. </a:t>
            </a:r>
          </a:p>
          <a:p>
            <a:pPr marL="171450" indent="-171450" algn="just">
              <a:buFont typeface="Arial" panose="020B0604020202020204" pitchFamily="34" charset="0"/>
              <a:buChar char="•"/>
              <a:tabLst>
                <a:tab pos="180349" algn="l"/>
              </a:tabLst>
            </a:pP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¿A que nos podemos comprometer?:</a:t>
            </a:r>
          </a:p>
          <a:p>
            <a:pPr algn="just">
              <a:tabLst>
                <a:tab pos="180349" algn="l"/>
              </a:tabLst>
            </a:pPr>
            <a:r>
              <a:rPr lang="es-CO" sz="1200" dirty="0">
                <a:latin typeface="Futura Std Book" panose="020B0502020204020303" pitchFamily="34" charset="0"/>
                <a:ea typeface="Times New Roman" panose="02020603050405020304" pitchFamily="18" charset="0"/>
                <a:cs typeface="Times New Roman" panose="02020603050405020304" pitchFamily="18" charset="0"/>
              </a:rPr>
              <a:t>A Realizar oportunamente las pautas programadas, una vez sean recibidas las piezas que entregara el proponente como contrapartida.</a:t>
            </a:r>
            <a:endParaRPr lang="es-MX" sz="1200" dirty="0">
              <a:latin typeface="Futura Std Book" panose="020B0502020204020303" pitchFamily="34" charset="0"/>
            </a:endParaRPr>
          </a:p>
          <a:p>
            <a:pPr algn="just"/>
            <a:endParaRPr lang="es-CO" sz="1200" dirty="0" smtClean="0">
              <a:latin typeface="Futura Std Book" panose="020B0502020204020303" pitchFamily="34" charset="0"/>
            </a:endParaRPr>
          </a:p>
          <a:p>
            <a:pPr algn="just"/>
            <a:r>
              <a:rPr lang="es-CO" sz="1200" b="1" dirty="0" smtClean="0">
                <a:latin typeface="Futura Std Book" panose="020B0502020204020303" pitchFamily="34" charset="0"/>
                <a:ea typeface="Calibri" panose="020F0502020204030204" pitchFamily="34" charset="0"/>
                <a:cs typeface="Times New Roman" panose="02020603050405020304" pitchFamily="18" charset="0"/>
              </a:rPr>
              <a:t>12. </a:t>
            </a:r>
            <a:r>
              <a:rPr lang="es-CO" sz="1200" dirty="0">
                <a:latin typeface="Futura Std Book" panose="020B0502020204020303" pitchFamily="34" charset="0"/>
                <a:ea typeface="Calibri" panose="020F0502020204030204" pitchFamily="34" charset="0"/>
                <a:cs typeface="Times New Roman" panose="02020603050405020304" pitchFamily="18" charset="0"/>
              </a:rPr>
              <a:t>Participación en la XXXVIII Vitrina Turística de </a:t>
            </a:r>
            <a:r>
              <a:rPr lang="es-CO" sz="1200" dirty="0" err="1">
                <a:latin typeface="Futura Std Book" panose="020B0502020204020303" pitchFamily="34" charset="0"/>
                <a:ea typeface="Calibri" panose="020F0502020204030204" pitchFamily="34" charset="0"/>
                <a:cs typeface="Times New Roman" panose="02020603050405020304" pitchFamily="18" charset="0"/>
              </a:rPr>
              <a:t>Anato</a:t>
            </a:r>
            <a:r>
              <a:rPr lang="es-CO" sz="1200" dirty="0">
                <a:latin typeface="Futura Std Book" panose="020B0502020204020303" pitchFamily="34" charset="0"/>
                <a:ea typeface="Calibri" panose="020F0502020204030204" pitchFamily="34" charset="0"/>
                <a:cs typeface="Times New Roman" panose="02020603050405020304" pitchFamily="18" charset="0"/>
              </a:rPr>
              <a:t> 2019 </a:t>
            </a:r>
          </a:p>
          <a:p>
            <a:pPr algn="just"/>
            <a:endParaRPr lang="es-CO" sz="1200" dirty="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200" dirty="0">
                <a:latin typeface="Futura Std Book" panose="020B0502020204020303" pitchFamily="34" charset="0"/>
                <a:ea typeface="Calibri" panose="020F0502020204030204" pitchFamily="34" charset="0"/>
                <a:cs typeface="Times New Roman" panose="02020603050405020304" pitchFamily="18" charset="0"/>
              </a:rPr>
              <a:t>Proponente: </a:t>
            </a:r>
            <a:r>
              <a:rPr lang="es-CO" sz="1200" dirty="0" err="1">
                <a:latin typeface="Futura Std Book" panose="020B0502020204020303" pitchFamily="34" charset="0"/>
                <a:ea typeface="Calibri" panose="020F0502020204030204" pitchFamily="34" charset="0"/>
                <a:cs typeface="Times New Roman" panose="02020603050405020304" pitchFamily="18" charset="0"/>
              </a:rPr>
              <a:t>MinCIT</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200" dirty="0">
                <a:latin typeface="Futura Std Book" panose="020B0502020204020303" pitchFamily="34" charset="0"/>
                <a:ea typeface="Calibri" panose="020F0502020204030204" pitchFamily="34" charset="0"/>
                <a:cs typeface="Times New Roman" panose="02020603050405020304" pitchFamily="18" charset="0"/>
              </a:rPr>
              <a:t>Valor: $3.194.885.106. </a:t>
            </a:r>
          </a:p>
          <a:p>
            <a:pPr algn="just"/>
            <a:r>
              <a:rPr lang="es-CO" sz="1200" dirty="0" err="1">
                <a:latin typeface="Futura Std Book" panose="020B0502020204020303" pitchFamily="34" charset="0"/>
                <a:ea typeface="Calibri" panose="020F0502020204030204" pitchFamily="34" charset="0"/>
                <a:cs typeface="Times New Roman" panose="02020603050405020304" pitchFamily="18" charset="0"/>
              </a:rPr>
              <a:t>Fontur</a:t>
            </a:r>
            <a:r>
              <a:rPr lang="es-CO" sz="1200" dirty="0">
                <a:latin typeface="Futura Std Book" panose="020B0502020204020303" pitchFamily="34" charset="0"/>
                <a:ea typeface="Calibri" panose="020F0502020204030204" pitchFamily="34" charset="0"/>
                <a:cs typeface="Times New Roman" panose="02020603050405020304" pitchFamily="18" charset="0"/>
              </a:rPr>
              <a:t>: $1.597.442.553</a:t>
            </a:r>
          </a:p>
          <a:p>
            <a:pPr algn="just"/>
            <a:r>
              <a:rPr lang="es-CO" sz="1200" dirty="0">
                <a:latin typeface="Futura Std Book" panose="020B0502020204020303" pitchFamily="34" charset="0"/>
                <a:ea typeface="Calibri" panose="020F0502020204030204" pitchFamily="34" charset="0"/>
                <a:cs typeface="Times New Roman" panose="02020603050405020304" pitchFamily="18" charset="0"/>
              </a:rPr>
              <a:t>Contrapartida $1.597.442.553</a:t>
            </a:r>
          </a:p>
          <a:p>
            <a:pPr algn="just"/>
            <a:r>
              <a:rPr lang="es-CO" sz="1200" dirty="0">
                <a:latin typeface="Futura Std Book" panose="020B0502020204020303" pitchFamily="34" charset="0"/>
                <a:ea typeface="Calibri" panose="020F0502020204030204" pitchFamily="34" charset="0"/>
                <a:cs typeface="Times New Roman" panose="02020603050405020304" pitchFamily="18" charset="0"/>
              </a:rPr>
              <a:t>Para el departamento: $ 71.482.824</a:t>
            </a:r>
          </a:p>
          <a:p>
            <a:pPr algn="just"/>
            <a:endParaRPr lang="es-CO" sz="1200" dirty="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200" u="sng" dirty="0">
                <a:latin typeface="Futura Std Book" panose="020B0502020204020303" pitchFamily="34" charset="0"/>
              </a:rPr>
              <a:t>Objetivo del proyecto:</a:t>
            </a:r>
            <a:r>
              <a:rPr lang="es-CO" sz="1200" dirty="0">
                <a:latin typeface="Futura Std Book" panose="020B0502020204020303" pitchFamily="34" charset="0"/>
              </a:rPr>
              <a:t> A</a:t>
            </a:r>
            <a:r>
              <a:rPr lang="es-CO" sz="1200" dirty="0">
                <a:latin typeface="Futura Std Book" panose="020B0502020204020303" pitchFamily="34" charset="0"/>
                <a:ea typeface="Times New Roman" panose="02020603050405020304" pitchFamily="18" charset="0"/>
                <a:cs typeface="Arial" panose="020B0604020202020204" pitchFamily="34" charset="0"/>
              </a:rPr>
              <a:t>rrendamiento de 1 stand en área total de 207 metros cuadrados para la participación del departamento de Boyacá,  en la vitrina turística de </a:t>
            </a:r>
            <a:r>
              <a:rPr lang="es-CO" sz="1200" dirty="0" err="1">
                <a:latin typeface="Futura Std Book" panose="020B0502020204020303" pitchFamily="34" charset="0"/>
                <a:ea typeface="Times New Roman" panose="02020603050405020304" pitchFamily="18" charset="0"/>
                <a:cs typeface="Arial" panose="020B0604020202020204" pitchFamily="34" charset="0"/>
              </a:rPr>
              <a:t>Anato</a:t>
            </a:r>
            <a:r>
              <a:rPr lang="es-CO" sz="1200" dirty="0">
                <a:latin typeface="Futura Std Book" panose="020B0502020204020303" pitchFamily="34" charset="0"/>
                <a:ea typeface="Times New Roman" panose="02020603050405020304" pitchFamily="18" charset="0"/>
                <a:cs typeface="Arial" panose="020B0604020202020204" pitchFamily="34" charset="0"/>
              </a:rPr>
              <a:t> 2019, que se desarrolló del 27 de febrero al 1 de marzo de 2019. </a:t>
            </a:r>
            <a:endParaRPr lang="es-MX" sz="1200" dirty="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200" dirty="0">
                <a:latin typeface="Futura Std Book" panose="020B0502020204020303" pitchFamily="34" charset="0"/>
                <a:ea typeface="Times New Roman" panose="02020603050405020304" pitchFamily="18" charset="0"/>
                <a:cs typeface="Arial" panose="020B0604020202020204" pitchFamily="34" charset="0"/>
              </a:rPr>
              <a:t>Estado: en ejecución </a:t>
            </a:r>
            <a:endParaRPr lang="es-MX" sz="1200" dirty="0">
              <a:latin typeface="Futura Std Book" panose="020B0502020204020303" pitchFamily="34" charset="0"/>
              <a:ea typeface="Times New Roman" panose="02020603050405020304" pitchFamily="18" charset="0"/>
              <a:cs typeface="Arial" panose="020B0604020202020204" pitchFamily="34" charset="0"/>
            </a:endParaRPr>
          </a:p>
          <a:p>
            <a:pPr algn="just"/>
            <a:r>
              <a:rPr lang="es-CO" sz="1200" dirty="0">
                <a:latin typeface="Futura Std Book" panose="020B0502020204020303" pitchFamily="34" charset="0"/>
                <a:ea typeface="Times New Roman" panose="02020603050405020304" pitchFamily="18" charset="0"/>
                <a:cs typeface="Arial" panose="020B0604020202020204" pitchFamily="34" charset="0"/>
              </a:rPr>
              <a:t>Avance Físico: 50%</a:t>
            </a:r>
          </a:p>
          <a:p>
            <a:pPr algn="just"/>
            <a:endParaRPr lang="es-MX" sz="1200" dirty="0">
              <a:latin typeface="Futura Std Book" panose="020B0502020204020303" pitchFamily="34" charset="0"/>
              <a:ea typeface="Times New Roman" panose="02020603050405020304" pitchFamily="18" charset="0"/>
              <a:cs typeface="Arial" panose="020B0604020202020204" pitchFamily="34" charset="0"/>
            </a:endParaRPr>
          </a:p>
          <a:p>
            <a:pPr algn="just"/>
            <a:r>
              <a:rPr lang="es-CO" sz="1200" dirty="0">
                <a:latin typeface="Futura Std Book" panose="020B0502020204020303" pitchFamily="34" charset="0"/>
                <a:ea typeface="Futura Std Book" panose="020B0502020204020303" pitchFamily="34" charset="0"/>
                <a:cs typeface="Futura Std Book" panose="020B0502020204020303" pitchFamily="34" charset="0"/>
              </a:rPr>
              <a:t>Nota: </a:t>
            </a:r>
          </a:p>
          <a:p>
            <a:pPr marL="171450" indent="-171450" algn="just">
              <a:buFont typeface="Arial" panose="020B0604020202020204" pitchFamily="34" charset="0"/>
              <a:buChar char="•"/>
            </a:pPr>
            <a:r>
              <a:rPr lang="es-CO" sz="1200" dirty="0">
                <a:latin typeface="Futura Std Book" panose="020B0502020204020303" pitchFamily="34" charset="0"/>
                <a:ea typeface="Calibri" panose="020F0502020204030204" pitchFamily="34" charset="0"/>
                <a:cs typeface="Calibri" panose="020F0502020204030204" pitchFamily="34" charset="0"/>
              </a:rPr>
              <a:t>El departamento contó con un espacio para stand independiente en el pabellón 11 de </a:t>
            </a:r>
            <a:r>
              <a:rPr lang="es-CO" sz="1200" dirty="0" err="1">
                <a:latin typeface="Futura Std Book" panose="020B0502020204020303" pitchFamily="34" charset="0"/>
                <a:ea typeface="Calibri" panose="020F0502020204030204" pitchFamily="34" charset="0"/>
                <a:cs typeface="Calibri" panose="020F0502020204030204" pitchFamily="34" charset="0"/>
              </a:rPr>
              <a:t>Corferias</a:t>
            </a:r>
            <a:r>
              <a:rPr lang="es-CO" sz="1200" dirty="0">
                <a:latin typeface="Futura Std Book" panose="020B0502020204020303" pitchFamily="34" charset="0"/>
                <a:ea typeface="Calibri" panose="020F0502020204030204" pitchFamily="34" charset="0"/>
                <a:cs typeface="Calibri" panose="020F0502020204030204" pitchFamily="34" charset="0"/>
              </a:rPr>
              <a:t> y  asumió el diseño, montaje y desmontaje del stand, para su participación en la Vitrina Turística de </a:t>
            </a:r>
            <a:r>
              <a:rPr lang="es-CO" sz="1200" dirty="0" err="1">
                <a:latin typeface="Futura Std Book" panose="020B0502020204020303" pitchFamily="34" charset="0"/>
                <a:ea typeface="Calibri" panose="020F0502020204030204" pitchFamily="34" charset="0"/>
                <a:cs typeface="Calibri" panose="020F0502020204030204" pitchFamily="34" charset="0"/>
              </a:rPr>
              <a:t>Anato</a:t>
            </a:r>
            <a:r>
              <a:rPr lang="es-CO" sz="1200" dirty="0">
                <a:latin typeface="Futura Std Book" panose="020B0502020204020303" pitchFamily="34" charset="0"/>
                <a:ea typeface="Calibri" panose="020F0502020204030204" pitchFamily="34" charset="0"/>
                <a:cs typeface="Calibri" panose="020F0502020204030204" pitchFamily="34" charset="0"/>
              </a:rPr>
              <a:t> 2019. </a:t>
            </a:r>
            <a:endParaRPr lang="es-CO" sz="1200" dirty="0">
              <a:latin typeface="Futura Std Book" panose="020B0502020204020303" pitchFamily="34" charset="0"/>
            </a:endParaRPr>
          </a:p>
          <a:p>
            <a:pPr algn="just"/>
            <a:endParaRPr lang="es-MX" sz="1050" dirty="0">
              <a:latin typeface="Futura Std Book" panose="020B0502020204020303" pitchFamily="34" charset="0"/>
              <a:ea typeface="Calibri" panose="020F0502020204030204" pitchFamily="34" charset="0"/>
              <a:cs typeface="Times New Roman" panose="02020603050405020304" pitchFamily="18" charset="0"/>
            </a:endParaRPr>
          </a:p>
          <a:p>
            <a:pPr algn="just"/>
            <a:endParaRPr lang="es-MX" sz="1050" dirty="0">
              <a:latin typeface="Futura Std Book" panose="020B0502020204020303" pitchFamily="34" charset="0"/>
              <a:ea typeface="Calibri" panose="020F0502020204030204" pitchFamily="34" charset="0"/>
              <a:cs typeface="Times New Roman" panose="02020603050405020304" pitchFamily="18" charset="0"/>
            </a:endParaRPr>
          </a:p>
          <a:p>
            <a:pPr algn="just"/>
            <a:endParaRPr lang="es-CO" sz="1100" dirty="0">
              <a:latin typeface="Futura Std Book" panose="020B0502020204020303" pitchFamily="34" charset="0"/>
            </a:endParaRPr>
          </a:p>
          <a:p>
            <a:pPr algn="just"/>
            <a:endParaRPr lang="es-CO" sz="1100" dirty="0">
              <a:latin typeface="Futura Std Book" panose="020B0502020204020303" pitchFamily="34"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8</a:t>
            </a:fld>
            <a:endParaRPr lang="en-US" dirty="0"/>
          </a:p>
        </p:txBody>
      </p:sp>
      <p:sp>
        <p:nvSpPr>
          <p:cNvPr id="7" name="CuadroTexto 6"/>
          <p:cNvSpPr txBox="1"/>
          <p:nvPr/>
        </p:nvSpPr>
        <p:spPr>
          <a:xfrm>
            <a:off x="5614988" y="544538"/>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Tree>
    <p:extLst>
      <p:ext uri="{BB962C8B-B14F-4D97-AF65-F5344CB8AC3E}">
        <p14:creationId xmlns:p14="http://schemas.microsoft.com/office/powerpoint/2010/main" val="254448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4285" y="563126"/>
            <a:ext cx="5940000" cy="8556188"/>
          </a:xfrm>
          <a:prstGeom prst="rect">
            <a:avLst/>
          </a:prstGeom>
        </p:spPr>
        <p:txBody>
          <a:bodyPr wrap="square">
            <a:spAutoFit/>
          </a:bodyPr>
          <a:lstStyle/>
          <a:p>
            <a:pPr algn="just"/>
            <a:endParaRPr lang="es-CO" sz="1100" b="1"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r>
              <a:rPr lang="es-CO" sz="1100" b="1" dirty="0" smtClean="0">
                <a:latin typeface="Futura Std Book" panose="020B0502020204020303" pitchFamily="34" charset="0"/>
                <a:cs typeface="Times New Roman" panose="02020603050405020304" pitchFamily="18" charset="0"/>
              </a:rPr>
              <a:t>13</a:t>
            </a:r>
            <a:r>
              <a:rPr lang="es-CO" sz="1100" dirty="0" smtClean="0">
                <a:latin typeface="Futura Std Book" panose="020B0502020204020303" pitchFamily="34" charset="0"/>
                <a:cs typeface="Times New Roman" panose="02020603050405020304" pitchFamily="18" charset="0"/>
              </a:rPr>
              <a:t>. </a:t>
            </a:r>
            <a:r>
              <a:rPr lang="es-CO" sz="1100" dirty="0">
                <a:latin typeface="Futura Std Book" panose="020B0502020204020303" pitchFamily="34" charset="0"/>
                <a:cs typeface="Times New Roman" panose="02020603050405020304" pitchFamily="18" charset="0"/>
              </a:rPr>
              <a:t>"Plan de promoción y mercadeo destino turístico Cundinamarca y Región Central 2018" </a:t>
            </a:r>
          </a:p>
          <a:p>
            <a:pPr algn="just"/>
            <a:endParaRPr lang="es-CO" sz="1100" dirty="0">
              <a:latin typeface="Futura Std Book" panose="020B0502020204020303" pitchFamily="34" charset="0"/>
              <a:cs typeface="Times New Roman" panose="02020603050405020304" pitchFamily="18" charset="0"/>
            </a:endParaRPr>
          </a:p>
          <a:p>
            <a:pPr algn="just"/>
            <a:r>
              <a:rPr lang="es-CO" sz="1100" dirty="0">
                <a:latin typeface="Futura Std Book" panose="020B0502020204020303" pitchFamily="34" charset="0"/>
                <a:cs typeface="Times New Roman" panose="02020603050405020304" pitchFamily="18" charset="0"/>
              </a:rPr>
              <a:t>Proponente: Instituto Departamental de Cultura y Turismo – IDECUT  </a:t>
            </a:r>
          </a:p>
          <a:p>
            <a:pPr algn="just"/>
            <a:r>
              <a:rPr lang="es-CO" sz="1100" dirty="0">
                <a:latin typeface="Futura Std Book" panose="020B0502020204020303" pitchFamily="34" charset="0"/>
                <a:cs typeface="Times New Roman" panose="02020603050405020304" pitchFamily="18" charset="0"/>
              </a:rPr>
              <a:t>Valor: $601.130.000 </a:t>
            </a:r>
          </a:p>
          <a:p>
            <a:pPr algn="just"/>
            <a:r>
              <a:rPr lang="es-CO" sz="1100" dirty="0" err="1">
                <a:latin typeface="Futura Std Book" panose="020B0502020204020303" pitchFamily="34" charset="0"/>
                <a:cs typeface="Times New Roman" panose="02020603050405020304" pitchFamily="18" charset="0"/>
              </a:rPr>
              <a:t>Fontur</a:t>
            </a:r>
            <a:r>
              <a:rPr lang="es-CO" sz="1100" dirty="0">
                <a:latin typeface="Futura Std Book" panose="020B0502020204020303" pitchFamily="34" charset="0"/>
                <a:cs typeface="Times New Roman" panose="02020603050405020304" pitchFamily="18" charset="0"/>
              </a:rPr>
              <a:t>: $300.000.000</a:t>
            </a:r>
          </a:p>
          <a:p>
            <a:pPr algn="just"/>
            <a:r>
              <a:rPr lang="es-CO" sz="1100" dirty="0">
                <a:latin typeface="Futura Std Book" panose="020B0502020204020303" pitchFamily="34" charset="0"/>
                <a:cs typeface="Times New Roman" panose="02020603050405020304" pitchFamily="18" charset="0"/>
              </a:rPr>
              <a:t>Contrapartida: $151.130.000.000; Otros: $150.000.000</a:t>
            </a:r>
          </a:p>
          <a:p>
            <a:pPr algn="just"/>
            <a:r>
              <a:rPr lang="es-CO" sz="1100" dirty="0">
                <a:latin typeface="Futura Std Book" panose="020B0502020204020303" pitchFamily="34" charset="0"/>
                <a:cs typeface="Times New Roman" panose="02020603050405020304" pitchFamily="18" charset="0"/>
              </a:rPr>
              <a:t>Para el departamento: $75.000.000,00</a:t>
            </a:r>
          </a:p>
          <a:p>
            <a:pPr algn="just"/>
            <a:endParaRPr lang="es-CO" sz="1100" dirty="0">
              <a:latin typeface="Futura Std Book" panose="020B0502020204020303" pitchFamily="34" charset="0"/>
              <a:cs typeface="Times New Roman" panose="02020603050405020304" pitchFamily="18" charset="0"/>
            </a:endParaRPr>
          </a:p>
          <a:p>
            <a:pPr algn="just"/>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a:latin typeface="Futura Std Book" panose="020B0502020204020303" pitchFamily="34" charset="0"/>
                <a:cs typeface="Times New Roman" panose="02020603050405020304" pitchFamily="18" charset="0"/>
              </a:rPr>
              <a:t>Posicionar a nivel nacional a Cundinamarca y la Región Central como destinos turísticos (de uso de la bicicleta de montaña y de senderismo)</a:t>
            </a:r>
          </a:p>
          <a:p>
            <a:pPr algn="just"/>
            <a:r>
              <a:rPr lang="es-CO" sz="1100" dirty="0">
                <a:latin typeface="Futura Std Book" panose="020B0502020204020303" pitchFamily="34" charset="0"/>
                <a:cs typeface="Times New Roman" panose="02020603050405020304" pitchFamily="18" charset="0"/>
              </a:rPr>
              <a:t>Estado: Aprobado</a:t>
            </a:r>
          </a:p>
          <a:p>
            <a:pPr algn="just"/>
            <a:r>
              <a:rPr lang="es-CO" sz="1100" dirty="0">
                <a:latin typeface="Futura Std Book" panose="020B0502020204020303" pitchFamily="34" charset="0"/>
                <a:cs typeface="Times New Roman" panose="02020603050405020304" pitchFamily="18" charset="0"/>
              </a:rPr>
              <a:t>Avance físico: 0%</a:t>
            </a:r>
          </a:p>
          <a:p>
            <a:pPr algn="just"/>
            <a:endParaRPr lang="es-CO" sz="1100" dirty="0">
              <a:latin typeface="Futura Std Book" panose="020B0502020204020303" pitchFamily="34" charset="0"/>
              <a:cs typeface="Times New Roman" panose="02020603050405020304" pitchFamily="18" charset="0"/>
            </a:endParaRPr>
          </a:p>
          <a:p>
            <a:pPr algn="just"/>
            <a:r>
              <a:rPr lang="es-CO" sz="1100" dirty="0">
                <a:latin typeface="Futura Std Book" panose="020B0502020204020303" pitchFamily="34" charset="0"/>
                <a:cs typeface="Times New Roman" panose="02020603050405020304" pitchFamily="18" charset="0"/>
              </a:rPr>
              <a:t>Nota: </a:t>
            </a:r>
          </a:p>
          <a:p>
            <a:pPr marL="171450" indent="-171450" algn="just">
              <a:buFont typeface="Arial" panose="020B0604020202020204" pitchFamily="34" charset="0"/>
              <a:buChar char="•"/>
            </a:pPr>
            <a:r>
              <a:rPr lang="es-CO" sz="1100" dirty="0" err="1">
                <a:latin typeface="Futura Std Book" panose="020B0502020204020303" pitchFamily="34" charset="0"/>
                <a:cs typeface="Times New Roman" panose="02020603050405020304" pitchFamily="18" charset="0"/>
              </a:rPr>
              <a:t>Fontur</a:t>
            </a:r>
            <a:r>
              <a:rPr lang="es-CO" sz="1100" dirty="0">
                <a:latin typeface="Futura Std Book" panose="020B0502020204020303" pitchFamily="34" charset="0"/>
                <a:cs typeface="Times New Roman" panose="02020603050405020304" pitchFamily="18" charset="0"/>
              </a:rPr>
              <a:t> tiene a cargo realizar una misión exploratoria en el Quindío para 10 empresarios de turismo y un plan de medios con tv cable, paraderos, vallas, cine, revista, digital.</a:t>
            </a:r>
          </a:p>
          <a:p>
            <a:pPr algn="just"/>
            <a:endParaRPr lang="es-CO" sz="1100" dirty="0">
              <a:latin typeface="Futura Std Book" panose="020B0502020204020303" pitchFamily="34" charset="0"/>
              <a:cs typeface="Times New Roman" panose="02020603050405020304" pitchFamily="18" charset="0"/>
            </a:endParaRPr>
          </a:p>
          <a:p>
            <a:pPr algn="just"/>
            <a:r>
              <a:rPr lang="es-CO" sz="1100" dirty="0">
                <a:latin typeface="Futura Std Book" panose="020B0502020204020303" pitchFamily="34" charset="0"/>
                <a:cs typeface="Times New Roman" panose="02020603050405020304" pitchFamily="18" charset="0"/>
              </a:rPr>
              <a:t>¿A que nos podemos comprometer?: </a:t>
            </a:r>
          </a:p>
          <a:p>
            <a:pPr algn="just"/>
            <a:endParaRPr lang="es-CO" sz="1100" dirty="0">
              <a:latin typeface="Futura Std Book" panose="020B0502020204020303" pitchFamily="34" charset="0"/>
              <a:cs typeface="Times New Roman" panose="02020603050405020304" pitchFamily="18" charset="0"/>
            </a:endParaRPr>
          </a:p>
          <a:p>
            <a:pPr algn="just"/>
            <a:r>
              <a:rPr lang="es-CO" sz="1100" dirty="0">
                <a:latin typeface="Futura Std Book" panose="020B0502020204020303" pitchFamily="34" charset="0"/>
                <a:cs typeface="Times New Roman" panose="02020603050405020304" pitchFamily="18" charset="0"/>
              </a:rPr>
              <a:t>De acuerdo a lo tratado en el Comité Directivo  donde se aprobó el proyecto, se realizará el cambio de la misión exploratoria programada para Quindío, a otro departamento de mayor dimensión y demanda, el cual está actualmente en estudio.</a:t>
            </a:r>
          </a:p>
          <a:p>
            <a:pPr algn="just"/>
            <a:endParaRPr lang="es-CO" sz="1100" dirty="0">
              <a:latin typeface="Futura Std Book" panose="020B0502020204020303" pitchFamily="34" charset="0"/>
            </a:endParaRPr>
          </a:p>
          <a:p>
            <a:pPr algn="just"/>
            <a:r>
              <a:rPr lang="es-CO" sz="1100" b="1" dirty="0" smtClean="0">
                <a:latin typeface="Futura Std Book" panose="020B0502020204020303" pitchFamily="34" charset="0"/>
                <a:ea typeface="Calibri" panose="020F0502020204030204" pitchFamily="34" charset="0"/>
                <a:cs typeface="Arial" panose="020B0604020202020204" pitchFamily="34" charset="0"/>
              </a:rPr>
              <a:t>14. </a:t>
            </a:r>
            <a:r>
              <a:rPr lang="es-CO" sz="1100" dirty="0" smtClean="0">
                <a:latin typeface="Futura Std Book" panose="020B0502020204020303" pitchFamily="34" charset="0"/>
                <a:ea typeface="Calibri" panose="020F0502020204030204" pitchFamily="34" charset="0"/>
                <a:cs typeface="Arial" panose="020B0604020202020204" pitchFamily="34" charset="0"/>
              </a:rPr>
              <a:t>Consolidación del Centro de Información Turístico de Colombia -</a:t>
            </a:r>
            <a:r>
              <a:rPr lang="es-CO" sz="1100" dirty="0" err="1" smtClean="0">
                <a:latin typeface="Futura Std Book" panose="020B0502020204020303" pitchFamily="34" charset="0"/>
                <a:ea typeface="Calibri" panose="020F0502020204030204" pitchFamily="34" charset="0"/>
                <a:cs typeface="Arial" panose="020B0604020202020204" pitchFamily="34" charset="0"/>
              </a:rPr>
              <a:t>Citur</a:t>
            </a:r>
            <a:r>
              <a:rPr lang="es-CO" sz="1100" dirty="0" smtClean="0">
                <a:latin typeface="Futura Std Book" panose="020B0502020204020303" pitchFamily="34" charset="0"/>
                <a:ea typeface="Calibri" panose="020F0502020204030204" pitchFamily="34" charset="0"/>
                <a:cs typeface="Arial" panose="020B0604020202020204" pitchFamily="34" charset="0"/>
              </a:rPr>
              <a:t>- mediante la integración del Sistema de Información Turístico Regional de Boyacá -</a:t>
            </a:r>
            <a:r>
              <a:rPr lang="es-CO" sz="1100" dirty="0" err="1" smtClean="0">
                <a:latin typeface="Futura Std Book" panose="020B0502020204020303" pitchFamily="34" charset="0"/>
                <a:ea typeface="Calibri" panose="020F0502020204030204" pitchFamily="34" charset="0"/>
                <a:cs typeface="Arial" panose="020B0604020202020204" pitchFamily="34" charset="0"/>
              </a:rPr>
              <a:t>Situr</a:t>
            </a:r>
            <a:r>
              <a:rPr lang="es-CO" sz="1100" dirty="0" smtClean="0">
                <a:latin typeface="Futura Std Book" panose="020B0502020204020303" pitchFamily="34" charset="0"/>
                <a:ea typeface="Calibri" panose="020F0502020204030204" pitchFamily="34" charset="0"/>
                <a:cs typeface="Arial" panose="020B0604020202020204" pitchFamily="34" charset="0"/>
              </a:rPr>
              <a:t> Boyacá- en línea con el Plan Estadístico Sectorial de Turismo –PEST</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endParaRPr lang="es-CO" sz="1100" dirty="0" smtClean="0">
              <a:latin typeface="Futura Std Book" panose="020B0502020204020303" pitchFamily="34" charset="0"/>
              <a:ea typeface="Times New Roman" panose="02020603050405020304" pitchFamily="18" charset="0"/>
              <a:cs typeface="Arial" panose="020B0604020202020204" pitchFamily="34" charset="0"/>
            </a:endParaRPr>
          </a:p>
          <a:p>
            <a:pPr algn="just">
              <a:tabLst>
                <a:tab pos="180349" algn="l"/>
              </a:tabLst>
            </a:pPr>
            <a:r>
              <a:rPr lang="es-CO" sz="1100" dirty="0" smtClean="0">
                <a:latin typeface="Futura Std Book" panose="020B0502020204020303" pitchFamily="34" charset="0"/>
                <a:ea typeface="Times New Roman" panose="02020603050405020304" pitchFamily="18" charset="0"/>
                <a:cs typeface="Arial" panose="020B0604020202020204" pitchFamily="34" charset="0"/>
              </a:rPr>
              <a:t>Proponente: </a:t>
            </a:r>
            <a:r>
              <a:rPr lang="es-CO" sz="1100" dirty="0" err="1" smtClean="0">
                <a:latin typeface="Futura Std Book" panose="020B0502020204020303" pitchFamily="34" charset="0"/>
                <a:cs typeface="Arial" panose="020B0604020202020204" pitchFamily="34" charset="0"/>
              </a:rPr>
              <a:t>MinCIT</a:t>
            </a:r>
            <a:endParaRPr lang="es-MX" sz="1100" dirty="0" smtClean="0">
              <a:latin typeface="Futura Std Book" panose="020B0502020204020303" pitchFamily="34" charset="0"/>
            </a:endParaRPr>
          </a:p>
          <a:p>
            <a:pPr algn="just">
              <a:tabLst>
                <a:tab pos="180349" algn="l"/>
              </a:tabLst>
            </a:pPr>
            <a:r>
              <a:rPr lang="es-CO" sz="1100" dirty="0" smtClean="0">
                <a:latin typeface="Futura Std Book" panose="020B0502020204020303" pitchFamily="34" charset="0"/>
                <a:ea typeface="Times New Roman" panose="02020603050405020304" pitchFamily="18" charset="0"/>
                <a:cs typeface="Arial" panose="020B0604020202020204" pitchFamily="34" charset="0"/>
              </a:rPr>
              <a:t>Valor:</a:t>
            </a:r>
            <a:r>
              <a:rPr lang="es-CO" sz="1100" dirty="0" smtClean="0">
                <a:latin typeface="Futura Std Book" panose="020B0502020204020303" pitchFamily="34" charset="0"/>
                <a:ea typeface="Futura Std Book" panose="020B0502020204020303" pitchFamily="34" charset="0"/>
                <a:cs typeface="Arial" panose="020B0604020202020204" pitchFamily="34" charset="0"/>
              </a:rPr>
              <a:t> </a:t>
            </a:r>
            <a:r>
              <a:rPr lang="es-CO" sz="1100" dirty="0" smtClean="0">
                <a:latin typeface="Futura Std Book" panose="020B0502020204020303" pitchFamily="34" charset="0"/>
                <a:cs typeface="Arial" panose="020B0604020202020204" pitchFamily="34" charset="0"/>
              </a:rPr>
              <a:t>$1.058.791.642 </a:t>
            </a:r>
            <a:endParaRPr lang="es-MX" sz="1100" dirty="0" smtClean="0">
              <a:latin typeface="Futura Std Book" panose="020B0502020204020303" pitchFamily="34" charset="0"/>
            </a:endParaRPr>
          </a:p>
          <a:p>
            <a:pPr algn="just">
              <a:tabLst>
                <a:tab pos="180349" algn="l"/>
              </a:tabLst>
            </a:pPr>
            <a:r>
              <a:rPr lang="es-CO" sz="1100" dirty="0" err="1" smtClean="0">
                <a:latin typeface="Futura Std Book" panose="020B0502020204020303" pitchFamily="34" charset="0"/>
                <a:cs typeface="Arial" panose="020B0604020202020204" pitchFamily="34" charset="0"/>
              </a:rPr>
              <a:t>Fontur</a:t>
            </a:r>
            <a:r>
              <a:rPr lang="es-CO" sz="1100" dirty="0" smtClean="0">
                <a:latin typeface="Futura Std Book" panose="020B0502020204020303" pitchFamily="34" charset="0"/>
                <a:cs typeface="Arial" panose="020B0604020202020204" pitchFamily="34" charset="0"/>
              </a:rPr>
              <a:t>:</a:t>
            </a:r>
            <a:endParaRPr lang="es-MX" sz="1100" dirty="0" smtClean="0">
              <a:latin typeface="Futura Std Book" panose="020B0502020204020303" pitchFamily="34" charset="0"/>
            </a:endParaRPr>
          </a:p>
          <a:p>
            <a:pPr marL="342917" algn="just">
              <a:buFont typeface="Wingdings" panose="05000000000000000000" pitchFamily="2" charset="2"/>
              <a:buChar char=""/>
              <a:tabLst>
                <a:tab pos="180349" algn="l"/>
              </a:tabLst>
            </a:pPr>
            <a:r>
              <a:rPr lang="es-CO" sz="1100" dirty="0" smtClean="0">
                <a:latin typeface="Futura Std Book" panose="020B0502020204020303" pitchFamily="34" charset="0"/>
                <a:ea typeface="Calibri" panose="020F0502020204030204" pitchFamily="34" charset="0"/>
                <a:cs typeface="Arial" panose="020B0604020202020204" pitchFamily="34" charset="0"/>
              </a:rPr>
              <a:t>$732.800.000 vigencia 2015</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marL="342917" algn="just">
              <a:buFont typeface="Wingdings" panose="05000000000000000000" pitchFamily="2" charset="2"/>
              <a:buChar char=""/>
              <a:tabLst>
                <a:tab pos="180349" algn="l"/>
              </a:tabLst>
            </a:pPr>
            <a:r>
              <a:rPr lang="es-CO" sz="1100" dirty="0" smtClean="0">
                <a:latin typeface="Futura Std Book" panose="020B0502020204020303" pitchFamily="34" charset="0"/>
                <a:ea typeface="Calibri" panose="020F0502020204030204" pitchFamily="34" charset="0"/>
                <a:cs typeface="Arial" panose="020B0604020202020204" pitchFamily="34" charset="0"/>
              </a:rPr>
              <a:t>$325.991.642 vigencia 2017</a:t>
            </a:r>
          </a:p>
          <a:p>
            <a:pPr marL="342917" algn="just">
              <a:buFont typeface="Wingdings" panose="05000000000000000000" pitchFamily="2" charset="2"/>
              <a:buChar char=""/>
              <a:tabLst>
                <a:tab pos="180349" algn="l"/>
              </a:tabLst>
            </a:pP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100" u="sng" dirty="0">
                <a:latin typeface="Futura Std Book" panose="020B0502020204020303" pitchFamily="34" charset="0"/>
              </a:rPr>
              <a:t>Objetivo del proyecto:</a:t>
            </a:r>
            <a:r>
              <a:rPr lang="es-CO" sz="1100" dirty="0">
                <a:latin typeface="Futura Std Book" panose="020B0502020204020303" pitchFamily="34" charset="0"/>
              </a:rPr>
              <a:t> </a:t>
            </a:r>
            <a:r>
              <a:rPr lang="es-CO" sz="1100" dirty="0" smtClean="0">
                <a:latin typeface="Futura Std Book" panose="020B0502020204020303" pitchFamily="34" charset="0"/>
                <a:ea typeface="Calibri" panose="020F0502020204030204" pitchFamily="34" charset="0"/>
                <a:cs typeface="Arial" panose="020B0604020202020204" pitchFamily="34" charset="0"/>
              </a:rPr>
              <a:t>El proyecto contempla: Medición de turismo: Receptor; interno y emisor; oferta; empleo; formalidad e informalidad y el desarrollo de la plataforma web del SITUR Boyacá.</a:t>
            </a:r>
            <a:endParaRPr lang="es-MX" sz="1100" dirty="0" smtClean="0">
              <a:latin typeface="Futura Std Book" panose="020B0502020204020303" pitchFamily="34" charset="0"/>
              <a:ea typeface="Calibri" panose="020F0502020204030204" pitchFamily="34" charset="0"/>
              <a:cs typeface="Times New Roman" panose="02020603050405020304" pitchFamily="18" charset="0"/>
            </a:endParaRPr>
          </a:p>
          <a:p>
            <a:pPr algn="just">
              <a:tabLst>
                <a:tab pos="180349" algn="l"/>
              </a:tabLst>
            </a:pPr>
            <a:r>
              <a:rPr lang="es-CO" sz="1100" dirty="0" smtClean="0">
                <a:latin typeface="Futura Std Book" panose="020B0502020204020303" pitchFamily="34" charset="0"/>
                <a:cs typeface="Arial" panose="020B0604020202020204" pitchFamily="34" charset="0"/>
              </a:rPr>
              <a:t>Avance </a:t>
            </a:r>
            <a:r>
              <a:rPr lang="es-CO" sz="1100" dirty="0" smtClean="0">
                <a:latin typeface="Futura Std Book" panose="020B0502020204020303" pitchFamily="34" charset="0"/>
                <a:ea typeface="Times New Roman" panose="02020603050405020304" pitchFamily="18" charset="0"/>
                <a:cs typeface="Arial" panose="020B0604020202020204" pitchFamily="34" charset="0"/>
              </a:rPr>
              <a:t>físico</a:t>
            </a:r>
            <a:r>
              <a:rPr lang="es-CO" sz="1100" dirty="0" smtClean="0">
                <a:latin typeface="Futura Std Book" panose="020B0502020204020303" pitchFamily="34" charset="0"/>
                <a:cs typeface="Arial" panose="020B0604020202020204" pitchFamily="34" charset="0"/>
              </a:rPr>
              <a:t>: 85%</a:t>
            </a:r>
            <a:endParaRPr lang="es-MX" sz="1100" dirty="0" smtClean="0">
              <a:latin typeface="Futura Std Book" panose="020B0502020204020303" pitchFamily="34" charset="0"/>
            </a:endParaRPr>
          </a:p>
          <a:p>
            <a:pPr algn="just">
              <a:tabLst>
                <a:tab pos="180349" algn="l"/>
              </a:tabLst>
            </a:pPr>
            <a:r>
              <a:rPr lang="es-CO" sz="1100" dirty="0" smtClean="0">
                <a:latin typeface="Futura Std Book" panose="020B0502020204020303" pitchFamily="34" charset="0"/>
                <a:cs typeface="Arial" panose="020B0604020202020204" pitchFamily="34" charset="0"/>
              </a:rPr>
              <a:t>Estado: en ejecución </a:t>
            </a:r>
            <a:endParaRPr lang="es-MX" sz="1100" dirty="0" smtClean="0">
              <a:latin typeface="Futura Std Book" panose="020B0502020204020303" pitchFamily="34" charset="0"/>
            </a:endParaRPr>
          </a:p>
          <a:p>
            <a:pPr algn="just">
              <a:tabLst>
                <a:tab pos="180349" algn="l"/>
              </a:tabLst>
            </a:pPr>
            <a:endParaRPr lang="es-CO" sz="1100" dirty="0" smtClean="0">
              <a:latin typeface="Futura Std Book" panose="020B0502020204020303" pitchFamily="34" charset="0"/>
              <a:ea typeface="Calibri" panose="020F0502020204030204" pitchFamily="34" charset="0"/>
              <a:cs typeface="Calibri" panose="020F0502020204030204" pitchFamily="34" charset="0"/>
            </a:endParaRPr>
          </a:p>
          <a:p>
            <a:pPr algn="just">
              <a:tabLst>
                <a:tab pos="180349" algn="l"/>
              </a:tabLst>
            </a:pPr>
            <a:r>
              <a:rPr lang="es-CO" sz="1100" dirty="0" smtClean="0">
                <a:latin typeface="Futura Std Book" panose="020B0502020204020303" pitchFamily="34" charset="0"/>
                <a:ea typeface="Calibri" panose="020F0502020204030204" pitchFamily="34" charset="0"/>
                <a:cs typeface="Calibri" panose="020F0502020204030204" pitchFamily="34" charset="0"/>
              </a:rPr>
              <a:t>Nota: </a:t>
            </a:r>
          </a:p>
          <a:p>
            <a:pPr marL="171450" indent="-171450" algn="just">
              <a:buFont typeface="Arial" panose="020B0604020202020204" pitchFamily="34" charset="0"/>
              <a:buChar char="•"/>
              <a:tabLst>
                <a:tab pos="180349" algn="l"/>
              </a:tabLst>
            </a:pPr>
            <a:r>
              <a:rPr lang="es-CO" sz="1100" dirty="0" smtClean="0">
                <a:latin typeface="Futura Std Book" panose="020B0502020204020303" pitchFamily="34" charset="0"/>
                <a:ea typeface="Calibri" panose="020F0502020204030204" pitchFamily="34" charset="0"/>
                <a:cs typeface="Arial" panose="020B0604020202020204" pitchFamily="34" charset="0"/>
              </a:rPr>
              <a:t>Se encuentra realizando las mediciones de acuerdo al cronograma y plan de trabajo y las estadísticas turísticas de la región se puede visualizar en la web </a:t>
            </a:r>
            <a:r>
              <a:rPr lang="es-CO" sz="1100" u="sng" dirty="0" smtClean="0">
                <a:latin typeface="Futura Std Book" panose="020B0502020204020303" pitchFamily="34" charset="0"/>
                <a:ea typeface="Calibri" panose="020F0502020204030204" pitchFamily="34" charset="0"/>
                <a:cs typeface="Arial" panose="020B0604020202020204" pitchFamily="34" charset="0"/>
                <a:hlinkClick r:id="rId2"/>
              </a:rPr>
              <a:t>www.situr.boyaca.gov.co</a:t>
            </a:r>
            <a:r>
              <a:rPr lang="es-CO" sz="1100" dirty="0" smtClean="0">
                <a:latin typeface="Futura Std Book" panose="020B0502020204020303" pitchFamily="34" charset="0"/>
                <a:ea typeface="Calibri" panose="020F0502020204030204" pitchFamily="34" charset="0"/>
                <a:cs typeface="Arial" panose="020B0604020202020204" pitchFamily="34" charset="0"/>
              </a:rPr>
              <a:t>.</a:t>
            </a:r>
          </a:p>
          <a:p>
            <a:pPr marL="171450" indent="-171450" algn="just">
              <a:buFont typeface="Arial" panose="020B0604020202020204" pitchFamily="34" charset="0"/>
              <a:buChar char="•"/>
              <a:tabLst>
                <a:tab pos="180349" algn="l"/>
              </a:tabLst>
            </a:pPr>
            <a:r>
              <a:rPr lang="es-CO" sz="1100" dirty="0" smtClean="0">
                <a:latin typeface="Futura Std Book" panose="020B0502020204020303" pitchFamily="34" charset="0"/>
                <a:ea typeface="Calibri" panose="020F0502020204030204" pitchFamily="34" charset="0"/>
                <a:cs typeface="Arial" panose="020B0604020202020204" pitchFamily="34" charset="0"/>
              </a:rPr>
              <a:t>Hasta la fecha no se ha recibido solicitud de adición presupuestal para la continuidad del proyecto.</a:t>
            </a:r>
          </a:p>
          <a:p>
            <a:pPr marL="171450" indent="-171450" algn="just">
              <a:buFont typeface="Arial" panose="020B0604020202020204" pitchFamily="34" charset="0"/>
              <a:buChar char="•"/>
              <a:tabLst>
                <a:tab pos="180349" algn="l"/>
              </a:tabLst>
            </a:pPr>
            <a:endParaRPr lang="es-MX" sz="1100" dirty="0" smtClean="0">
              <a:latin typeface="Futura Std Book" panose="020B0502020204020303" pitchFamily="34" charset="0"/>
            </a:endParaRPr>
          </a:p>
          <a:p>
            <a:pPr algn="just">
              <a:tabLst>
                <a:tab pos="180349" algn="l"/>
              </a:tabLst>
            </a:pPr>
            <a:r>
              <a:rPr lang="es-CO" sz="1100" dirty="0" smtClean="0">
                <a:latin typeface="Futura Std Book" panose="020B0502020204020303" pitchFamily="34" charset="0"/>
                <a:ea typeface="Calibri" panose="020F0502020204030204" pitchFamily="34" charset="0"/>
                <a:cs typeface="Arial" panose="020B0604020202020204" pitchFamily="34" charset="0"/>
              </a:rPr>
              <a:t>¿A que nos podemos comprometer?: </a:t>
            </a:r>
          </a:p>
          <a:p>
            <a:pPr algn="just">
              <a:tabLst>
                <a:tab pos="180349" algn="l"/>
              </a:tabLst>
            </a:pPr>
            <a:r>
              <a:rPr lang="es-CO" sz="1100" dirty="0" smtClean="0">
                <a:latin typeface="Futura Std Book" panose="020B0502020204020303" pitchFamily="34" charset="0"/>
                <a:ea typeface="Calibri" panose="020F0502020204030204" pitchFamily="34" charset="0"/>
                <a:cs typeface="Times New Roman" panose="02020603050405020304" pitchFamily="18" charset="0"/>
              </a:rPr>
              <a:t>Tener las mediciones al día y actualización de los datos estadísticos en la plataforma en el momento del cierre.</a:t>
            </a:r>
          </a:p>
          <a:p>
            <a:pPr algn="just">
              <a:tabLst>
                <a:tab pos="180349" algn="l"/>
              </a:tabLst>
            </a:pPr>
            <a:endParaRPr lang="es-CO" sz="1100" b="1" dirty="0" smtClean="0">
              <a:latin typeface="Futura Std Book" panose="020B0502020204020303" pitchFamily="34" charset="0"/>
              <a:ea typeface="Calibri" panose="020F0502020204030204" pitchFamily="34" charset="0"/>
              <a:cs typeface="Times New Roman" panose="02020603050405020304" pitchFamily="18" charset="0"/>
            </a:endParaRPr>
          </a:p>
        </p:txBody>
      </p:sp>
      <p:sp>
        <p:nvSpPr>
          <p:cNvPr id="3" name="Marcador de número de diapositiva 2"/>
          <p:cNvSpPr>
            <a:spLocks noGrp="1"/>
          </p:cNvSpPr>
          <p:nvPr>
            <p:ph type="sldNum" sz="quarter" idx="12"/>
          </p:nvPr>
        </p:nvSpPr>
        <p:spPr/>
        <p:txBody>
          <a:bodyPr/>
          <a:lstStyle/>
          <a:p>
            <a:fld id="{D4592631-BB0D-4440-8A6C-1E72DCE6E35C}" type="slidenum">
              <a:rPr lang="en-US" smtClean="0"/>
              <a:t>9</a:t>
            </a:fld>
            <a:endParaRPr lang="en-US" dirty="0"/>
          </a:p>
        </p:txBody>
      </p:sp>
      <p:sp>
        <p:nvSpPr>
          <p:cNvPr id="8" name="CuadroTexto 7"/>
          <p:cNvSpPr txBox="1"/>
          <p:nvPr/>
        </p:nvSpPr>
        <p:spPr>
          <a:xfrm>
            <a:off x="5614988" y="316905"/>
            <a:ext cx="951559" cy="246221"/>
          </a:xfrm>
          <a:prstGeom prst="rect">
            <a:avLst/>
          </a:prstGeom>
          <a:noFill/>
        </p:spPr>
        <p:txBody>
          <a:bodyPr wrap="square" rtlCol="0">
            <a:spAutoFit/>
          </a:bodyPr>
          <a:lstStyle/>
          <a:p>
            <a:r>
              <a:rPr lang="es-CO" sz="1000" dirty="0" smtClean="0">
                <a:latin typeface="Futura Std Book" panose="020B0502020204020303" pitchFamily="34" charset="0"/>
              </a:rPr>
              <a:t>01-mar-2019</a:t>
            </a:r>
            <a:endParaRPr lang="es-CO" sz="1000" dirty="0">
              <a:latin typeface="Futura Std Book" panose="020B0502020204020303" pitchFamily="34" charset="0"/>
            </a:endParaRPr>
          </a:p>
        </p:txBody>
      </p:sp>
      <p:sp>
        <p:nvSpPr>
          <p:cNvPr id="5" name="Estrella de 5 puntas 4"/>
          <p:cNvSpPr/>
          <p:nvPr/>
        </p:nvSpPr>
        <p:spPr>
          <a:xfrm>
            <a:off x="201259" y="737946"/>
            <a:ext cx="201595" cy="186263"/>
          </a:xfrm>
          <a:prstGeom prst="star5">
            <a:avLst/>
          </a:prstGeom>
          <a:solidFill>
            <a:srgbClr val="6CB33F"/>
          </a:solidFill>
          <a:ln>
            <a:solidFill>
              <a:srgbClr val="6C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9529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14405</TotalTime>
  <Words>1774</Words>
  <Application>Microsoft Office PowerPoint</Application>
  <PresentationFormat>Carta (216 x 279 mm)</PresentationFormat>
  <Paragraphs>547</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13</vt:i4>
      </vt:variant>
    </vt:vector>
  </HeadingPairs>
  <TitlesOfParts>
    <vt:vector size="21" baseType="lpstr">
      <vt:lpstr>Arial</vt:lpstr>
      <vt:lpstr>Calibri</vt:lpstr>
      <vt:lpstr>Calibri Light</vt:lpstr>
      <vt:lpstr>Futura Std Book</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Jorge Andrés Martínez</cp:lastModifiedBy>
  <cp:revision>806</cp:revision>
  <cp:lastPrinted>2019-02-27T13:15:27Z</cp:lastPrinted>
  <dcterms:created xsi:type="dcterms:W3CDTF">2018-09-11T21:55:46Z</dcterms:created>
  <dcterms:modified xsi:type="dcterms:W3CDTF">2019-03-01T18:05:31Z</dcterms:modified>
</cp:coreProperties>
</file>