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652" r:id="rId2"/>
    <p:sldId id="645" r:id="rId3"/>
    <p:sldId id="650" r:id="rId4"/>
    <p:sldId id="651" r:id="rId5"/>
  </p:sldIdLst>
  <p:sldSz cx="6858000" cy="9144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1984"/>
    <a:srgbClr val="E1134F"/>
    <a:srgbClr val="19134F"/>
    <a:srgbClr val="FFC425"/>
    <a:srgbClr val="6CB33F"/>
    <a:srgbClr val="0093D0"/>
    <a:srgbClr val="996633"/>
    <a:srgbClr val="000000"/>
    <a:srgbClr val="0080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76" autoAdjust="0"/>
    <p:restoredTop sz="94206" autoAdjust="0"/>
  </p:normalViewPr>
  <p:slideViewPr>
    <p:cSldViewPr snapToGrid="0">
      <p:cViewPr>
        <p:scale>
          <a:sx n="50" d="100"/>
          <a:sy n="50" d="100"/>
        </p:scale>
        <p:origin x="242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quintero\AppData\Local\Microsoft\Windows\INetCache\Content.Outlook\JKW0WRDX\Libro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quintero\AppData\Local\Microsoft\Windows\INetCache\Content.Outlook\JKW0WRDX\Libro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quintero\AppData\Local\Microsoft\Windows\INetCache\Content.Outlook\JKW0WRDX\Libro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maldonado\OneDrive%20-%20Fontur%20Colombia\LMALDONADO\1FONTUR\A&#241;o2018\Informes\GGral\2018-08-23ContParaf--Tolima-%20Bol&#237;va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8-08-23ContParaf--Tolima-%20Bol&#237;va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A2198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527578533202829E-3"/>
                  <c:y val="3.6453776611256925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0664479440069992E-2"/>
                  <c:y val="4.243778136006664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1111111111121296E-4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Hoja2!$H$11:$H$14</c:f>
              <c:strCache>
                <c:ptCount val="4"/>
                <c:pt idx="0">
                  <c:v>Total</c:v>
                </c:pt>
                <c:pt idx="1">
                  <c:v>Competitividad</c:v>
                </c:pt>
                <c:pt idx="2">
                  <c:v>Infraestructura</c:v>
                </c:pt>
                <c:pt idx="3">
                  <c:v>Promoción </c:v>
                </c:pt>
              </c:strCache>
            </c:strRef>
          </c:cat>
          <c:val>
            <c:numRef>
              <c:f>Hoja2!$I$11:$I$14</c:f>
              <c:numCache>
                <c:formatCode>_("$"* #,##0_);_("$"* \(#,##0\);_("$"* "-"_);_(@_)</c:formatCode>
                <c:ptCount val="4"/>
                <c:pt idx="0">
                  <c:v>2234</c:v>
                </c:pt>
                <c:pt idx="1">
                  <c:v>513</c:v>
                </c:pt>
                <c:pt idx="2">
                  <c:v>0</c:v>
                </c:pt>
                <c:pt idx="3">
                  <c:v>1721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9"/>
        <c:axId val="2070559344"/>
        <c:axId val="2070550640"/>
      </c:barChart>
      <c:catAx>
        <c:axId val="20705593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Futura Std Book" panose="020B0502020204020303" pitchFamily="34" charset="0"/>
                <a:ea typeface="+mn-ea"/>
                <a:cs typeface="+mn-cs"/>
              </a:defRPr>
            </a:pPr>
            <a:endParaRPr lang="es-ES"/>
          </a:p>
        </c:txPr>
        <c:crossAx val="2070550640"/>
        <c:crosses val="autoZero"/>
        <c:auto val="1"/>
        <c:lblAlgn val="ctr"/>
        <c:lblOffset val="100"/>
        <c:noMultiLvlLbl val="0"/>
      </c:catAx>
      <c:valAx>
        <c:axId val="2070550640"/>
        <c:scaling>
          <c:orientation val="minMax"/>
        </c:scaling>
        <c:delete val="1"/>
        <c:axPos val="t"/>
        <c:numFmt formatCode="_(&quot;$&quot;* #,##0_);_(&quot;$&quot;* \(#,##0\);_(&quot;$&quot;* &quot;-&quot;_);_(@_)" sourceLinked="1"/>
        <c:majorTickMark val="none"/>
        <c:minorTickMark val="none"/>
        <c:tickLblPos val="nextTo"/>
        <c:crossAx val="2070559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04791901012373"/>
          <c:y val="0.12225402244011087"/>
          <c:w val="0.32761874765654292"/>
          <c:h val="0.65711476897178467"/>
        </c:manualLayout>
      </c:layout>
      <c:pieChart>
        <c:varyColors val="1"/>
        <c:ser>
          <c:idx val="0"/>
          <c:order val="0"/>
          <c:spPr>
            <a:solidFill>
              <a:srgbClr val="0093D0"/>
            </a:solidFill>
          </c:spPr>
          <c:dPt>
            <c:idx val="0"/>
            <c:bubble3D val="0"/>
            <c:spPr>
              <a:solidFill>
                <a:srgbClr val="0093D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Hoja2!$B$18:$B$19</c:f>
              <c:strCache>
                <c:ptCount val="2"/>
                <c:pt idx="0">
                  <c:v>PIT Bolivar</c:v>
                </c:pt>
                <c:pt idx="1">
                  <c:v>Total Nacional</c:v>
                </c:pt>
              </c:strCache>
            </c:strRef>
          </c:cat>
          <c:val>
            <c:numRef>
              <c:f>Hoja2!$C$18:$C$19</c:f>
              <c:numCache>
                <c:formatCode>0%</c:formatCode>
                <c:ptCount val="2"/>
                <c:pt idx="0">
                  <c:v>7.0000000000000007E-2</c:v>
                </c:pt>
                <c:pt idx="1">
                  <c:v>0.93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770963629546308"/>
          <c:y val="0.85059915000929032"/>
          <c:w val="0.50648548931383575"/>
          <c:h val="0.128940691758021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0093D0"/>
            </a:solidFill>
          </c:spPr>
          <c:dPt>
            <c:idx val="0"/>
            <c:bubble3D val="0"/>
            <c:spPr>
              <a:solidFill>
                <a:srgbClr val="0093D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Hoja2!$F$33:$F$34</c:f>
              <c:strCache>
                <c:ptCount val="2"/>
                <c:pt idx="0">
                  <c:v>Inversión Mompox</c:v>
                </c:pt>
                <c:pt idx="1">
                  <c:v>Total Inversión RTPP</c:v>
                </c:pt>
              </c:strCache>
            </c:strRef>
          </c:cat>
          <c:val>
            <c:numRef>
              <c:f>Hoja2!$G$33:$G$34</c:f>
              <c:numCache>
                <c:formatCode>0%</c:formatCode>
                <c:ptCount val="2"/>
                <c:pt idx="0">
                  <c:v>0.18</c:v>
                </c:pt>
                <c:pt idx="1">
                  <c:v>0.82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0093D0"/>
            </a:solidFill>
          </c:spPr>
          <c:dPt>
            <c:idx val="0"/>
            <c:bubble3D val="0"/>
            <c:spPr>
              <a:solidFill>
                <a:srgbClr val="0093D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2.3957505311835964E-2"/>
                  <c:y val="0.1579877546197768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Hoja2!$C$30:$C$31</c:f>
              <c:strCache>
                <c:ptCount val="2"/>
                <c:pt idx="0">
                  <c:v>Jóvenes Bolivar</c:v>
                </c:pt>
                <c:pt idx="1">
                  <c:v>Total Jóvenes</c:v>
                </c:pt>
              </c:strCache>
            </c:strRef>
          </c:cat>
          <c:val>
            <c:numRef>
              <c:f>Hoja2!$D$30:$D$31</c:f>
              <c:numCache>
                <c:formatCode>0%</c:formatCode>
                <c:ptCount val="2"/>
                <c:pt idx="0">
                  <c:v>0.02</c:v>
                </c:pt>
                <c:pt idx="1">
                  <c:v>0.98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CC0099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BOLIVAR!$J$7:$P$7</c:f>
              <c:numCache>
                <c:formatCode>mmm\-yy</c:formatCode>
                <c:ptCount val="7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</c:numCache>
            </c:numRef>
          </c:cat>
          <c:val>
            <c:numRef>
              <c:f>BOLIVAR!$J$8:$P$8</c:f>
              <c:numCache>
                <c:formatCode>_("$"* #,##0_);_("$"* \(#,##0\);_("$"* "-"_);_(@_)</c:formatCode>
                <c:ptCount val="7"/>
                <c:pt idx="0">
                  <c:v>876.97122750000005</c:v>
                </c:pt>
                <c:pt idx="1">
                  <c:v>65.228999999999999</c:v>
                </c:pt>
                <c:pt idx="2">
                  <c:v>103.759</c:v>
                </c:pt>
                <c:pt idx="3">
                  <c:v>1006.889</c:v>
                </c:pt>
                <c:pt idx="4">
                  <c:v>62.718000000000004</c:v>
                </c:pt>
                <c:pt idx="5">
                  <c:v>424.96</c:v>
                </c:pt>
                <c:pt idx="6">
                  <c:v>831.53300000000002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70552816"/>
        <c:axId val="2070554992"/>
        <c:axId val="0"/>
      </c:bar3DChart>
      <c:dateAx>
        <c:axId val="207055281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0554992"/>
        <c:crosses val="autoZero"/>
        <c:auto val="1"/>
        <c:lblOffset val="100"/>
        <c:baseTimeUnit val="months"/>
      </c:dateAx>
      <c:valAx>
        <c:axId val="2070554992"/>
        <c:scaling>
          <c:orientation val="minMax"/>
        </c:scaling>
        <c:delete val="1"/>
        <c:axPos val="l"/>
        <c:numFmt formatCode="_(&quot;$&quot;* #,##0_);_(&quot;$&quot;* \(#,##0\);_(&quot;$&quot;* &quot;-&quot;_);_(@_)" sourceLinked="1"/>
        <c:majorTickMark val="none"/>
        <c:minorTickMark val="none"/>
        <c:tickLblPos val="nextTo"/>
        <c:crossAx val="2070552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310541385898371"/>
          <c:y val="0.11016804081035571"/>
          <c:w val="0.89689458614101625"/>
          <c:h val="0.58372254436009718"/>
        </c:manualLayout>
      </c:layout>
      <c:pie3DChart>
        <c:varyColors val="1"/>
        <c:ser>
          <c:idx val="8"/>
          <c:order val="0"/>
          <c:dPt>
            <c:idx val="0"/>
            <c:bubble3D val="0"/>
            <c:spPr>
              <a:solidFill>
                <a:srgbClr val="CC00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1"/>
              <c:layout>
                <c:manualLayout>
                  <c:x val="-3.5075971465848226E-2"/>
                  <c:y val="0.179507441567597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Hoja2!$H$33:$I$33</c:f>
              <c:strCache>
                <c:ptCount val="2"/>
                <c:pt idx="0">
                  <c:v>Total Recaud CP ene-jul 2018</c:v>
                </c:pt>
                <c:pt idx="1">
                  <c:v>Total Recaudo CP Bolívar</c:v>
                </c:pt>
              </c:strCache>
            </c:strRef>
          </c:cat>
          <c:val>
            <c:numRef>
              <c:f>Hoja2!$H$34:$I$34</c:f>
              <c:numCache>
                <c:formatCode>_("$"* #,##0_);_("$"* \(#,##0\);_("$"* "-"_);_(@_)</c:formatCode>
                <c:ptCount val="2"/>
                <c:pt idx="0">
                  <c:v>54546.479758000001</c:v>
                </c:pt>
                <c:pt idx="1">
                  <c:v>3372.0592274999999</c:v>
                </c:pt>
              </c:numCache>
            </c:numRef>
          </c:val>
        </c:ser>
        <c:ser>
          <c:idx val="9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Hoja2!$H$33:$I$33</c:f>
              <c:strCache>
                <c:ptCount val="2"/>
                <c:pt idx="0">
                  <c:v>Total Recaud CP ene-jul 2018</c:v>
                </c:pt>
                <c:pt idx="1">
                  <c:v>Total Recaudo CP Bolívar</c:v>
                </c:pt>
              </c:strCache>
            </c:strRef>
          </c:cat>
          <c:val>
            <c:numRef>
              <c:f>Hoja2!$H$35:$I$35</c:f>
              <c:numCache>
                <c:formatCode>0%</c:formatCode>
                <c:ptCount val="2"/>
                <c:pt idx="0">
                  <c:v>1</c:v>
                </c:pt>
                <c:pt idx="1">
                  <c:v>6.1819923897205128E-2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A2F3E6-6B5B-48E6-B2B2-2293B02DF934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478B47-1314-463A-B256-B7396DD71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19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00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00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236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817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1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954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165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61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2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6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F8760-D7C9-4737-AB29-365D219DDED3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44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13" Type="http://schemas.openxmlformats.org/officeDocument/2006/relationships/chart" Target="../charts/chart6.xml"/><Relationship Id="rId3" Type="http://schemas.microsoft.com/office/2007/relationships/hdphoto" Target="../media/hdphoto1.wdp"/><Relationship Id="rId7" Type="http://schemas.openxmlformats.org/officeDocument/2006/relationships/image" Target="../media/image12.png"/><Relationship Id="rId12" Type="http://schemas.openxmlformats.org/officeDocument/2006/relationships/chart" Target="../charts/chart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3.png"/><Relationship Id="rId5" Type="http://schemas.openxmlformats.org/officeDocument/2006/relationships/image" Target="../media/image10.jpeg"/><Relationship Id="rId10" Type="http://schemas.openxmlformats.org/officeDocument/2006/relationships/chart" Target="../charts/chart4.xml"/><Relationship Id="rId4" Type="http://schemas.openxmlformats.org/officeDocument/2006/relationships/image" Target="../media/image9.png"/><Relationship Id="rId9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9271" y="2824240"/>
            <a:ext cx="6877271" cy="6317114"/>
          </a:xfrm>
          <a:prstGeom prst="rect">
            <a:avLst/>
          </a:prstGeom>
          <a:solidFill>
            <a:srgbClr val="0093D0">
              <a:alpha val="1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/>
            <a:endParaRPr lang="es-CO" sz="1050" b="1" dirty="0" smtClean="0">
              <a:latin typeface="Futura Std Book" panose="020B0502020204020303" pitchFamily="34" charset="0"/>
              <a:ea typeface="Calibri" panose="020F0502020204030204" pitchFamily="34" charset="0"/>
            </a:endParaRPr>
          </a:p>
          <a:p>
            <a:pPr algn="just"/>
            <a:r>
              <a:rPr lang="es-CO" sz="105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aprobados 2018: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050" b="1" u="sng" dirty="0">
                <a:latin typeface="Futura Std Book" panose="020B0502020204020303" pitchFamily="34" charset="0"/>
              </a:rPr>
              <a:t>Plan de capacitación 2018 - 2020 (Fase I)</a:t>
            </a:r>
            <a:r>
              <a:rPr lang="es-CO" sz="1050" b="1" dirty="0">
                <a:latin typeface="Futura Std Book" panose="020B0502020204020303" pitchFamily="34" charset="0"/>
              </a:rPr>
              <a:t>: </a:t>
            </a:r>
            <a:r>
              <a:rPr lang="es-CO" sz="1050" dirty="0" smtClean="0">
                <a:latin typeface="Futura Std Book" panose="020B0502020204020303" pitchFamily="34" charset="0"/>
              </a:rPr>
              <a:t>Inversión </a:t>
            </a:r>
            <a:r>
              <a:rPr lang="es-CO" sz="1050" dirty="0">
                <a:latin typeface="Futura Std Book" panose="020B0502020204020303" pitchFamily="34" charset="0"/>
              </a:rPr>
              <a:t>Bolívar: $46.734.165 </a:t>
            </a:r>
            <a:r>
              <a:rPr lang="es-ES" sz="1050" dirty="0">
                <a:latin typeface="Futura Std Book" panose="020B0502020204020303" pitchFamily="34" charset="0"/>
              </a:rPr>
              <a:t>(Fontur </a:t>
            </a:r>
            <a:r>
              <a:rPr lang="es-CO" sz="1050" dirty="0">
                <a:latin typeface="Futura Std Book" panose="020B0502020204020303" pitchFamily="34" charset="0"/>
              </a:rPr>
              <a:t> $1.028.151.621,00</a:t>
            </a:r>
            <a:r>
              <a:rPr lang="es-ES" sz="1050" dirty="0">
                <a:latin typeface="Futura Std Book" panose="020B0502020204020303" pitchFamily="34" charset="0"/>
              </a:rPr>
              <a:t>; Contrapartida </a:t>
            </a:r>
            <a:r>
              <a:rPr lang="es-ES" sz="1050" dirty="0" smtClean="0">
                <a:latin typeface="Futura Std Book" panose="020B0502020204020303" pitchFamily="34" charset="0"/>
              </a:rPr>
              <a:t>Total </a:t>
            </a:r>
            <a:r>
              <a:rPr lang="es-ES" sz="1050" dirty="0">
                <a:latin typeface="Futura Std Book" panose="020B0502020204020303" pitchFamily="34" charset="0"/>
              </a:rPr>
              <a:t>Proyecto $129.152.3621</a:t>
            </a:r>
            <a:r>
              <a:rPr lang="es-ES" sz="1050" dirty="0" smtClean="0">
                <a:latin typeface="Futura Std Book" panose="020B0502020204020303" pitchFamily="34" charset="0"/>
              </a:rPr>
              <a:t>. </a:t>
            </a:r>
            <a:r>
              <a:rPr lang="es-CO" sz="1050" dirty="0">
                <a:latin typeface="Futura Std Book" panose="020B0502020204020303" pitchFamily="34" charset="0"/>
              </a:rPr>
              <a:t>Proponente: Cotelco.</a:t>
            </a:r>
            <a:r>
              <a:rPr lang="es-ES" sz="1050" dirty="0" smtClean="0">
                <a:latin typeface="Futura Std Book" panose="020B0502020204020303" pitchFamily="34" charset="0"/>
              </a:rPr>
              <a:t> </a:t>
            </a:r>
            <a:r>
              <a:rPr lang="es-ES" sz="1050" dirty="0">
                <a:latin typeface="Futura Std Book" panose="020B0502020204020303" pitchFamily="34" charset="0"/>
              </a:rPr>
              <a:t>Estado: En ejecución (16</a:t>
            </a:r>
            <a:r>
              <a:rPr lang="es-ES" sz="1050" dirty="0" smtClean="0">
                <a:latin typeface="Futura Std Book" panose="020B0502020204020303" pitchFamily="34" charset="0"/>
              </a:rPr>
              <a:t>%). </a:t>
            </a:r>
            <a:r>
              <a:rPr lang="es-CO" sz="1050" dirty="0" smtClean="0">
                <a:latin typeface="Futura Std Book" panose="020B0502020204020303" pitchFamily="34" charset="0"/>
              </a:rPr>
              <a:t>Se realizarán 7 cursos, beneficiando a105 prestadores de servicios turísticos en Cartagena.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050" b="1" u="sng" dirty="0">
                <a:latin typeface="Futura Std Book" panose="020B0502020204020303" pitchFamily="34" charset="0"/>
              </a:rPr>
              <a:t>Foros regionales </a:t>
            </a:r>
            <a:r>
              <a:rPr lang="es-CO" sz="1050" b="1" u="sng" dirty="0" err="1">
                <a:latin typeface="Futura Std Book" panose="020B0502020204020303" pitchFamily="34" charset="0"/>
              </a:rPr>
              <a:t>Aditt</a:t>
            </a:r>
            <a:r>
              <a:rPr lang="es-CO" sz="1050" b="1" u="sng" dirty="0">
                <a:latin typeface="Futura Std Book" panose="020B0502020204020303" pitchFamily="34" charset="0"/>
              </a:rPr>
              <a:t> </a:t>
            </a:r>
            <a:r>
              <a:rPr lang="es-CO" sz="1050" b="1" u="sng" dirty="0" smtClean="0">
                <a:latin typeface="Futura Std Book" panose="020B0502020204020303" pitchFamily="34" charset="0"/>
              </a:rPr>
              <a:t>2018:</a:t>
            </a:r>
            <a:r>
              <a:rPr lang="es-CO" sz="1050" dirty="0" smtClean="0">
                <a:latin typeface="Futura Std Book" panose="020B0502020204020303" pitchFamily="34" charset="0"/>
              </a:rPr>
              <a:t> Inversión </a:t>
            </a:r>
            <a:r>
              <a:rPr lang="es-CO" sz="1050" dirty="0">
                <a:latin typeface="Futura Std Book" panose="020B0502020204020303" pitchFamily="34" charset="0"/>
              </a:rPr>
              <a:t>Bolívar: $</a:t>
            </a:r>
            <a:r>
              <a:rPr lang="es-CO" sz="1050" dirty="0" smtClean="0">
                <a:latin typeface="Futura Std Book" panose="020B0502020204020303" pitchFamily="34" charset="0"/>
              </a:rPr>
              <a:t>16.232.656,00 </a:t>
            </a:r>
            <a:r>
              <a:rPr lang="es-ES" sz="1050" dirty="0" smtClean="0">
                <a:latin typeface="Futura Std Book" panose="020B0502020204020303" pitchFamily="34" charset="0"/>
              </a:rPr>
              <a:t>(Fontur </a:t>
            </a:r>
            <a:r>
              <a:rPr lang="es-CO" sz="1050" dirty="0">
                <a:latin typeface="Futura Std Book" panose="020B0502020204020303" pitchFamily="34" charset="0"/>
              </a:rPr>
              <a:t>$</a:t>
            </a:r>
            <a:r>
              <a:rPr lang="es-CO" sz="1050" dirty="0" smtClean="0">
                <a:latin typeface="Futura Std Book" panose="020B0502020204020303" pitchFamily="34" charset="0"/>
              </a:rPr>
              <a:t>81.163.280,</a:t>
            </a:r>
            <a:r>
              <a:rPr lang="es-ES" sz="1050" dirty="0" smtClean="0">
                <a:latin typeface="Futura Std Book" panose="020B0502020204020303" pitchFamily="34" charset="0"/>
              </a:rPr>
              <a:t> </a:t>
            </a:r>
            <a:r>
              <a:rPr lang="es-ES" sz="1050" dirty="0">
                <a:latin typeface="Futura Std Book" panose="020B0502020204020303" pitchFamily="34" charset="0"/>
              </a:rPr>
              <a:t>Contrapartida ADITT </a:t>
            </a:r>
            <a:r>
              <a:rPr lang="es-CO" sz="1050" dirty="0">
                <a:latin typeface="Futura Std Book" panose="020B0502020204020303" pitchFamily="34" charset="0"/>
              </a:rPr>
              <a:t>$21.700.000,00 </a:t>
            </a:r>
            <a:r>
              <a:rPr lang="es-ES" sz="1050" dirty="0">
                <a:latin typeface="Futura Std Book" panose="020B0502020204020303" pitchFamily="34" charset="0"/>
              </a:rPr>
              <a:t>. Total Proyecto $</a:t>
            </a:r>
            <a:r>
              <a:rPr lang="es-CO" sz="1050" dirty="0" smtClean="0">
                <a:latin typeface="Futura Std Book" panose="020B0502020204020303" pitchFamily="34" charset="0"/>
              </a:rPr>
              <a:t>102.863.280. </a:t>
            </a:r>
            <a:r>
              <a:rPr lang="es-CO" sz="1050" dirty="0">
                <a:latin typeface="Futura Std Book" panose="020B0502020204020303" pitchFamily="34" charset="0"/>
              </a:rPr>
              <a:t>Proponente: </a:t>
            </a:r>
            <a:r>
              <a:rPr lang="es-CO" sz="1050" dirty="0" err="1">
                <a:latin typeface="Futura Std Book" panose="020B0502020204020303" pitchFamily="34" charset="0"/>
              </a:rPr>
              <a:t>Aditt</a:t>
            </a:r>
            <a:r>
              <a:rPr lang="es-CO" sz="1050" dirty="0">
                <a:latin typeface="Futura Std Book" panose="020B0502020204020303" pitchFamily="34" charset="0"/>
              </a:rPr>
              <a:t>.</a:t>
            </a:r>
            <a:r>
              <a:rPr lang="es-CO" sz="1050" dirty="0" smtClean="0">
                <a:latin typeface="Futura Std Book" panose="020B0502020204020303" pitchFamily="34" charset="0"/>
              </a:rPr>
              <a:t> </a:t>
            </a:r>
            <a:r>
              <a:rPr lang="es-ES" sz="1050" dirty="0" smtClean="0">
                <a:latin typeface="Futura Std Book" panose="020B0502020204020303" pitchFamily="34" charset="0"/>
              </a:rPr>
              <a:t>Estado: Finalizado (100%). Fecha de realización: 13-jul-2017. </a:t>
            </a:r>
            <a:r>
              <a:rPr lang="es-CO" sz="1050" dirty="0" smtClean="0">
                <a:latin typeface="Futura Std Book" panose="020B0502020204020303" pitchFamily="34" charset="0"/>
              </a:rPr>
              <a:t>Se impactaron </a:t>
            </a:r>
            <a:r>
              <a:rPr lang="es-CO" sz="1050" dirty="0">
                <a:latin typeface="Futura Std Book" panose="020B0502020204020303" pitchFamily="34" charset="0"/>
              </a:rPr>
              <a:t>los departamentos </a:t>
            </a:r>
            <a:r>
              <a:rPr lang="es-CO" sz="1050" dirty="0" smtClean="0">
                <a:latin typeface="Futura Std Book" panose="020B0502020204020303" pitchFamily="34" charset="0"/>
              </a:rPr>
              <a:t>de Bolívar</a:t>
            </a:r>
            <a:r>
              <a:rPr lang="es-CO" sz="1050" dirty="0">
                <a:latin typeface="Futura Std Book" panose="020B0502020204020303" pitchFamily="34" charset="0"/>
              </a:rPr>
              <a:t>; Caquetá; Nariño; Santander; Valle del Cauca y se  contó con la participación de 250 empresarios</a:t>
            </a:r>
            <a:r>
              <a:rPr lang="es-CO" sz="1050" dirty="0" smtClean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050" b="1" u="sng" dirty="0">
                <a:latin typeface="Futura Std Book" panose="020B0502020204020303" pitchFamily="34" charset="0"/>
              </a:rPr>
              <a:t>Capacitación en discapacidad, accesibilidad, inclusión laboral, turismo accesible y talleres </a:t>
            </a:r>
            <a:r>
              <a:rPr lang="es-CO" sz="1050" b="1" u="sng" dirty="0" smtClean="0">
                <a:latin typeface="Futura Std Book" panose="020B0502020204020303" pitchFamily="34" charset="0"/>
              </a:rPr>
              <a:t>para </a:t>
            </a:r>
            <a:r>
              <a:rPr lang="es-CO" sz="1050" b="1" u="sng" dirty="0">
                <a:latin typeface="Futura Std Book" panose="020B0502020204020303" pitchFamily="34" charset="0"/>
              </a:rPr>
              <a:t>prestadores de servicios turísticos:</a:t>
            </a:r>
            <a:r>
              <a:rPr lang="es-CO" sz="1050" b="1" dirty="0">
                <a:latin typeface="Futura Std Book" panose="020B0502020204020303" pitchFamily="34" charset="0"/>
              </a:rPr>
              <a:t>  </a:t>
            </a:r>
            <a:r>
              <a:rPr lang="es-CO" sz="1050" dirty="0" smtClean="0">
                <a:latin typeface="Futura Std Book" panose="020B0502020204020303" pitchFamily="34" charset="0"/>
              </a:rPr>
              <a:t>Inversión </a:t>
            </a:r>
            <a:r>
              <a:rPr lang="es-CO" sz="1050" dirty="0">
                <a:latin typeface="Futura Std Book" panose="020B0502020204020303" pitchFamily="34" charset="0"/>
              </a:rPr>
              <a:t>Bolívar</a:t>
            </a:r>
            <a:r>
              <a:rPr lang="es-CO" sz="1050" dirty="0" smtClean="0">
                <a:latin typeface="Futura Std Book" panose="020B0502020204020303" pitchFamily="34" charset="0"/>
              </a:rPr>
              <a:t>: $15.570.343,86 </a:t>
            </a:r>
            <a:r>
              <a:rPr lang="es-CO" sz="1050" dirty="0">
                <a:latin typeface="Futura Std Book" panose="020B0502020204020303" pitchFamily="34" charset="0"/>
              </a:rPr>
              <a:t>(Fontur  $217.984.814</a:t>
            </a:r>
            <a:r>
              <a:rPr lang="es-CO" sz="1050" dirty="0" smtClean="0">
                <a:latin typeface="Futura Std Book" panose="020B0502020204020303" pitchFamily="34" charset="0"/>
              </a:rPr>
              <a:t>). </a:t>
            </a:r>
            <a:r>
              <a:rPr lang="es-CO" sz="1050" dirty="0">
                <a:latin typeface="Futura Std Book" panose="020B0502020204020303" pitchFamily="34" charset="0"/>
              </a:rPr>
              <a:t>Proponente:</a:t>
            </a:r>
            <a:r>
              <a:rPr lang="es-CO" sz="1050" b="1" dirty="0">
                <a:latin typeface="Futura Std Book" panose="020B0502020204020303" pitchFamily="34" charset="0"/>
              </a:rPr>
              <a:t> </a:t>
            </a:r>
            <a:r>
              <a:rPr lang="es-CO" sz="1050" dirty="0">
                <a:latin typeface="Futura Std Book" panose="020B0502020204020303" pitchFamily="34" charset="0"/>
              </a:rPr>
              <a:t>Unión Temporal </a:t>
            </a:r>
            <a:r>
              <a:rPr lang="es-CO" sz="1050" dirty="0" err="1">
                <a:latin typeface="Futura Std Book" panose="020B0502020204020303" pitchFamily="34" charset="0"/>
              </a:rPr>
              <a:t>Aviatur</a:t>
            </a:r>
            <a:r>
              <a:rPr lang="es-CO" sz="1050" dirty="0">
                <a:latin typeface="Futura Std Book" panose="020B0502020204020303" pitchFamily="34" charset="0"/>
              </a:rPr>
              <a:t>, American Airlines, Harry </a:t>
            </a:r>
            <a:r>
              <a:rPr lang="es-CO" sz="1050" dirty="0" err="1">
                <a:latin typeface="Futura Std Book" panose="020B0502020204020303" pitchFamily="34" charset="0"/>
              </a:rPr>
              <a:t>Sas</a:t>
            </a:r>
            <a:r>
              <a:rPr lang="es-CO" sz="1050" dirty="0">
                <a:latin typeface="Futura Std Book" panose="020B0502020204020303" pitchFamily="34" charset="0"/>
              </a:rPr>
              <a:t>, Crepes Y </a:t>
            </a:r>
            <a:r>
              <a:rPr lang="es-CO" sz="1050" dirty="0" err="1">
                <a:latin typeface="Futura Std Book" panose="020B0502020204020303" pitchFamily="34" charset="0"/>
              </a:rPr>
              <a:t>Waffles</a:t>
            </a:r>
            <a:r>
              <a:rPr lang="es-CO" sz="1050" dirty="0">
                <a:latin typeface="Futura Std Book" panose="020B0502020204020303" pitchFamily="34" charset="0"/>
              </a:rPr>
              <a:t>, </a:t>
            </a:r>
            <a:r>
              <a:rPr lang="es-CO" sz="1050" dirty="0" err="1">
                <a:latin typeface="Futura Std Book" panose="020B0502020204020303" pitchFamily="34" charset="0"/>
              </a:rPr>
              <a:t>Mayatur</a:t>
            </a:r>
            <a:r>
              <a:rPr lang="es-CO" sz="1050" dirty="0">
                <a:latin typeface="Futura Std Book" panose="020B0502020204020303" pitchFamily="34" charset="0"/>
              </a:rPr>
              <a:t> </a:t>
            </a:r>
            <a:r>
              <a:rPr lang="es-CO" sz="1050" dirty="0" err="1">
                <a:latin typeface="Futura Std Book" panose="020B0502020204020303" pitchFamily="34" charset="0"/>
              </a:rPr>
              <a:t>Sas</a:t>
            </a:r>
            <a:r>
              <a:rPr lang="es-CO" sz="1050" dirty="0">
                <a:latin typeface="Futura Std Book" panose="020B0502020204020303" pitchFamily="34" charset="0"/>
              </a:rPr>
              <a:t>. </a:t>
            </a:r>
            <a:r>
              <a:rPr lang="es-CO" sz="1050" dirty="0" smtClean="0">
                <a:latin typeface="Futura Std Book" panose="020B0502020204020303" pitchFamily="34" charset="0"/>
              </a:rPr>
              <a:t>Estado</a:t>
            </a:r>
            <a:r>
              <a:rPr lang="es-CO" sz="1050" dirty="0">
                <a:latin typeface="Futura Std Book" panose="020B0502020204020303" pitchFamily="34" charset="0"/>
              </a:rPr>
              <a:t>: </a:t>
            </a:r>
            <a:r>
              <a:rPr lang="es-CO" sz="1050" dirty="0" smtClean="0">
                <a:latin typeface="Futura Std Book" panose="020B0502020204020303" pitchFamily="34" charset="0"/>
              </a:rPr>
              <a:t>En Contratación. Se beneficiarán hasta 30 prestadores de servicios turísticos en </a:t>
            </a:r>
            <a:r>
              <a:rPr lang="es-CO" sz="1050" dirty="0" err="1" smtClean="0">
                <a:latin typeface="Futura Std Book" panose="020B0502020204020303" pitchFamily="34" charset="0"/>
              </a:rPr>
              <a:t>Bolivar</a:t>
            </a:r>
            <a:r>
              <a:rPr lang="es-CO" sz="1050" dirty="0" smtClean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050" b="1" u="sng" dirty="0" smtClean="0">
                <a:latin typeface="Futura Std Book" panose="020B0502020204020303" pitchFamily="34" charset="0"/>
              </a:rPr>
              <a:t>Realización </a:t>
            </a:r>
            <a:r>
              <a:rPr lang="es-CO" sz="1050" b="1" u="sng" dirty="0">
                <a:latin typeface="Futura Std Book" panose="020B0502020204020303" pitchFamily="34" charset="0"/>
              </a:rPr>
              <a:t>de talleres de innovación en el marco del simposio gastronómico internacional alimentarte 2018, en las ciudades de Bogotá, Cali, Barranquilla y Cartagena.</a:t>
            </a:r>
            <a:r>
              <a:rPr lang="es-CO" sz="1050" b="1" dirty="0">
                <a:latin typeface="Futura Std Book" panose="020B0502020204020303" pitchFamily="34" charset="0"/>
              </a:rPr>
              <a:t> </a:t>
            </a:r>
            <a:r>
              <a:rPr lang="es-CO" sz="1050" dirty="0" smtClean="0">
                <a:latin typeface="Futura Std Book" panose="020B0502020204020303" pitchFamily="34" charset="0"/>
              </a:rPr>
              <a:t>Inversión </a:t>
            </a:r>
            <a:r>
              <a:rPr lang="es-CO" sz="1050" dirty="0">
                <a:latin typeface="Futura Std Book" panose="020B0502020204020303" pitchFamily="34" charset="0"/>
              </a:rPr>
              <a:t>Bolívar: $170.165.111</a:t>
            </a:r>
            <a:r>
              <a:rPr lang="es-CO" sz="1050" dirty="0" smtClean="0">
                <a:latin typeface="Futura Std Book" panose="020B0502020204020303" pitchFamily="34" charset="0"/>
              </a:rPr>
              <a:t>. (</a:t>
            </a:r>
            <a:r>
              <a:rPr lang="es-ES" sz="1050" dirty="0" smtClean="0">
                <a:latin typeface="Futura Std Book" panose="020B0502020204020303" pitchFamily="34" charset="0"/>
              </a:rPr>
              <a:t>Fontur </a:t>
            </a:r>
            <a:r>
              <a:rPr lang="es-CO" sz="1050" dirty="0">
                <a:latin typeface="Futura Std Book" panose="020B0502020204020303" pitchFamily="34" charset="0"/>
              </a:rPr>
              <a:t>$</a:t>
            </a:r>
            <a:r>
              <a:rPr lang="es-CO" sz="1050" dirty="0" smtClean="0">
                <a:latin typeface="Futura Std Book" panose="020B0502020204020303" pitchFamily="34" charset="0"/>
              </a:rPr>
              <a:t>680.660.442).</a:t>
            </a:r>
            <a:r>
              <a:rPr lang="es-ES" sz="1050" dirty="0" smtClean="0">
                <a:latin typeface="Futura Std Book" panose="020B0502020204020303" pitchFamily="34" charset="0"/>
              </a:rPr>
              <a:t> </a:t>
            </a:r>
            <a:r>
              <a:rPr lang="es-CO" sz="1050" dirty="0">
                <a:latin typeface="Futura Std Book" panose="020B0502020204020303" pitchFamily="34" charset="0"/>
              </a:rPr>
              <a:t>Proponente: </a:t>
            </a:r>
            <a:r>
              <a:rPr lang="es-CO" sz="1050" dirty="0" err="1">
                <a:latin typeface="Futura Std Book" panose="020B0502020204020303" pitchFamily="34" charset="0"/>
              </a:rPr>
              <a:t>Aviatur</a:t>
            </a:r>
            <a:r>
              <a:rPr lang="es-CO" sz="1050" dirty="0">
                <a:latin typeface="Futura Std Book" panose="020B0502020204020303" pitchFamily="34" charset="0"/>
              </a:rPr>
              <a:t>; American Airlines; Harry S.A.S.; Crepes y </a:t>
            </a:r>
            <a:r>
              <a:rPr lang="es-CO" sz="1050" dirty="0" err="1">
                <a:latin typeface="Futura Std Book" panose="020B0502020204020303" pitchFamily="34" charset="0"/>
              </a:rPr>
              <a:t>Waffles</a:t>
            </a:r>
            <a:r>
              <a:rPr lang="es-CO" sz="1050" dirty="0">
                <a:latin typeface="Futura Std Book" panose="020B0502020204020303" pitchFamily="34" charset="0"/>
              </a:rPr>
              <a:t>; </a:t>
            </a:r>
            <a:r>
              <a:rPr lang="es-CO" sz="1050" dirty="0" err="1">
                <a:latin typeface="Futura Std Book" panose="020B0502020204020303" pitchFamily="34" charset="0"/>
              </a:rPr>
              <a:t>Mayatur</a:t>
            </a:r>
            <a:r>
              <a:rPr lang="es-CO" sz="1050" dirty="0">
                <a:latin typeface="Futura Std Book" panose="020B0502020204020303" pitchFamily="34" charset="0"/>
              </a:rPr>
              <a:t> S.A.S. </a:t>
            </a:r>
            <a:r>
              <a:rPr lang="es-CO" sz="1050" dirty="0" smtClean="0">
                <a:latin typeface="Futura Std Book" panose="020B0502020204020303" pitchFamily="34" charset="0"/>
              </a:rPr>
              <a:t>Estado</a:t>
            </a:r>
            <a:r>
              <a:rPr lang="es-CO" sz="1050" dirty="0">
                <a:latin typeface="Futura Std Book" panose="020B0502020204020303" pitchFamily="34" charset="0"/>
              </a:rPr>
              <a:t>: </a:t>
            </a:r>
            <a:r>
              <a:rPr lang="es-CO" sz="1050" dirty="0" smtClean="0">
                <a:latin typeface="Futura Std Book" panose="020B0502020204020303" pitchFamily="34" charset="0"/>
              </a:rPr>
              <a:t>En Ejecución</a:t>
            </a:r>
            <a:r>
              <a:rPr lang="es-CO" sz="1050" dirty="0">
                <a:latin typeface="Futura Std Book" panose="020B0502020204020303" pitchFamily="34" charset="0"/>
              </a:rPr>
              <a:t>. </a:t>
            </a:r>
            <a:r>
              <a:rPr lang="es-CO" sz="1050" dirty="0" smtClean="0">
                <a:latin typeface="Futura Std Book" panose="020B0502020204020303" pitchFamily="34" charset="0"/>
              </a:rPr>
              <a:t>(25%). Se espera</a:t>
            </a:r>
            <a:r>
              <a:rPr lang="es-CO" sz="1050" dirty="0" smtClean="0">
                <a:solidFill>
                  <a:srgbClr val="FF0000"/>
                </a:solidFill>
                <a:latin typeface="Futura Std Book" panose="020B0502020204020303" pitchFamily="34" charset="0"/>
              </a:rPr>
              <a:t> </a:t>
            </a:r>
            <a:r>
              <a:rPr lang="es-CO" sz="1050" dirty="0" smtClean="0">
                <a:latin typeface="Futura Std Book" panose="020B0502020204020303" pitchFamily="34" charset="0"/>
              </a:rPr>
              <a:t>beneficiar a 100 actores del sector </a:t>
            </a:r>
            <a:r>
              <a:rPr lang="es-CO" sz="1050" dirty="0">
                <a:latin typeface="Futura Std Book" panose="020B0502020204020303" pitchFamily="34" charset="0"/>
              </a:rPr>
              <a:t>gastronómico </a:t>
            </a:r>
            <a:r>
              <a:rPr lang="es-CO" sz="1050" dirty="0" smtClean="0">
                <a:latin typeface="Futura Std Book" panose="020B0502020204020303" pitchFamily="34" charset="0"/>
              </a:rPr>
              <a:t>con la </a:t>
            </a:r>
            <a:r>
              <a:rPr lang="es-CO" sz="1050" dirty="0">
                <a:latin typeface="Futura Std Book" panose="020B0502020204020303" pitchFamily="34" charset="0"/>
              </a:rPr>
              <a:t>realización </a:t>
            </a:r>
            <a:r>
              <a:rPr lang="es-CO" sz="1050" dirty="0" smtClean="0">
                <a:latin typeface="Futura Std Book" panose="020B0502020204020303" pitchFamily="34" charset="0"/>
              </a:rPr>
              <a:t>de 5 </a:t>
            </a:r>
            <a:r>
              <a:rPr lang="es-CO" sz="1050" dirty="0">
                <a:latin typeface="Futura Std Book" panose="020B0502020204020303" pitchFamily="34" charset="0"/>
              </a:rPr>
              <a:t>talleres de </a:t>
            </a:r>
            <a:r>
              <a:rPr lang="es-CO" sz="1050" dirty="0" smtClean="0">
                <a:latin typeface="Futura Std Book" panose="020B0502020204020303" pitchFamily="34" charset="0"/>
              </a:rPr>
              <a:t>innovación en en la cuidad de Cartagena. 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050" b="1" u="sng" dirty="0" smtClean="0">
                <a:latin typeface="Futura Std Book" panose="020B0502020204020303" pitchFamily="34" charset="0"/>
              </a:rPr>
              <a:t>Diseño del producto turístico para los destinos de Turismo y Paz.</a:t>
            </a:r>
            <a:r>
              <a:rPr lang="es-CO" sz="1050" dirty="0" smtClean="0">
                <a:latin typeface="Futura Std Book" panose="020B0502020204020303" pitchFamily="34" charset="0"/>
              </a:rPr>
              <a:t> Inversión Bolívar:                        $233.819.429 (Fontur: $233.819.429). Proponente: MinCIT. Estado: En contratación. Impactará los siguientes destinos: San Basilio de Palenque, San Juan de </a:t>
            </a:r>
            <a:r>
              <a:rPr lang="es-CO" sz="1050" dirty="0" err="1" smtClean="0">
                <a:latin typeface="Futura Std Book" panose="020B0502020204020303" pitchFamily="34" charset="0"/>
              </a:rPr>
              <a:t>Nepomunceno</a:t>
            </a:r>
            <a:r>
              <a:rPr lang="es-CO" sz="1050" dirty="0" smtClean="0">
                <a:latin typeface="Futura Std Book" panose="020B0502020204020303" pitchFamily="34" charset="0"/>
              </a:rPr>
              <a:t>, Carmen de Bolívar, San Jacinto y María La Baja,</a:t>
            </a:r>
            <a:endParaRPr lang="es-CO" sz="1050" b="1" u="sng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050" b="1" u="sng" dirty="0" smtClean="0">
                <a:latin typeface="Futura Std Book" panose="020B0502020204020303" pitchFamily="34" charset="0"/>
              </a:rPr>
              <a:t>Jornadas de intercambio, cooperación horizontal y sensibilización del programa de turismo y paz. </a:t>
            </a:r>
            <a:r>
              <a:rPr lang="es-CO" sz="1050" dirty="0" smtClean="0">
                <a:latin typeface="Futura Std Book" panose="020B0502020204020303" pitchFamily="34" charset="0"/>
              </a:rPr>
              <a:t>Inversión Bolívar </a:t>
            </a:r>
            <a:r>
              <a:rPr lang="es-CO" sz="1050" dirty="0">
                <a:latin typeface="Futura Std Book" panose="020B0502020204020303" pitchFamily="34" charset="0"/>
              </a:rPr>
              <a:t>: $ </a:t>
            </a:r>
            <a:r>
              <a:rPr lang="es-CO" sz="1050" dirty="0" smtClean="0">
                <a:latin typeface="Futura Std Book" panose="020B0502020204020303" pitchFamily="34" charset="0"/>
              </a:rPr>
              <a:t>30.636.013 (Fontur: $153.180.065). </a:t>
            </a:r>
            <a:r>
              <a:rPr lang="es-CO" sz="1050" dirty="0">
                <a:latin typeface="Futura Std Book" panose="020B0502020204020303" pitchFamily="34" charset="0"/>
              </a:rPr>
              <a:t>Proponente: MinCIT. Estado</a:t>
            </a:r>
            <a:r>
              <a:rPr lang="es-CO" sz="1050" dirty="0" smtClean="0">
                <a:latin typeface="Futura Std Book" panose="020B0502020204020303" pitchFamily="34" charset="0"/>
              </a:rPr>
              <a:t>: En ejecución (5%) Impactará </a:t>
            </a:r>
            <a:r>
              <a:rPr lang="es-CO" sz="1050" dirty="0">
                <a:latin typeface="Futura Std Book" panose="020B0502020204020303" pitchFamily="34" charset="0"/>
              </a:rPr>
              <a:t>los siguientes destinos pilotos de Turismo y paz: Sierra de Santa Marta-Camino </a:t>
            </a:r>
            <a:r>
              <a:rPr lang="es-CO" sz="1050" dirty="0" err="1">
                <a:latin typeface="Futura Std Book" panose="020B0502020204020303" pitchFamily="34" charset="0"/>
              </a:rPr>
              <a:t>Teyuna</a:t>
            </a:r>
            <a:r>
              <a:rPr lang="es-CO" sz="1050" dirty="0">
                <a:latin typeface="Futura Std Book" panose="020B0502020204020303" pitchFamily="34" charset="0"/>
              </a:rPr>
              <a:t>, Putumayo-Valle de </a:t>
            </a:r>
            <a:r>
              <a:rPr lang="es-CO" sz="1050" dirty="0" smtClean="0">
                <a:latin typeface="Futura Std Book" panose="020B0502020204020303" pitchFamily="34" charset="0"/>
              </a:rPr>
              <a:t>Sibundoy y</a:t>
            </a:r>
            <a:r>
              <a:rPr lang="es-CO" sz="1050" dirty="0">
                <a:latin typeface="Futura Std Book" panose="020B0502020204020303" pitchFamily="34" charset="0"/>
              </a:rPr>
              <a:t>, Mocoa, Meta -Macarena, Darién –Choco, Urabá-Antioquia, Vichada, Montes de Maria, San Basilio de Palenque. </a:t>
            </a:r>
            <a:endParaRPr lang="es-CO" sz="1050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dirty="0">
              <a:solidFill>
                <a:srgbClr val="FF0000"/>
              </a:solidFill>
              <a:latin typeface="Futura Std Book" panose="020B0502020204020303" pitchFamily="34" charset="0"/>
            </a:endParaRPr>
          </a:p>
          <a:p>
            <a:pPr algn="just"/>
            <a:endParaRPr lang="es-CO" sz="1100" b="1" u="sng" dirty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b="1" u="sng" dirty="0">
              <a:latin typeface="Futura Std Book" panose="020B0502020204020303" pitchFamily="34" charset="0"/>
            </a:endParaRPr>
          </a:p>
          <a:p>
            <a:pPr algn="just"/>
            <a:endParaRPr lang="es-CO" sz="1100" dirty="0" smtClean="0">
              <a:latin typeface="Futura Std Book" panose="020B0502020204020303" pitchFamily="34" charset="0"/>
            </a:endParaRPr>
          </a:p>
          <a:p>
            <a:pPr algn="just"/>
            <a:endParaRPr lang="es-CO" sz="1100" dirty="0" smtClean="0">
              <a:latin typeface="Futura Std Book" panose="020B0502020204020303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71" y="-121100"/>
            <a:ext cx="685800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1540449" y="736645"/>
            <a:ext cx="36307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740D53"/>
                </a:solidFill>
                <a:latin typeface="Futura Std Book" panose="020B0502020204020303" pitchFamily="34" charset="0"/>
              </a:rPr>
              <a:t>DEPARTAMENTO DE BOLIVAR</a:t>
            </a:r>
            <a:endParaRPr lang="es-CO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3" r="24877" b="57992"/>
          <a:stretch/>
        </p:blipFill>
        <p:spPr bwMode="auto">
          <a:xfrm>
            <a:off x="-38542" y="2453029"/>
            <a:ext cx="6896542" cy="394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uadroTexto 11"/>
          <p:cNvSpPr txBox="1"/>
          <p:nvPr/>
        </p:nvSpPr>
        <p:spPr>
          <a:xfrm>
            <a:off x="-19271" y="1925375"/>
            <a:ext cx="2844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2651138" y="1052834"/>
            <a:ext cx="14093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altLang="es-CO" sz="1000" b="1" dirty="0" smtClean="0">
                <a:latin typeface="Futura Std Book" panose="020B0502020204020303" pitchFamily="34" charset="0"/>
              </a:rPr>
              <a:t>Inversión millones</a:t>
            </a:r>
          </a:p>
          <a:p>
            <a:r>
              <a:rPr lang="es-ES_tradnl" altLang="es-CO" sz="1000" b="1" dirty="0" smtClean="0">
                <a:latin typeface="Futura Std Book" panose="020B0502020204020303" pitchFamily="34" charset="0"/>
              </a:rPr>
              <a:t>ene-jul 2018</a:t>
            </a:r>
            <a:endParaRPr lang="es-CO" sz="1000" dirty="0"/>
          </a:p>
        </p:txBody>
      </p:sp>
      <p:pic>
        <p:nvPicPr>
          <p:cNvPr id="3076" name="Picture 4" descr="Resultado de imagen para iconos diner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073" y="1008406"/>
            <a:ext cx="505076" cy="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adroTexto 15"/>
          <p:cNvSpPr txBox="1"/>
          <p:nvPr/>
        </p:nvSpPr>
        <p:spPr>
          <a:xfrm>
            <a:off x="90102" y="2477489"/>
            <a:ext cx="3507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90655" y="7376188"/>
            <a:ext cx="6657418" cy="1577355"/>
          </a:xfrm>
          <a:prstGeom prst="rect">
            <a:avLst/>
          </a:prstGeom>
          <a:noFill/>
          <a:ln>
            <a:solidFill>
              <a:srgbClr val="0093D0"/>
            </a:solidFill>
          </a:ln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tabLst>
                <a:tab pos="101600" algn="l"/>
              </a:tabLst>
            </a:pPr>
            <a:r>
              <a:rPr lang="es-CO" sz="1050" b="1" dirty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Proyectos en formulación y </a:t>
            </a:r>
            <a:r>
              <a:rPr lang="es-CO" sz="1050" b="1" dirty="0" smtClean="0">
                <a:solidFill>
                  <a:srgbClr val="0093D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evaluación: </a:t>
            </a:r>
          </a:p>
          <a:p>
            <a:pPr algn="just"/>
            <a:r>
              <a:rPr lang="es-CO" sz="1050" b="1" u="sng" dirty="0" smtClean="0">
                <a:latin typeface="Futura Std Book" panose="020B0502020204020303" pitchFamily="34" charset="0"/>
              </a:rPr>
              <a:t>►</a:t>
            </a:r>
            <a:r>
              <a:rPr lang="es-ES" sz="1100" b="1" u="sng" dirty="0" smtClean="0">
                <a:latin typeface="Futura Std Book" panose="020B0502020204020303" pitchFamily="34" charset="0"/>
              </a:rPr>
              <a:t>Productos </a:t>
            </a:r>
            <a:r>
              <a:rPr lang="es-ES" sz="1100" b="1" u="sng" dirty="0">
                <a:latin typeface="Futura Std Book" panose="020B0502020204020303" pitchFamily="34" charset="0"/>
              </a:rPr>
              <a:t>turísticos de naturaleza, cultura y náutico del Corredor </a:t>
            </a:r>
            <a:r>
              <a:rPr lang="es-ES" sz="1100" b="1" u="sng" dirty="0" smtClean="0">
                <a:latin typeface="Futura Std Book" panose="020B0502020204020303" pitchFamily="34" charset="0"/>
              </a:rPr>
              <a:t>Caribe.</a:t>
            </a:r>
            <a:r>
              <a:rPr lang="es-ES" sz="1100" dirty="0" smtClean="0">
                <a:latin typeface="Futura Std Book" panose="020B0502020204020303" pitchFamily="34" charset="0"/>
              </a:rPr>
              <a:t> Inversión Bolívar </a:t>
            </a:r>
            <a:r>
              <a:rPr lang="es-ES" sz="1100" dirty="0">
                <a:latin typeface="Futura Std Book" panose="020B0502020204020303" pitchFamily="34" charset="0"/>
              </a:rPr>
              <a:t>$</a:t>
            </a:r>
            <a:r>
              <a:rPr lang="es-ES" sz="1100" dirty="0" smtClean="0">
                <a:latin typeface="Futura Std Book" panose="020B0502020204020303" pitchFamily="34" charset="0"/>
              </a:rPr>
              <a:t>1.011.471.993,00 (</a:t>
            </a:r>
            <a:r>
              <a:rPr lang="es-ES" sz="1100" dirty="0">
                <a:latin typeface="Futura Std Book" panose="020B0502020204020303" pitchFamily="34" charset="0"/>
              </a:rPr>
              <a:t>Fontur $</a:t>
            </a:r>
            <a:r>
              <a:rPr lang="es-ES" sz="1100" dirty="0" smtClean="0">
                <a:latin typeface="Futura Std Book" panose="020B0502020204020303" pitchFamily="34" charset="0"/>
              </a:rPr>
              <a:t>1.011.471.993) </a:t>
            </a:r>
            <a:r>
              <a:rPr 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Proponente: </a:t>
            </a:r>
            <a:r>
              <a:rPr lang="es-ES" sz="1100" dirty="0" smtClean="0">
                <a:latin typeface="Futura Std Book" panose="020B0502020204020303" pitchFamily="34" charset="0"/>
              </a:rPr>
              <a:t>MinCIT. Estado: En pre-viabilidad</a:t>
            </a:r>
            <a:r>
              <a:rPr 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ES" sz="1100" dirty="0">
                <a:latin typeface="Futura Std Book" panose="020B0502020204020303" pitchFamily="34" charset="0"/>
              </a:rPr>
              <a:t>Departamentos de impacto: Atlántico, Bolívar, Cesar, La Guajira y </a:t>
            </a:r>
            <a:r>
              <a:rPr lang="es-ES" sz="1100" dirty="0" smtClean="0">
                <a:latin typeface="Futura Std Book" panose="020B0502020204020303" pitchFamily="34" charset="0"/>
              </a:rPr>
              <a:t>Magdalena</a:t>
            </a:r>
          </a:p>
          <a:p>
            <a:pPr algn="just"/>
            <a:r>
              <a:rPr lang="es-CO" sz="1000" b="1" u="sng" dirty="0" smtClean="0">
                <a:latin typeface="Futura Std Book" panose="020B0502020204020303" pitchFamily="34" charset="0"/>
              </a:rPr>
              <a:t>►</a:t>
            </a:r>
            <a:r>
              <a:rPr lang="es-CO" sz="1050" b="1" u="sng" dirty="0" smtClean="0">
                <a:latin typeface="Futura Std Book" panose="020B0502020204020303" pitchFamily="34" charset="0"/>
              </a:rPr>
              <a:t>Plan </a:t>
            </a:r>
            <a:r>
              <a:rPr lang="es-CO" sz="1050" b="1" u="sng" dirty="0">
                <a:latin typeface="Futura Std Book" panose="020B0502020204020303" pitchFamily="34" charset="0"/>
              </a:rPr>
              <a:t>estratégico de Innovación </a:t>
            </a:r>
            <a:r>
              <a:rPr lang="es-CO" sz="1100" b="1" u="sng" dirty="0">
                <a:latin typeface="Futura Std Book" panose="020B0502020204020303" pitchFamily="34" charset="0"/>
              </a:rPr>
              <a:t>y Desarrollo Tecnológico para el Impulso de </a:t>
            </a:r>
            <a:r>
              <a:rPr lang="es-CO" sz="1050" b="1" u="sng" dirty="0">
                <a:latin typeface="Futura Std Book" panose="020B0502020204020303" pitchFamily="34" charset="0"/>
              </a:rPr>
              <a:t>la Competitividad y Productividad del Sector </a:t>
            </a:r>
            <a:r>
              <a:rPr lang="es-CO" sz="1050" b="1" u="sng" dirty="0" smtClean="0">
                <a:latin typeface="Futura Std Book" panose="020B0502020204020303" pitchFamily="34" charset="0"/>
              </a:rPr>
              <a:t>Hotelero:</a:t>
            </a:r>
            <a:r>
              <a:rPr lang="es-CO" sz="1050" dirty="0" smtClean="0">
                <a:latin typeface="Futura Std Book" panose="020B0502020204020303" pitchFamily="34" charset="0"/>
              </a:rPr>
              <a:t> </a:t>
            </a:r>
            <a:r>
              <a:rPr lang="es-ES" altLang="es-CO" sz="105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Bolívar </a:t>
            </a:r>
            <a:r>
              <a:rPr lang="es-CO" sz="1050" dirty="0">
                <a:latin typeface="Futura Std Book" panose="020B0502020204020303" pitchFamily="34" charset="0"/>
              </a:rPr>
              <a:t>$121.494.668 </a:t>
            </a:r>
            <a:r>
              <a:rPr lang="es-ES" sz="1050" dirty="0">
                <a:latin typeface="Futura Std Book" panose="020B0502020204020303" pitchFamily="34" charset="0"/>
              </a:rPr>
              <a:t>Fontur $859.419.707; </a:t>
            </a:r>
            <a:r>
              <a:rPr lang="es-ES" sz="1050" dirty="0" smtClean="0">
                <a:latin typeface="Futura Std Book" panose="020B0502020204020303" pitchFamily="34" charset="0"/>
              </a:rPr>
              <a:t>contrapartida </a:t>
            </a:r>
            <a:r>
              <a:rPr lang="es-ES" sz="1050" dirty="0" smtClean="0">
                <a:latin typeface="Futura Std Book" panose="020B0502020204020303" pitchFamily="34" charset="0"/>
              </a:rPr>
              <a:t>$</a:t>
            </a:r>
            <a:r>
              <a:rPr lang="es-ES" sz="1050" dirty="0">
                <a:latin typeface="Futura Std Book" panose="020B0502020204020303" pitchFamily="34" charset="0"/>
              </a:rPr>
              <a:t>234.032.305</a:t>
            </a:r>
            <a:r>
              <a:rPr lang="es-CO" sz="1050" dirty="0" smtClean="0">
                <a:latin typeface="Futura Std Book" panose="020B0502020204020303" pitchFamily="34" charset="0"/>
              </a:rPr>
              <a:t> Total </a:t>
            </a:r>
            <a:r>
              <a:rPr lang="es-CO" sz="1050" dirty="0">
                <a:latin typeface="Futura Std Book" panose="020B0502020204020303" pitchFamily="34" charset="0"/>
              </a:rPr>
              <a:t>Proyecto</a:t>
            </a:r>
            <a:r>
              <a:rPr lang="es-CO" sz="1050" dirty="0" smtClean="0">
                <a:latin typeface="Futura Std Book" panose="020B0502020204020303" pitchFamily="34" charset="0"/>
              </a:rPr>
              <a:t>:</a:t>
            </a:r>
            <a:r>
              <a:rPr lang="es-ES" sz="1050" dirty="0">
                <a:latin typeface="Futura Std Book" panose="020B0502020204020303" pitchFamily="34" charset="0"/>
              </a:rPr>
              <a:t> $</a:t>
            </a:r>
            <a:r>
              <a:rPr lang="es-ES" sz="1050" dirty="0" smtClean="0">
                <a:latin typeface="Futura Std Book" panose="020B0502020204020303" pitchFamily="34" charset="0"/>
              </a:rPr>
              <a:t>1.093.452.012</a:t>
            </a:r>
            <a:r>
              <a:rPr lang="es-CO" sz="1050" dirty="0" smtClean="0">
                <a:latin typeface="Futura Std Book" panose="020B0502020204020303" pitchFamily="34" charset="0"/>
              </a:rPr>
              <a:t>. Proponente: Cotelco</a:t>
            </a:r>
            <a:r>
              <a:rPr lang="es-ES" altLang="es-CO" sz="105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ES" altLang="es-CO" sz="105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Pre-viable. </a:t>
            </a:r>
            <a:r>
              <a:rPr lang="es-ES" sz="1050" dirty="0" smtClean="0">
                <a:latin typeface="Futura Std Book" panose="020B0502020204020303" pitchFamily="34" charset="0"/>
              </a:rPr>
              <a:t>Departamentos </a:t>
            </a:r>
            <a:r>
              <a:rPr lang="es-ES" sz="1050" dirty="0">
                <a:latin typeface="Futura Std Book" panose="020B0502020204020303" pitchFamily="34" charset="0"/>
              </a:rPr>
              <a:t>de impacto: Antioquia, Atlántico, Bolívar, Caldas, Cundinamarca, Magdalena, Quindío, Risaralda, Valle del Cauca.</a:t>
            </a:r>
            <a:r>
              <a:rPr lang="es-ES" altLang="es-CO" sz="105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ES" altLang="es-CO" sz="11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739645"/>
              </p:ext>
            </p:extLst>
          </p:nvPr>
        </p:nvGraphicFramePr>
        <p:xfrm>
          <a:off x="2349149" y="1417508"/>
          <a:ext cx="2886076" cy="1047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3309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-18124" y="864442"/>
            <a:ext cx="6891202" cy="8279557"/>
          </a:xfrm>
          <a:prstGeom prst="rect">
            <a:avLst/>
          </a:prstGeom>
          <a:solidFill>
            <a:srgbClr val="0093D0">
              <a:alpha val="1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s-CO" sz="1100" b="1" dirty="0">
                <a:latin typeface="Futura Std Book" panose="020B0502020204020303" pitchFamily="34" charset="0"/>
                <a:ea typeface="Calibri" panose="020F0502020204030204" pitchFamily="34" charset="0"/>
              </a:rPr>
              <a:t>Proyectos a destacar </a:t>
            </a:r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2018 (ene-jul):</a:t>
            </a:r>
            <a:endParaRPr lang="es-CO" sz="1100" b="1" dirty="0">
              <a:latin typeface="Futura Std Book" panose="020B0502020204020303" pitchFamily="34" charset="0"/>
              <a:ea typeface="Calibri" panose="020F0502020204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  <a:tabLst>
                <a:tab pos="135728" algn="l"/>
              </a:tabLst>
            </a:pPr>
            <a:r>
              <a:rPr lang="es-CO" altLang="es-CO" sz="1100" b="1" u="sng" dirty="0" smtClean="0">
                <a:latin typeface="Futura Std Book" panose="020B0502020204020303" pitchFamily="34" charset="0"/>
              </a:rPr>
              <a:t>Barú </a:t>
            </a:r>
            <a:r>
              <a:rPr lang="es-CO" altLang="es-CO" sz="1100" b="1" u="sng" dirty="0">
                <a:latin typeface="Futura Std Book" panose="020B0502020204020303" pitchFamily="34" charset="0"/>
              </a:rPr>
              <a:t>isla de </a:t>
            </a:r>
            <a:r>
              <a:rPr lang="es-CO" altLang="es-CO" sz="1100" b="1" u="sng" dirty="0" smtClean="0">
                <a:latin typeface="Futura Std Book" panose="020B0502020204020303" pitchFamily="34" charset="0"/>
              </a:rPr>
              <a:t>aves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Bolívar: $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320.696.777. </a:t>
            </a:r>
            <a:r>
              <a:rPr lang="es-ES" sz="1100" dirty="0">
                <a:latin typeface="Futura Std Book" panose="020B0502020204020303" pitchFamily="34" charset="0"/>
              </a:rPr>
              <a:t>Fontur. Contrapartida </a:t>
            </a:r>
            <a:r>
              <a:rPr lang="es-ES" sz="1100" dirty="0" smtClean="0">
                <a:latin typeface="Futura Std Book" panose="020B0502020204020303" pitchFamily="34" charset="0"/>
              </a:rPr>
              <a:t>$80.224.000 </a:t>
            </a:r>
            <a:r>
              <a:rPr lang="es-ES" sz="1100" dirty="0">
                <a:latin typeface="Futura Std Book" panose="020B0502020204020303" pitchFamily="34" charset="0"/>
              </a:rPr>
              <a:t>Total Proyecto </a:t>
            </a:r>
            <a:r>
              <a:rPr lang="es-ES" sz="1100" dirty="0" smtClean="0">
                <a:latin typeface="Futura Std Book" panose="020B0502020204020303" pitchFamily="34" charset="0"/>
              </a:rPr>
              <a:t>$400.920.777.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Proponente: Fundación Aviario Nacional de Colombia.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Corresponde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MX" sz="1100" dirty="0">
                <a:latin typeface="Futura Std Book" panose="020B0502020204020303" pitchFamily="34" charset="0"/>
              </a:rPr>
              <a:t>plan de medios en paraderos, revistas, aeropuertos, terminales, pantallas, </a:t>
            </a:r>
            <a:r>
              <a:rPr lang="es-MX" sz="1100" dirty="0" err="1">
                <a:latin typeface="Futura Std Book" panose="020B0502020204020303" pitchFamily="34" charset="0"/>
              </a:rPr>
              <a:t>mupis</a:t>
            </a:r>
            <a:r>
              <a:rPr lang="es-MX" sz="1100" dirty="0">
                <a:latin typeface="Futura Std Book" panose="020B0502020204020303" pitchFamily="34" charset="0"/>
              </a:rPr>
              <a:t>, aviones, producción, </a:t>
            </a:r>
            <a:r>
              <a:rPr lang="es-MX" sz="1100" dirty="0" smtClean="0">
                <a:latin typeface="Futura Std Book" panose="020B0502020204020303" pitchFamily="34" charset="0"/>
              </a:rPr>
              <a:t>digital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  <a:cs typeface="Arial" panose="020B0604020202020204" pitchFamily="34" charset="0"/>
              </a:rPr>
              <a:t>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ejecución.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s-CO" sz="1100" b="1" u="sng" dirty="0">
                <a:latin typeface="Futura Std Book" panose="020B0502020204020303" pitchFamily="34" charset="0"/>
              </a:rPr>
              <a:t>Cartagena Destino de Cine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2018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Bolívar: $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435.000.000. </a:t>
            </a:r>
            <a:r>
              <a:rPr lang="es-ES" sz="1100" dirty="0" smtClean="0">
                <a:latin typeface="Futura Std Book" panose="020B0502020204020303" pitchFamily="34" charset="0"/>
              </a:rPr>
              <a:t>Fontur. </a:t>
            </a:r>
            <a:r>
              <a:rPr lang="es-ES" sz="1100" dirty="0">
                <a:latin typeface="Futura Std Book" panose="020B0502020204020303" pitchFamily="34" charset="0"/>
              </a:rPr>
              <a:t>Contrapartida </a:t>
            </a:r>
            <a:r>
              <a:rPr lang="es-ES" sz="1100" dirty="0" smtClean="0">
                <a:latin typeface="Futura Std Book" panose="020B0502020204020303" pitchFamily="34" charset="0"/>
              </a:rPr>
              <a:t>$108.950.556. </a:t>
            </a:r>
            <a:r>
              <a:rPr lang="es-ES" sz="1100" dirty="0">
                <a:latin typeface="Futura Std Book" panose="020B0502020204020303" pitchFamily="34" charset="0"/>
              </a:rPr>
              <a:t>Total Proyecto $</a:t>
            </a:r>
            <a:r>
              <a:rPr lang="es-ES" sz="1100" dirty="0" smtClean="0">
                <a:latin typeface="Futura Std Book" panose="020B0502020204020303" pitchFamily="34" charset="0"/>
              </a:rPr>
              <a:t>543.950.556.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Proponente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altLang="es-CO" sz="1100" dirty="0" err="1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Gematours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orresponde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CO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 de medios digital, sedes del evento, servicios de traducción simultánea y viaje de familiarización de </a:t>
            </a:r>
            <a:r>
              <a:rPr lang="es-CO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periodistas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Estado: Terminado. Fecha realización del evento: 28 de febrero al 5 de marzo de 2018.</a:t>
            </a:r>
          </a:p>
          <a:p>
            <a:pPr marL="171450" indent="-171450" algn="just" defTabSz="685783">
              <a:buFont typeface="Wingdings" panose="05000000000000000000" pitchFamily="2" charset="2"/>
              <a:buChar char="§"/>
              <a:tabLst>
                <a:tab pos="135728" algn="l"/>
              </a:tabLst>
            </a:pPr>
            <a:r>
              <a:rPr lang="es-CO" alt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Promoción </a:t>
            </a:r>
            <a:r>
              <a:rPr lang="es-CO" altLang="es-CO" sz="1100" b="1" u="sng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internacional </a:t>
            </a:r>
            <a:r>
              <a:rPr lang="es-CO" altLang="es-CO" sz="1100" b="1" u="sng" dirty="0" err="1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multidestino</a:t>
            </a:r>
            <a:r>
              <a:rPr lang="es-CO" altLang="es-CO" sz="1100" b="1" u="sng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alrededor de la experiencia de hoteles boutique </a:t>
            </a:r>
            <a:r>
              <a:rPr lang="es-CO" alt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históricos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</a:t>
            </a:r>
            <a:r>
              <a:rPr lang="es-ES" altLang="es-CO" sz="1100" dirty="0" err="1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Bolivar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$343.470.000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ES" sz="1100" dirty="0">
                <a:latin typeface="Futura Std Book" panose="020B0502020204020303" pitchFamily="34" charset="0"/>
              </a:rPr>
              <a:t>(Fontur </a:t>
            </a:r>
            <a:r>
              <a:rPr lang="es-ES" sz="1100" dirty="0" smtClean="0">
                <a:latin typeface="Futura Std Book" panose="020B0502020204020303" pitchFamily="34" charset="0"/>
              </a:rPr>
              <a:t>$457.960.000. </a:t>
            </a:r>
            <a:r>
              <a:rPr lang="es-ES" sz="1100" dirty="0">
                <a:latin typeface="Futura Std Book" panose="020B0502020204020303" pitchFamily="34" charset="0"/>
              </a:rPr>
              <a:t>Contrapartida </a:t>
            </a:r>
            <a:r>
              <a:rPr lang="es-ES" sz="1100" dirty="0" smtClean="0">
                <a:latin typeface="Futura Std Book" panose="020B0502020204020303" pitchFamily="34" charset="0"/>
              </a:rPr>
              <a:t>$114.500.000</a:t>
            </a:r>
            <a:r>
              <a:rPr lang="es-ES" sz="1100" dirty="0">
                <a:latin typeface="Futura Std Book" panose="020B0502020204020303" pitchFamily="34" charset="0"/>
              </a:rPr>
              <a:t>. Total Proyecto $572.460.000</a:t>
            </a:r>
            <a:r>
              <a:rPr lang="es-ES" sz="1100" dirty="0" smtClean="0">
                <a:latin typeface="Futura Std Book" panose="020B0502020204020303" pitchFamily="34" charset="0"/>
              </a:rPr>
              <a:t>)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Proponente: Red de Turismo Evoca </a:t>
            </a:r>
            <a:r>
              <a:rPr lang="es-ES" altLang="es-CO" sz="1100" dirty="0" err="1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Historic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Boutique Hoteles. Corresponde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CO" sz="1100" dirty="0">
                <a:latin typeface="Futura Std Book" panose="020B0502020204020303" pitchFamily="34" charset="0"/>
              </a:rPr>
              <a:t>producción de video promocional, folleto, fotografías y 3 agendas comerciales en México, USA y Brasil</a:t>
            </a:r>
            <a:r>
              <a:rPr lang="es-ES" sz="1100" dirty="0">
                <a:solidFill>
                  <a:prstClr val="black"/>
                </a:solidFill>
                <a:latin typeface="Futura Std Book" panose="020B0502020204020303" pitchFamily="34" charset="0"/>
                <a:cs typeface="Arial" panose="020B0604020202020204" pitchFamily="34" charset="0"/>
              </a:rPr>
              <a:t>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en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ejecución.</a:t>
            </a:r>
          </a:p>
          <a:p>
            <a:pPr marL="171450" indent="-171450" algn="just" defTabSz="685783">
              <a:buFont typeface="Wingdings" panose="05000000000000000000" pitchFamily="2" charset="2"/>
              <a:buChar char="§"/>
              <a:tabLst>
                <a:tab pos="135728" algn="l"/>
              </a:tabLst>
            </a:pPr>
            <a:r>
              <a:rPr lang="es-CO" altLang="es-CO" sz="1100" b="1" u="sng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Participación de la Red Turística de Pueblos Patrimonio en la Vitrina </a:t>
            </a:r>
            <a:r>
              <a:rPr lang="es-CO" altLang="es-CO" sz="1100" b="1" u="sng" dirty="0" err="1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Anato</a:t>
            </a:r>
            <a:r>
              <a:rPr lang="es-CO" altLang="es-CO" sz="1100" b="1" u="sng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CO" alt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2018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</a:t>
            </a:r>
            <a:r>
              <a:rPr lang="es-ES" altLang="es-CO" sz="1100" dirty="0" err="1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Bolivar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$8.823.530. </a:t>
            </a:r>
            <a:r>
              <a:rPr lang="es-ES" sz="1100" dirty="0">
                <a:latin typeface="Futura Std Book" panose="020B0502020204020303" pitchFamily="34" charset="0"/>
              </a:rPr>
              <a:t>(</a:t>
            </a:r>
            <a:r>
              <a:rPr lang="es-ES" sz="1100" dirty="0" err="1">
                <a:latin typeface="Futura Std Book" panose="020B0502020204020303" pitchFamily="34" charset="0"/>
              </a:rPr>
              <a:t>Fontur</a:t>
            </a:r>
            <a:r>
              <a:rPr lang="es-ES" sz="1100" dirty="0">
                <a:latin typeface="Futura Std Book" panose="020B0502020204020303" pitchFamily="34" charset="0"/>
              </a:rPr>
              <a:t> $150.000.020. Total Proyecto $150.000.020)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Proponente: Ministerio de Comercio, Industria y Turismo. Corresponde a </a:t>
            </a:r>
            <a:r>
              <a:rPr lang="es-CO" sz="1100" dirty="0">
                <a:latin typeface="Futura Std Book" panose="020B0502020204020303" pitchFamily="34" charset="0"/>
              </a:rPr>
              <a:t>Diseño, montaje  y desmontaje de 1 stand en área total de 50,46 metros cuadrados</a:t>
            </a:r>
            <a:r>
              <a:rPr lang="es-ES" sz="1100" dirty="0">
                <a:solidFill>
                  <a:prstClr val="black"/>
                </a:solidFill>
                <a:latin typeface="Futura Std Book" panose="020B0502020204020303" pitchFamily="34" charset="0"/>
                <a:cs typeface="Arial" panose="020B0604020202020204" pitchFamily="34" charset="0"/>
              </a:rPr>
              <a:t>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terminado.</a:t>
            </a:r>
          </a:p>
          <a:p>
            <a:pPr marL="171450" indent="-171450" algn="just" defTabSz="685783">
              <a:buFont typeface="Wingdings" panose="05000000000000000000" pitchFamily="2" charset="2"/>
              <a:buChar char="§"/>
              <a:tabLst>
                <a:tab pos="135728" algn="l"/>
              </a:tabLst>
            </a:pPr>
            <a:r>
              <a:rPr lang="es-CO" altLang="es-CO" sz="1100" b="1" u="sng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Adición 2 SITUR </a:t>
            </a:r>
            <a:r>
              <a:rPr lang="es-CO" alt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Bolívar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Bolívar: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</a:rPr>
              <a:t>$613.464.833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ES" sz="1100" dirty="0">
                <a:latin typeface="Futura Std Book" panose="020B0502020204020303" pitchFamily="34" charset="0"/>
              </a:rPr>
              <a:t>(</a:t>
            </a:r>
            <a:r>
              <a:rPr lang="es-ES" sz="1100" dirty="0" err="1">
                <a:latin typeface="Futura Std Book" panose="020B0502020204020303" pitchFamily="34" charset="0"/>
              </a:rPr>
              <a:t>Fontur</a:t>
            </a:r>
            <a:r>
              <a:rPr lang="es-ES" sz="1100" dirty="0">
                <a:latin typeface="Futura Std Book" panose="020B0502020204020303" pitchFamily="34" charset="0"/>
              </a:rPr>
              <a:t>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</a:rPr>
              <a:t>$613.464.833;</a:t>
            </a:r>
            <a:r>
              <a:rPr lang="es-ES" sz="1100" dirty="0">
                <a:latin typeface="Futura Std Book" panose="020B0502020204020303" pitchFamily="34" charset="0"/>
              </a:rPr>
              <a:t> Contrapartida $0. Total Proyecto $1.535.706.733)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Proponente: Ministerio de Comercio, Industria y Turismo. Corresponde a </a:t>
            </a:r>
            <a:r>
              <a:rPr lang="es-CO" sz="1100" dirty="0">
                <a:latin typeface="Futura Std Book" panose="020B0502020204020303" pitchFamily="34" charset="0"/>
              </a:rPr>
              <a:t>6 mediciones de: turismo receptor; interno y emisor; oferta; empleo; formalidad y turismo sostenible</a:t>
            </a:r>
            <a:r>
              <a:rPr lang="es-CO" sz="1100" dirty="0" smtClean="0">
                <a:latin typeface="Futura Std Book" panose="020B0502020204020303" pitchFamily="34" charset="0"/>
              </a:rPr>
              <a:t>.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  <a:cs typeface="Arial" panose="020B0604020202020204" pitchFamily="34" charset="0"/>
              </a:rPr>
              <a:t>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en ejecución.</a:t>
            </a:r>
          </a:p>
          <a:p>
            <a:pPr algn="just"/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</a:t>
            </a:r>
            <a:r>
              <a:rPr lang="es-CO" sz="1100" b="1" dirty="0">
                <a:latin typeface="Futura Std Book" panose="020B0502020204020303" pitchFamily="34" charset="0"/>
                <a:ea typeface="Calibri" panose="020F0502020204030204" pitchFamily="34" charset="0"/>
              </a:rPr>
              <a:t>a destacar 2018 </a:t>
            </a:r>
            <a:r>
              <a:rPr lang="es-CO" sz="11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(agosto):</a:t>
            </a:r>
            <a:endParaRPr lang="es-CO" sz="1100" b="1" dirty="0">
              <a:latin typeface="Futura Std Book" panose="020B0502020204020303" pitchFamily="34" charset="0"/>
              <a:ea typeface="Calibri" panose="020F0502020204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s-CO" sz="1100" b="1" u="sng" dirty="0">
                <a:solidFill>
                  <a:prstClr val="black"/>
                </a:solidFill>
                <a:latin typeface="Futura Std Book" panose="020B0502020204020303" pitchFamily="34" charset="0"/>
              </a:rPr>
              <a:t>Promoción de Cartagena, en el marco del evento “+ Cartagena</a:t>
            </a:r>
            <a:r>
              <a:rPr 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”.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Bolívar: $321.800.000 </a:t>
            </a:r>
            <a:r>
              <a:rPr lang="es-ES" sz="1100" dirty="0">
                <a:solidFill>
                  <a:prstClr val="black"/>
                </a:solidFill>
                <a:latin typeface="Futura Std Book" panose="020B0502020204020303" pitchFamily="34" charset="0"/>
              </a:rPr>
              <a:t>(</a:t>
            </a:r>
            <a:r>
              <a:rPr lang="es-ES" sz="1100" dirty="0" err="1">
                <a:solidFill>
                  <a:prstClr val="black"/>
                </a:solidFill>
                <a:latin typeface="Futura Std Book" panose="020B0502020204020303" pitchFamily="34" charset="0"/>
              </a:rPr>
              <a:t>Fontur</a:t>
            </a:r>
            <a:r>
              <a:rPr lang="es-ES" sz="1100" dirty="0">
                <a:solidFill>
                  <a:prstClr val="black"/>
                </a:solidFill>
                <a:latin typeface="Futura Std Book" panose="020B0502020204020303" pitchFamily="34" charset="0"/>
              </a:rPr>
              <a:t>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$321.800.000</a:t>
            </a:r>
            <a:r>
              <a:rPr lang="es-ES" sz="1100" dirty="0">
                <a:solidFill>
                  <a:prstClr val="black"/>
                </a:solidFill>
                <a:latin typeface="Futura Std Book" panose="020B0502020204020303" pitchFamily="34" charset="0"/>
              </a:rPr>
              <a:t>. Total Proyecto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$321.800.000</a:t>
            </a:r>
            <a:r>
              <a:rPr lang="es-ES" sz="1100" dirty="0">
                <a:solidFill>
                  <a:prstClr val="black"/>
                </a:solidFill>
                <a:latin typeface="Futura Std Book" panose="020B0502020204020303" pitchFamily="34" charset="0"/>
              </a:rPr>
              <a:t>)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Corresponde a plan de medios; producción, montaje y arrendamiento de espacios; workshops y </a:t>
            </a:r>
            <a:r>
              <a:rPr lang="es-ES" altLang="es-CO" sz="1100" dirty="0" err="1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Press-trip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el marco del +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Cartagena.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en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ejecución. Fecha realización del evento: del 3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5 de octubre de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2018.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Promoción de </a:t>
            </a:r>
            <a:r>
              <a:rPr lang="es-CO" sz="1100" b="1" u="sng" dirty="0" err="1" smtClean="0">
                <a:solidFill>
                  <a:prstClr val="black"/>
                </a:solidFill>
                <a:latin typeface="Futura Std Book" panose="020B0502020204020303" pitchFamily="34" charset="0"/>
              </a:rPr>
              <a:t>Mompox</a:t>
            </a:r>
            <a:r>
              <a:rPr 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 en el VII Festival de Jazz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Bolívar: $326.626.353 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</a:t>
            </a:r>
            <a:r>
              <a:rPr lang="es-ES" sz="1100" dirty="0" err="1" smtClean="0">
                <a:solidFill>
                  <a:prstClr val="black"/>
                </a:solidFill>
                <a:latin typeface="Futura Std Book" panose="020B0502020204020303" pitchFamily="34" charset="0"/>
              </a:rPr>
              <a:t>Fontur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$326.626.353 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. Total Proyecto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$326.626.353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)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  <a:cs typeface="Arial" panose="020B0604020202020204" pitchFamily="34" charset="0"/>
              </a:rPr>
              <a:t>. C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orresponde a </a:t>
            </a:r>
            <a:r>
              <a:rPr lang="es-CO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 de medios en tv cable, prensa, revistas, pantallas, cine, digital y </a:t>
            </a:r>
            <a:r>
              <a:rPr lang="es-CO" altLang="es-CO" sz="1100" dirty="0" err="1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Press-trip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Estado: en ejecución. Fecha realización del evento: 6 al 8 de septiembre de 2018</a:t>
            </a:r>
          </a:p>
          <a:p>
            <a:pPr algn="just" defTabSz="685783">
              <a:tabLst>
                <a:tab pos="135728" algn="l"/>
              </a:tabLst>
            </a:pPr>
            <a:r>
              <a:rPr lang="es-CO" sz="1100" b="1" dirty="0" smtClean="0">
                <a:latin typeface="Futura Std Book" panose="020B0502020204020303" pitchFamily="34" charset="0"/>
              </a:rPr>
              <a:t>Proyectos </a:t>
            </a:r>
            <a:r>
              <a:rPr lang="es-CO" sz="1100" b="1" dirty="0">
                <a:latin typeface="Futura Std Book" panose="020B0502020204020303" pitchFamily="34" charset="0"/>
              </a:rPr>
              <a:t>relevantes aprobados en 2017</a:t>
            </a:r>
            <a:r>
              <a:rPr lang="es-ES" sz="1100" b="1" dirty="0">
                <a:latin typeface="Futura Std Book" panose="020B0502020204020303" pitchFamily="34" charset="0"/>
              </a:rPr>
              <a:t>:</a:t>
            </a:r>
            <a:endParaRPr lang="es-MX" sz="1100" b="1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s-CO" sz="1100" b="1" u="sng" dirty="0" smtClean="0">
                <a:latin typeface="Futura Std Book" panose="020B0502020204020303" pitchFamily="34" charset="0"/>
              </a:rPr>
              <a:t>Promoción </a:t>
            </a:r>
            <a:r>
              <a:rPr lang="es-CO" sz="1100" b="1" u="sng" dirty="0">
                <a:latin typeface="Futura Std Book" panose="020B0502020204020303" pitchFamily="34" charset="0"/>
              </a:rPr>
              <a:t>de </a:t>
            </a:r>
            <a:r>
              <a:rPr lang="es-CO" sz="1100" b="1" u="sng" dirty="0" err="1" smtClean="0">
                <a:latin typeface="Futura Std Book" panose="020B0502020204020303" pitchFamily="34" charset="0"/>
              </a:rPr>
              <a:t>Mompox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Bolívar: $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1.654.800.043 </a:t>
            </a:r>
            <a:r>
              <a:rPr lang="es-ES" sz="1100" dirty="0" smtClean="0">
                <a:latin typeface="Futura Std Book" panose="020B0502020204020303" pitchFamily="34" charset="0"/>
              </a:rPr>
              <a:t>(</a:t>
            </a:r>
            <a:r>
              <a:rPr lang="es-ES" sz="1100" dirty="0" err="1">
                <a:latin typeface="Futura Std Book" panose="020B0502020204020303" pitchFamily="34" charset="0"/>
              </a:rPr>
              <a:t>Fontur</a:t>
            </a:r>
            <a:r>
              <a:rPr lang="es-ES" sz="1100" dirty="0">
                <a:latin typeface="Futura Std Book" panose="020B0502020204020303" pitchFamily="34" charset="0"/>
              </a:rPr>
              <a:t>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$1.654.800.043</a:t>
            </a:r>
            <a:r>
              <a:rPr lang="es-ES" sz="1100" dirty="0">
                <a:latin typeface="Futura Std Book" panose="020B0502020204020303" pitchFamily="34" charset="0"/>
              </a:rPr>
              <a:t>. Total Proyecto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$1.654.800.043</a:t>
            </a:r>
            <a:r>
              <a:rPr lang="es-ES" sz="1100" dirty="0">
                <a:latin typeface="Futura Std Book" panose="020B0502020204020303" pitchFamily="34" charset="0"/>
              </a:rPr>
              <a:t>)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Proponente: Secretaria de Turismo – </a:t>
            </a:r>
            <a:r>
              <a:rPr lang="es-ES" altLang="es-CO" sz="1100" dirty="0" err="1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Allcaldía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Santa Cruz de </a:t>
            </a:r>
            <a:r>
              <a:rPr lang="es-ES" altLang="es-CO" sz="1100" dirty="0" err="1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Mompox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Corresponde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CO" sz="1100" dirty="0">
                <a:latin typeface="Futura Std Book" panose="020B0502020204020303" pitchFamily="34" charset="0"/>
              </a:rPr>
              <a:t>producción de piezas audiovisuales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CO" sz="1100" dirty="0">
                <a:latin typeface="Futura Std Book" panose="020B0502020204020303" pitchFamily="34" charset="0"/>
              </a:rPr>
              <a:t>plan de medios en radio, TV, digital: </a:t>
            </a:r>
            <a:r>
              <a:rPr lang="es-CO" sz="1100" dirty="0" err="1">
                <a:latin typeface="Futura Std Book" panose="020B0502020204020303" pitchFamily="34" charset="0"/>
              </a:rPr>
              <a:t>Youtube</a:t>
            </a:r>
            <a:r>
              <a:rPr lang="es-CO" sz="1100" dirty="0">
                <a:latin typeface="Futura Std Book" panose="020B0502020204020303" pitchFamily="34" charset="0"/>
              </a:rPr>
              <a:t> toma </a:t>
            </a:r>
            <a:r>
              <a:rPr lang="es-CO" sz="1100" dirty="0" err="1">
                <a:latin typeface="Futura Std Book" panose="020B0502020204020303" pitchFamily="34" charset="0"/>
              </a:rPr>
              <a:t>masterhead</a:t>
            </a:r>
            <a:r>
              <a:rPr lang="es-CO" sz="1100" dirty="0">
                <a:latin typeface="Futura Std Book" panose="020B0502020204020303" pitchFamily="34" charset="0"/>
              </a:rPr>
              <a:t>, google y redes sociales; </a:t>
            </a:r>
            <a:r>
              <a:rPr lang="es-CO" sz="1100" dirty="0" err="1">
                <a:latin typeface="Futura Std Book" panose="020B0502020204020303" pitchFamily="34" charset="0"/>
              </a:rPr>
              <a:t>Press-trip</a:t>
            </a:r>
            <a:r>
              <a:rPr lang="es-CO" sz="1100" dirty="0">
                <a:latin typeface="Futura Std Book" panose="020B0502020204020303" pitchFamily="34" charset="0"/>
              </a:rPr>
              <a:t> </a:t>
            </a:r>
            <a:r>
              <a:rPr lang="es-CO" sz="1100" dirty="0" err="1">
                <a:latin typeface="Futura Std Book" panose="020B0502020204020303" pitchFamily="34" charset="0"/>
              </a:rPr>
              <a:t>Festi</a:t>
            </a:r>
            <a:r>
              <a:rPr lang="es-CO" sz="1100" dirty="0">
                <a:latin typeface="Futura Std Book" panose="020B0502020204020303" pitchFamily="34" charset="0"/>
              </a:rPr>
              <a:t> </a:t>
            </a:r>
            <a:r>
              <a:rPr lang="es-CO" sz="1100" dirty="0" smtClean="0">
                <a:latin typeface="Futura Std Book" panose="020B0502020204020303" pitchFamily="34" charset="0"/>
              </a:rPr>
              <a:t>Jazz.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en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ejecución. </a:t>
            </a:r>
            <a:r>
              <a:rPr lang="es-CO" sz="1100" dirty="0" smtClean="0">
                <a:latin typeface="Futura Std Book" panose="020B0502020204020303" pitchFamily="34" charset="0"/>
              </a:rPr>
              <a:t>Fecha realización del evento </a:t>
            </a:r>
            <a:r>
              <a:rPr lang="es-CO" sz="1100" dirty="0">
                <a:latin typeface="Futura Std Book" panose="020B0502020204020303" pitchFamily="34" charset="0"/>
              </a:rPr>
              <a:t>21 al 23 de sept. 2017; 3 </a:t>
            </a:r>
            <a:r>
              <a:rPr lang="es-CO" sz="1100" dirty="0" err="1">
                <a:latin typeface="Futura Std Book" panose="020B0502020204020303" pitchFamily="34" charset="0"/>
              </a:rPr>
              <a:t>Fam-Trips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s-CO" altLang="es-CO" sz="1100" b="1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685783">
              <a:tabLst>
                <a:tab pos="135728" algn="l"/>
              </a:tabLst>
            </a:pPr>
            <a:endParaRPr lang="es-CO" altLang="es-CO" sz="1100" b="1" dirty="0" smtClean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1583"/>
            <a:ext cx="6858001" cy="675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09" b="60417"/>
          <a:stretch/>
        </p:blipFill>
        <p:spPr bwMode="auto">
          <a:xfrm>
            <a:off x="-15078" y="464333"/>
            <a:ext cx="68881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uadroTexto 15"/>
          <p:cNvSpPr txBox="1"/>
          <p:nvPr/>
        </p:nvSpPr>
        <p:spPr>
          <a:xfrm>
            <a:off x="26103" y="464333"/>
            <a:ext cx="1515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Promoción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-1523" y="7175677"/>
            <a:ext cx="6858000" cy="1946687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indent="-128588" algn="just" fontAlgn="base">
              <a:spcBef>
                <a:spcPct val="0"/>
              </a:spcBef>
              <a:buFont typeface="Arial" panose="020B0604020202020204" pitchFamily="34" charset="0"/>
              <a:buChar char="•"/>
              <a:tabLst>
                <a:tab pos="101600" algn="l"/>
              </a:tabLst>
            </a:pPr>
            <a:r>
              <a:rPr lang="es-CO" sz="1050" b="1" dirty="0">
                <a:solidFill>
                  <a:srgbClr val="008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Proyectos en formulación y </a:t>
            </a:r>
            <a:r>
              <a:rPr lang="es-CO" sz="1050" b="1" dirty="0" smtClean="0">
                <a:solidFill>
                  <a:srgbClr val="008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evaluación: </a:t>
            </a:r>
          </a:p>
          <a:p>
            <a:pPr marL="171450" indent="-171450" algn="just" fontAlgn="base">
              <a:spcBef>
                <a:spcPct val="0"/>
              </a:spcBef>
              <a:buFont typeface="Wingdings" panose="05000000000000000000" pitchFamily="2" charset="2"/>
              <a:buChar char="§"/>
              <a:tabLst>
                <a:tab pos="101600" algn="l"/>
              </a:tabLst>
            </a:pPr>
            <a:r>
              <a:rPr lang="es-CO" sz="1100" b="1" u="sng" dirty="0" smtClean="0">
                <a:latin typeface="Futura Std Book" panose="020B0502020204020303" pitchFamily="34" charset="0"/>
              </a:rPr>
              <a:t>Promoción </a:t>
            </a:r>
            <a:r>
              <a:rPr lang="es-CO" sz="1100" b="1" u="sng" dirty="0">
                <a:latin typeface="Futura Std Book" panose="020B0502020204020303" pitchFamily="34" charset="0"/>
              </a:rPr>
              <a:t>de los municipios del Corredor Caribe en Bolívar, en la versión XXXIX de la Feria Internacional de Turismo 2019 </a:t>
            </a:r>
            <a:r>
              <a:rPr 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Bolívar</a:t>
            </a:r>
            <a:r>
              <a:rPr 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$</a:t>
            </a:r>
            <a:r>
              <a:rPr 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78.430.314. (</a:t>
            </a:r>
            <a:r>
              <a:rPr lang="es-ES" sz="1100" dirty="0">
                <a:latin typeface="Futura Std Book" panose="020B0502020204020303" pitchFamily="34" charset="0"/>
              </a:rPr>
              <a:t>Fontur </a:t>
            </a:r>
            <a:r>
              <a:rPr lang="es-ES" sz="1100" dirty="0" smtClean="0">
                <a:latin typeface="Futura Std Book" panose="020B0502020204020303" pitchFamily="34" charset="0"/>
              </a:rPr>
              <a:t>$78.430.314. </a:t>
            </a:r>
            <a:r>
              <a:rPr lang="es-ES" sz="1100" dirty="0">
                <a:latin typeface="Futura Std Book" panose="020B0502020204020303" pitchFamily="34" charset="0"/>
              </a:rPr>
              <a:t>Contrapartida </a:t>
            </a:r>
            <a:r>
              <a:rPr lang="es-ES" sz="1100" dirty="0" smtClean="0">
                <a:latin typeface="Futura Std Book" panose="020B0502020204020303" pitchFamily="34" charset="0"/>
              </a:rPr>
              <a:t>$78.430.314. </a:t>
            </a:r>
            <a:r>
              <a:rPr lang="es-ES" sz="1100" dirty="0">
                <a:latin typeface="Futura Std Book" panose="020B0502020204020303" pitchFamily="34" charset="0"/>
              </a:rPr>
              <a:t>Total Proyecto </a:t>
            </a:r>
            <a:r>
              <a:rPr lang="es-ES" sz="1100" dirty="0" smtClean="0">
                <a:latin typeface="Futura Std Book" panose="020B0502020204020303" pitchFamily="34" charset="0"/>
              </a:rPr>
              <a:t>$156.860.628)</a:t>
            </a:r>
            <a:r>
              <a:rPr 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Proponente: ICULTUR. Corresponde </a:t>
            </a:r>
            <a:r>
              <a:rPr 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traslado aéreo y material promocional y postproducción de 1 video promocional para </a:t>
            </a:r>
            <a:r>
              <a:rPr lang="es-CO" sz="1100" dirty="0" err="1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Fitur</a:t>
            </a:r>
            <a:r>
              <a:rPr 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2019. Estado</a:t>
            </a:r>
            <a:r>
              <a:rPr 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en formulación</a:t>
            </a:r>
            <a:endParaRPr lang="es-CO" sz="1100" b="1" u="sng" dirty="0">
              <a:latin typeface="Futura Std Book" panose="020B0502020204020303" pitchFamily="34" charset="0"/>
            </a:endParaRPr>
          </a:p>
          <a:p>
            <a:pPr marL="171450" indent="-171450" algn="just" fontAlgn="base">
              <a:spcBef>
                <a:spcPct val="0"/>
              </a:spcBef>
              <a:buFont typeface="Wingdings" panose="05000000000000000000" pitchFamily="2" charset="2"/>
              <a:buChar char="§"/>
              <a:tabLst>
                <a:tab pos="101600" algn="l"/>
              </a:tabLst>
            </a:pPr>
            <a:r>
              <a:rPr lang="es-CO" sz="1100" b="1" u="sng" dirty="0" smtClean="0">
                <a:latin typeface="Futura Std Book" panose="020B0502020204020303" pitchFamily="34" charset="0"/>
              </a:rPr>
              <a:t>Participación </a:t>
            </a:r>
            <a:r>
              <a:rPr lang="es-CO" sz="1100" b="1" u="sng" dirty="0">
                <a:latin typeface="Futura Std Book" panose="020B0502020204020303" pitchFamily="34" charset="0"/>
              </a:rPr>
              <a:t>en la XXXVIII Vitrina Turística de Anato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2019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Bolívar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$137.000.0000. Contrapartida $137.000.0000 Departamento de Bolívar. </a:t>
            </a:r>
            <a:r>
              <a:rPr lang="es-CO" sz="1100" dirty="0">
                <a:latin typeface="Futura Std Book" panose="020B0502020204020303" pitchFamily="34" charset="0"/>
              </a:rPr>
              <a:t>Total Proyecto: $3.194.885.106.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Proponente: Ministerio de Comercio, Industria y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Turismo.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Corresponde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arrendamiento de área de 54 metros cuadrados para un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stand.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viable. </a:t>
            </a:r>
            <a:r>
              <a:rPr lang="es-ES" altLang="es-CO" sz="11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Fecha realización del evento  </a:t>
            </a:r>
            <a:r>
              <a:rPr lang="es-ES" altLang="es-CO" sz="11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27 de febrero al 1 de marzo de 2019. </a:t>
            </a:r>
          </a:p>
        </p:txBody>
      </p:sp>
    </p:spTree>
    <p:extLst>
      <p:ext uri="{BB962C8B-B14F-4D97-AF65-F5344CB8AC3E}">
        <p14:creationId xmlns:p14="http://schemas.microsoft.com/office/powerpoint/2010/main" val="249657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053124" y="5051391"/>
            <a:ext cx="2692498" cy="695368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128588" algn="just" eaLnBrk="1" hangingPunct="1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01600" algn="l"/>
              </a:tabLst>
            </a:pPr>
            <a:r>
              <a:rPr lang="es-MX" altLang="es-CO" sz="800" b="1" dirty="0" err="1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Mahates</a:t>
            </a:r>
            <a:endParaRPr lang="es-MX" altLang="es-CO" sz="8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" sz="800" b="1" dirty="0">
                <a:latin typeface="Futura Std Book" panose="020B0502020204020303" pitchFamily="34" charset="0"/>
              </a:rPr>
              <a:t>1. Construcción parador turístico en el corregimiento de Palenque de San Basilio</a:t>
            </a:r>
          </a:p>
          <a:p>
            <a:r>
              <a:rPr lang="es-ES" sz="800" dirty="0">
                <a:latin typeface="Futura Std Book" panose="020B0502020204020303" pitchFamily="34" charset="0"/>
              </a:rPr>
              <a:t>Valor:</a:t>
            </a:r>
            <a:r>
              <a:rPr lang="es-ES" sz="800" b="1" dirty="0">
                <a:latin typeface="Futura Std Book" panose="020B0502020204020303" pitchFamily="34" charset="0"/>
              </a:rPr>
              <a:t> </a:t>
            </a:r>
            <a:r>
              <a:rPr lang="es-ES" sz="800" dirty="0">
                <a:latin typeface="Futura Std Book" panose="020B0502020204020303" pitchFamily="34" charset="0"/>
              </a:rPr>
              <a:t>$330.000.000 (</a:t>
            </a:r>
            <a:r>
              <a:rPr lang="es-ES" sz="800" dirty="0" err="1">
                <a:latin typeface="Futura Std Book" panose="020B0502020204020303" pitchFamily="34" charset="0"/>
              </a:rPr>
              <a:t>Fontur</a:t>
            </a:r>
            <a:r>
              <a:rPr lang="es-ES" sz="800" dirty="0">
                <a:latin typeface="Futura Std Book" panose="020B0502020204020303" pitchFamily="34" charset="0"/>
              </a:rPr>
              <a:t> vigencia 2011).</a:t>
            </a:r>
            <a:endParaRPr lang="es-CO" sz="800" dirty="0">
              <a:latin typeface="Futura Std Book" panose="020B0502020204020303" pitchFamily="34" charset="0"/>
            </a:endParaRPr>
          </a:p>
          <a:p>
            <a:pPr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Abril de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2013</a:t>
            </a:r>
            <a:endParaRPr lang="es-CO" sz="800" dirty="0">
              <a:latin typeface="Futura Std Book" panose="020B0502020204020303" pitchFamily="34" charset="0"/>
            </a:endParaRPr>
          </a:p>
          <a:p>
            <a:pPr defTabSz="514337">
              <a:tabLst>
                <a:tab pos="101796" algn="l"/>
              </a:tabLst>
            </a:pPr>
            <a:endParaRPr lang="es-ES" altLang="es-CO" sz="800" dirty="0">
              <a:latin typeface="Futura Std Book" panose="020B0502020204020303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-12700" y="2626176"/>
            <a:ext cx="103939" cy="207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013">
              <a:latin typeface="Futura Std Book" panose="020B0502020204020303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053124" y="6006264"/>
            <a:ext cx="2692498" cy="204100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128588" algn="just" eaLnBrk="1" hangingPunct="1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01600" algn="l"/>
              </a:tabLst>
            </a:pPr>
            <a:r>
              <a:rPr lang="es-MX" altLang="es-CO" sz="800" b="1" dirty="0" err="1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Mompox</a:t>
            </a:r>
            <a:endParaRPr lang="es-MX" altLang="es-CO" sz="8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00" b="1" dirty="0">
                <a:latin typeface="Futura Std Book" panose="020B0502020204020303" pitchFamily="34" charset="0"/>
              </a:rPr>
              <a:t>1. Diseños Hostal Doña Manuela</a:t>
            </a:r>
          </a:p>
          <a:p>
            <a:pPr algn="just"/>
            <a:r>
              <a:rPr lang="es-ES" sz="800" dirty="0">
                <a:latin typeface="Futura Std Book" panose="020B0502020204020303" pitchFamily="34" charset="0"/>
              </a:rPr>
              <a:t>Valor: $216.000.000 (</a:t>
            </a:r>
            <a:r>
              <a:rPr lang="es-ES" sz="800" dirty="0" err="1">
                <a:latin typeface="Futura Std Book" panose="020B0502020204020303" pitchFamily="34" charset="0"/>
              </a:rPr>
              <a:t>Fontur</a:t>
            </a:r>
            <a:r>
              <a:rPr lang="es-ES" sz="800" dirty="0">
                <a:latin typeface="Futura Std Book" panose="020B0502020204020303" pitchFamily="34" charset="0"/>
              </a:rPr>
              <a:t> vigencia 2011)</a:t>
            </a:r>
            <a:endParaRPr lang="es-CO" sz="800" dirty="0"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Mayo 2013</a:t>
            </a:r>
            <a:endParaRPr lang="es-ES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00" b="1" dirty="0">
                <a:latin typeface="Futura Std Book" panose="020B0502020204020303" pitchFamily="34" charset="0"/>
              </a:rPr>
              <a:t>2. Restauración del Hostal Doña Manuela</a:t>
            </a:r>
            <a:endParaRPr lang="es-CO" sz="800" b="1" dirty="0"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r>
              <a:rPr lang="es-ES" sz="800" dirty="0">
                <a:latin typeface="Futura Std Book" panose="020B0502020204020303" pitchFamily="34" charset="0"/>
              </a:rPr>
              <a:t>Valor: $9.937.009.325 (</a:t>
            </a:r>
            <a:r>
              <a:rPr lang="es-ES" sz="800" dirty="0" err="1">
                <a:latin typeface="Futura Std Book" panose="020B0502020204020303" pitchFamily="34" charset="0"/>
              </a:rPr>
              <a:t>Fontur</a:t>
            </a:r>
            <a:r>
              <a:rPr lang="es-ES" sz="800" dirty="0">
                <a:latin typeface="Futura Std Book" panose="020B0502020204020303" pitchFamily="34" charset="0"/>
              </a:rPr>
              <a:t>: $6.550.200.000 vigencia 2012, $150.000.000 vigencia 2013, </a:t>
            </a:r>
            <a:r>
              <a:rPr lang="es-CO" sz="800" dirty="0">
                <a:latin typeface="Futura Std Book" panose="020B0502020204020303" pitchFamily="34" charset="0"/>
              </a:rPr>
              <a:t>$3.236.809.325 vigencia 2014)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Junio de 2015</a:t>
            </a:r>
            <a:endParaRPr lang="es-ES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514337">
              <a:tabLst>
                <a:tab pos="101796" algn="l"/>
              </a:tabLst>
            </a:pPr>
            <a:r>
              <a:rPr lang="es-CO" sz="800" b="1" dirty="0">
                <a:latin typeface="Futura Std Book" panose="020B0502020204020303" pitchFamily="34" charset="0"/>
              </a:rPr>
              <a:t>3. Señalización Red Pueblos Patrimonio </a:t>
            </a:r>
          </a:p>
          <a:p>
            <a:pPr algn="just" defTabSz="514337">
              <a:tabLst>
                <a:tab pos="101796" algn="l"/>
              </a:tabLst>
            </a:pPr>
            <a:r>
              <a:rPr lang="es-CO" sz="800" dirty="0">
                <a:latin typeface="Futura Std Book" panose="020B0502020204020303" pitchFamily="34" charset="0"/>
              </a:rPr>
              <a:t>Valor: $360.000.000 (Fontur $320.000.000 vigencia 2012; $40.000.000 vigencia 2013) (corresponde a la señalización de 9 pueblos de la Red de Pueblos Patrimonio; estimado </a:t>
            </a:r>
            <a:r>
              <a:rPr lang="es-CO" sz="800" dirty="0" smtClean="0">
                <a:latin typeface="Futura Std Book" panose="020B0502020204020303" pitchFamily="34" charset="0"/>
              </a:rPr>
              <a:t>Mompox </a:t>
            </a:r>
            <a:r>
              <a:rPr lang="es-CO" sz="800" dirty="0">
                <a:latin typeface="Futura Std Book" panose="020B0502020204020303" pitchFamily="34" charset="0"/>
              </a:rPr>
              <a:t>$</a:t>
            </a:r>
            <a:r>
              <a:rPr lang="es-CO" sz="800" dirty="0" smtClean="0">
                <a:latin typeface="Futura Std Book" panose="020B0502020204020303" pitchFamily="34" charset="0"/>
              </a:rPr>
              <a:t>40.000.000.</a:t>
            </a:r>
            <a:endParaRPr lang="es-CO" sz="800" dirty="0"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Septiembre de 2015</a:t>
            </a:r>
            <a:endParaRPr lang="es-CO" sz="800" dirty="0"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endParaRPr lang="es-ES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514337">
              <a:tabLst>
                <a:tab pos="101796" algn="l"/>
              </a:tabLst>
            </a:pPr>
            <a:endParaRPr lang="es-CO" sz="563" dirty="0">
              <a:latin typeface="Futura Std Book" panose="020B0502020204020303" pitchFamily="34" charset="0"/>
            </a:endParaRPr>
          </a:p>
          <a:p>
            <a:pPr defTabSz="514337">
              <a:tabLst>
                <a:tab pos="101796" algn="l"/>
              </a:tabLst>
            </a:pPr>
            <a:endParaRPr lang="es-ES" altLang="es-CO" sz="563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4085812" y="2037681"/>
            <a:ext cx="2671766" cy="277121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128588" algn="just" eaLnBrk="1" hangingPunct="1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01600" algn="l"/>
              </a:tabLst>
            </a:pPr>
            <a:r>
              <a:rPr lang="es-MX" altLang="es-CO" sz="8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Cartagena de Indias</a:t>
            </a:r>
          </a:p>
          <a:p>
            <a:pPr algn="just"/>
            <a:r>
              <a:rPr lang="es-ES" sz="800" b="1" dirty="0">
                <a:latin typeface="Futura Std Book" panose="020B0502020204020303" pitchFamily="34" charset="0"/>
              </a:rPr>
              <a:t>1. Estudios y diseños señalización Cartagena</a:t>
            </a:r>
          </a:p>
          <a:p>
            <a:pPr algn="just"/>
            <a:r>
              <a:rPr lang="es-CO" sz="800" b="1" dirty="0">
                <a:latin typeface="Futura Std Book" panose="020B0502020204020303" pitchFamily="34" charset="0"/>
              </a:rPr>
              <a:t>Valor: </a:t>
            </a:r>
            <a:r>
              <a:rPr lang="es-CO" sz="800" dirty="0">
                <a:latin typeface="Futura Std Book" panose="020B0502020204020303" pitchFamily="34" charset="0"/>
              </a:rPr>
              <a:t>$752.000.000 (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 vigencia 2013)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  Entregado: Junio de 2015</a:t>
            </a:r>
          </a:p>
          <a:p>
            <a:pPr algn="just" defTabSz="514337">
              <a:tabLst>
                <a:tab pos="101796" algn="l"/>
              </a:tabLst>
            </a:pPr>
            <a:r>
              <a:rPr lang="es-CO" sz="800" b="1" dirty="0" smtClean="0">
                <a:latin typeface="Futura Std Book" panose="020B0502020204020303" pitchFamily="34" charset="0"/>
              </a:rPr>
              <a:t>2</a:t>
            </a:r>
            <a:r>
              <a:rPr lang="es-CO" sz="800" b="1" dirty="0">
                <a:latin typeface="Futura Std Book" panose="020B0502020204020303" pitchFamily="34" charset="0"/>
              </a:rPr>
              <a:t>. Señalización turística peatonal de Cartagena</a:t>
            </a:r>
          </a:p>
          <a:p>
            <a:pPr algn="just"/>
            <a:r>
              <a:rPr lang="es-CO" sz="800" dirty="0">
                <a:latin typeface="Futura Std Book" panose="020B0502020204020303" pitchFamily="34" charset="0"/>
              </a:rPr>
              <a:t>Valor: $984.103.500 ($975.000.000 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 vigencia 2015; $9.103.500 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 vigencia 2018)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En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ejecución </a:t>
            </a:r>
            <a:endParaRPr lang="es-ES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Construcción baños castillo San Felipe</a:t>
            </a:r>
          </a:p>
          <a:p>
            <a:pPr algn="just" defTabSz="514337">
              <a:tabLst>
                <a:tab pos="101796" algn="l"/>
              </a:tabLst>
            </a:pPr>
            <a:r>
              <a:rPr lang="es-CO" sz="800" dirty="0">
                <a:latin typeface="Futura Std Book" panose="020B0502020204020303" pitchFamily="34" charset="0"/>
              </a:rPr>
              <a:t>Valor: $1.726.186.279 (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 $1.126.186.279  vigencia 2015; $600.000.000 vigencia 2017)</a:t>
            </a:r>
          </a:p>
          <a:p>
            <a:pPr algn="just" defTabSz="514337">
              <a:tabLst>
                <a:tab pos="101796" algn="l"/>
              </a:tabLst>
            </a:pPr>
            <a:r>
              <a:rPr lang="es-CO" sz="800" dirty="0">
                <a:latin typeface="Futura Std Book" panose="020B0502020204020303" pitchFamily="34" charset="0"/>
              </a:rPr>
              <a:t>Estado: En </a:t>
            </a:r>
            <a:r>
              <a:rPr lang="es-CO" sz="800" dirty="0" smtClean="0">
                <a:latin typeface="Futura Std Book" panose="020B0502020204020303" pitchFamily="34" charset="0"/>
              </a:rPr>
              <a:t>liquidación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Abril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2018</a:t>
            </a:r>
            <a:endParaRPr lang="es-CO" sz="800" dirty="0"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r>
              <a:rPr lang="es-CO" sz="800" b="1" dirty="0">
                <a:latin typeface="Futura Std Book" panose="020B0502020204020303" pitchFamily="34" charset="0"/>
              </a:rPr>
              <a:t>4. Ordenamiento de playas y área de </a:t>
            </a:r>
            <a:r>
              <a:rPr lang="es-CO" sz="800" b="1" dirty="0" err="1">
                <a:latin typeface="Futura Std Book" panose="020B0502020204020303" pitchFamily="34" charset="0"/>
              </a:rPr>
              <a:t>boyaje</a:t>
            </a:r>
            <a:r>
              <a:rPr lang="es-CO" sz="800" b="1" dirty="0">
                <a:latin typeface="Futura Std Book" panose="020B0502020204020303" pitchFamily="34" charset="0"/>
              </a:rPr>
              <a:t> para protección de bañistas</a:t>
            </a:r>
          </a:p>
          <a:p>
            <a:pPr algn="just" defTabSz="514337">
              <a:tabLst>
                <a:tab pos="101796" algn="l"/>
              </a:tabLst>
            </a:pPr>
            <a:r>
              <a:rPr lang="es-CO" sz="800" dirty="0">
                <a:latin typeface="Futura Std Book" panose="020B0502020204020303" pitchFamily="34" charset="0"/>
              </a:rPr>
              <a:t>Valor</a:t>
            </a:r>
            <a:r>
              <a:rPr lang="es-CO" sz="800" b="1" dirty="0">
                <a:latin typeface="Futura Std Book" panose="020B0502020204020303" pitchFamily="34" charset="0"/>
              </a:rPr>
              <a:t>: </a:t>
            </a:r>
            <a:r>
              <a:rPr lang="es-CO" sz="800" dirty="0">
                <a:latin typeface="Futura Std Book" panose="020B0502020204020303" pitchFamily="34" charset="0"/>
              </a:rPr>
              <a:t>$6.490.678.065 (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 vigencia 2015)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 Entregado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Agosto de 2016 y Marzo 2017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Estudios y diseños Muelle Barú</a:t>
            </a:r>
          </a:p>
          <a:p>
            <a:pPr algn="just" defTabSz="514337">
              <a:tabLst>
                <a:tab pos="101796" algn="l"/>
              </a:tabLst>
            </a:pPr>
            <a:r>
              <a:rPr lang="es-CO" sz="800" dirty="0">
                <a:latin typeface="Futura Std Book" panose="020B0502020204020303" pitchFamily="34" charset="0"/>
              </a:rPr>
              <a:t>Valor</a:t>
            </a:r>
            <a:r>
              <a:rPr lang="es-CO" sz="800" b="1" dirty="0">
                <a:latin typeface="Futura Std Book" panose="020B0502020204020303" pitchFamily="34" charset="0"/>
              </a:rPr>
              <a:t>: </a:t>
            </a:r>
            <a:r>
              <a:rPr lang="es-CO" sz="800" dirty="0">
                <a:latin typeface="Futura Std Book" panose="020B0502020204020303" pitchFamily="34" charset="0"/>
              </a:rPr>
              <a:t>395.230.000 (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 vigencia 2016)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Estudios y diseños terminados (pendiente concesión DIMAR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</a:t>
            </a:r>
            <a:r>
              <a:rPr lang="es-ES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Junio </a:t>
            </a:r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2018</a:t>
            </a:r>
            <a:endParaRPr lang="es-CO" sz="800" dirty="0"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endParaRPr lang="es-ES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514337">
              <a:tabLst>
                <a:tab pos="101796" algn="l"/>
              </a:tabLst>
            </a:pPr>
            <a:endParaRPr lang="es-ES" altLang="es-CO" sz="563" b="1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514337">
              <a:tabLst>
                <a:tab pos="101796" algn="l"/>
              </a:tabLst>
            </a:pPr>
            <a:endParaRPr lang="es-CO" sz="563" dirty="0"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endParaRPr lang="es-ES" altLang="es-CO" sz="563" b="1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2523720" y="731060"/>
            <a:ext cx="4256766" cy="969547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128588" algn="just" eaLnBrk="1" hangingPunct="1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01600" algn="l"/>
              </a:tabLst>
            </a:pPr>
            <a:r>
              <a:rPr lang="es-MX" altLang="es-CO" sz="8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 Juan de Nepomuceno</a:t>
            </a:r>
          </a:p>
          <a:p>
            <a:r>
              <a:rPr lang="es-CO" sz="800" b="1" dirty="0">
                <a:latin typeface="Futura Std Book" panose="020B0502020204020303" pitchFamily="34" charset="0"/>
              </a:rPr>
              <a:t>1. Obras Complementarias a los Senderos Ecológicos en el Santuario de Flora y Fauna Los Colorados en el Municipio de San Juan Nepomuceno</a:t>
            </a:r>
          </a:p>
          <a:p>
            <a:r>
              <a:rPr lang="es-CO" sz="800" dirty="0">
                <a:latin typeface="Futura Std Book" panose="020B0502020204020303" pitchFamily="34" charset="0"/>
              </a:rPr>
              <a:t>$489.062.735 (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 $391.250.188 vigencia 2017; Gobernación de Bolívar $97.812.547)</a:t>
            </a:r>
          </a:p>
          <a:p>
            <a:r>
              <a:rPr lang="es-ES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Pre contractual (</a:t>
            </a:r>
            <a:r>
              <a:rPr lang="es-CO" sz="800" dirty="0">
                <a:latin typeface="Futura Std Book" panose="020B0502020204020303" pitchFamily="34" charset="0"/>
              </a:rPr>
              <a:t>se estima enviar la solicitud de contratación a Jurídica el 27 de agosto de 2018)</a:t>
            </a:r>
            <a:endParaRPr lang="es-ES" altLang="es-CO" sz="800" dirty="0">
              <a:latin typeface="Futura Std Book" panose="020B0502020204020303" pitchFamily="34" charset="0"/>
            </a:endParaRPr>
          </a:p>
        </p:txBody>
      </p:sp>
      <p:pic>
        <p:nvPicPr>
          <p:cNvPr id="40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35" y="463178"/>
            <a:ext cx="214423" cy="169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CuadroTexto 37"/>
          <p:cNvSpPr txBox="1"/>
          <p:nvPr/>
        </p:nvSpPr>
        <p:spPr>
          <a:xfrm>
            <a:off x="2775058" y="463869"/>
            <a:ext cx="32199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latin typeface="Futura Std Book" panose="020B0502020204020303" pitchFamily="34" charset="0"/>
              </a:rPr>
              <a:t>$489 millones (</a:t>
            </a:r>
            <a:r>
              <a:rPr lang="es-CO" sz="800" dirty="0" err="1">
                <a:latin typeface="Futura Std Book" panose="020B0502020204020303" pitchFamily="34" charset="0"/>
              </a:rPr>
              <a:t>MinCIT</a:t>
            </a:r>
            <a:r>
              <a:rPr lang="es-CO" sz="800" dirty="0">
                <a:latin typeface="Futura Std Book" panose="020B0502020204020303" pitchFamily="34" charset="0"/>
              </a:rPr>
              <a:t>/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:</a:t>
            </a:r>
            <a:r>
              <a:rPr lang="es-CO" sz="800" b="1" dirty="0">
                <a:latin typeface="Futura Std Book" panose="020B0502020204020303" pitchFamily="34" charset="0"/>
              </a:rPr>
              <a:t> $391mill</a:t>
            </a:r>
            <a:r>
              <a:rPr lang="es-CO" sz="800" dirty="0">
                <a:latin typeface="Futura Std Book" panose="020B0502020204020303" pitchFamily="34" charset="0"/>
              </a:rPr>
              <a:t>; Otros aportes: $98 </a:t>
            </a:r>
            <a:r>
              <a:rPr lang="es-CO" sz="800" dirty="0" err="1">
                <a:latin typeface="Futura Std Book" panose="020B0502020204020303" pitchFamily="34" charset="0"/>
              </a:rPr>
              <a:t>mill</a:t>
            </a:r>
            <a:r>
              <a:rPr lang="es-CO" sz="800" dirty="0">
                <a:latin typeface="Futura Std Book" panose="020B0502020204020303" pitchFamily="34" charset="0"/>
              </a:rPr>
              <a:t>)</a:t>
            </a:r>
          </a:p>
        </p:txBody>
      </p:sp>
      <p:pic>
        <p:nvPicPr>
          <p:cNvPr id="4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77" y="1813826"/>
            <a:ext cx="214423" cy="169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CuadroTexto 42"/>
          <p:cNvSpPr txBox="1"/>
          <p:nvPr/>
        </p:nvSpPr>
        <p:spPr>
          <a:xfrm>
            <a:off x="4285601" y="1812327"/>
            <a:ext cx="26310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latin typeface="Futura Std Book" panose="020B0502020204020303" pitchFamily="34" charset="0"/>
              </a:rPr>
              <a:t>$10.348 millones (</a:t>
            </a:r>
            <a:r>
              <a:rPr lang="es-CO" sz="800" dirty="0" err="1">
                <a:latin typeface="Futura Std Book" panose="020B0502020204020303" pitchFamily="34" charset="0"/>
              </a:rPr>
              <a:t>MinCIT</a:t>
            </a:r>
            <a:r>
              <a:rPr lang="es-CO" sz="800" dirty="0">
                <a:latin typeface="Futura Std Book" panose="020B0502020204020303" pitchFamily="34" charset="0"/>
              </a:rPr>
              <a:t>/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:</a:t>
            </a:r>
            <a:r>
              <a:rPr lang="es-CO" sz="800" b="1" dirty="0">
                <a:latin typeface="Futura Std Book" panose="020B0502020204020303" pitchFamily="34" charset="0"/>
              </a:rPr>
              <a:t> $10.348 </a:t>
            </a:r>
            <a:r>
              <a:rPr lang="es-CO" sz="800" b="1" dirty="0" err="1">
                <a:latin typeface="Futura Std Book" panose="020B0502020204020303" pitchFamily="34" charset="0"/>
              </a:rPr>
              <a:t>mill</a:t>
            </a:r>
            <a:r>
              <a:rPr lang="es-CO" sz="800" dirty="0">
                <a:latin typeface="Futura Std Book" panose="020B0502020204020303" pitchFamily="34" charset="0"/>
              </a:rPr>
              <a:t>)</a:t>
            </a:r>
          </a:p>
        </p:txBody>
      </p:sp>
      <p:pic>
        <p:nvPicPr>
          <p:cNvPr id="44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78" y="4831742"/>
            <a:ext cx="214423" cy="169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CuadroTexto 44"/>
          <p:cNvSpPr txBox="1"/>
          <p:nvPr/>
        </p:nvSpPr>
        <p:spPr>
          <a:xfrm>
            <a:off x="4384219" y="4808898"/>
            <a:ext cx="22104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latin typeface="Futura Std Book" panose="020B0502020204020303" pitchFamily="34" charset="0"/>
              </a:rPr>
              <a:t>$330 millones (</a:t>
            </a:r>
            <a:r>
              <a:rPr lang="es-CO" sz="800" dirty="0" err="1">
                <a:latin typeface="Futura Std Book" panose="020B0502020204020303" pitchFamily="34" charset="0"/>
              </a:rPr>
              <a:t>MinCIT</a:t>
            </a:r>
            <a:r>
              <a:rPr lang="es-CO" sz="800" dirty="0">
                <a:latin typeface="Futura Std Book" panose="020B0502020204020303" pitchFamily="34" charset="0"/>
              </a:rPr>
              <a:t>/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:</a:t>
            </a:r>
            <a:r>
              <a:rPr lang="es-CO" sz="800" b="1" dirty="0">
                <a:latin typeface="Futura Std Book" panose="020B0502020204020303" pitchFamily="34" charset="0"/>
              </a:rPr>
              <a:t> $330 </a:t>
            </a:r>
            <a:r>
              <a:rPr lang="es-CO" sz="800" b="1" dirty="0" err="1">
                <a:latin typeface="Futura Std Book" panose="020B0502020204020303" pitchFamily="34" charset="0"/>
              </a:rPr>
              <a:t>mill</a:t>
            </a:r>
            <a:r>
              <a:rPr lang="es-CO" sz="800" dirty="0">
                <a:latin typeface="Futura Std Book" panose="020B0502020204020303" pitchFamily="34" charset="0"/>
              </a:rPr>
              <a:t>)</a:t>
            </a:r>
          </a:p>
        </p:txBody>
      </p:sp>
      <p:pic>
        <p:nvPicPr>
          <p:cNvPr id="5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757" y="5782409"/>
            <a:ext cx="214423" cy="169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CuadroTexto 52"/>
          <p:cNvSpPr txBox="1"/>
          <p:nvPr/>
        </p:nvSpPr>
        <p:spPr>
          <a:xfrm>
            <a:off x="4243619" y="5746759"/>
            <a:ext cx="24916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latin typeface="Futura Std Book" panose="020B0502020204020303" pitchFamily="34" charset="0"/>
              </a:rPr>
              <a:t>$10.193 millones (</a:t>
            </a:r>
            <a:r>
              <a:rPr lang="es-CO" sz="800" dirty="0" err="1">
                <a:latin typeface="Futura Std Book" panose="020B0502020204020303" pitchFamily="34" charset="0"/>
              </a:rPr>
              <a:t>MinCIT</a:t>
            </a:r>
            <a:r>
              <a:rPr lang="es-CO" sz="800" dirty="0">
                <a:latin typeface="Futura Std Book" panose="020B0502020204020303" pitchFamily="34" charset="0"/>
              </a:rPr>
              <a:t>/</a:t>
            </a:r>
            <a:r>
              <a:rPr lang="es-CO" sz="800" dirty="0" err="1">
                <a:latin typeface="Futura Std Book" panose="020B0502020204020303" pitchFamily="34" charset="0"/>
              </a:rPr>
              <a:t>Fontur</a:t>
            </a:r>
            <a:r>
              <a:rPr lang="es-CO" sz="800" dirty="0">
                <a:latin typeface="Futura Std Book" panose="020B0502020204020303" pitchFamily="34" charset="0"/>
              </a:rPr>
              <a:t>:</a:t>
            </a:r>
            <a:r>
              <a:rPr lang="es-CO" sz="800" b="1" dirty="0">
                <a:latin typeface="Futura Std Book" panose="020B0502020204020303" pitchFamily="34" charset="0"/>
              </a:rPr>
              <a:t> $10.193 </a:t>
            </a:r>
            <a:r>
              <a:rPr lang="es-CO" sz="800" b="1" dirty="0" err="1">
                <a:latin typeface="Futura Std Book" panose="020B0502020204020303" pitchFamily="34" charset="0"/>
              </a:rPr>
              <a:t>mill</a:t>
            </a:r>
            <a:r>
              <a:rPr lang="es-CO" sz="800" dirty="0">
                <a:latin typeface="Futura Std Book" panose="020B0502020204020303" pitchFamily="34" charset="0"/>
              </a:rPr>
              <a:t>)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87671" y="8146004"/>
            <a:ext cx="6654383" cy="669414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indent="-128588" algn="just" fontAlgn="base">
              <a:spcBef>
                <a:spcPct val="0"/>
              </a:spcBef>
              <a:buFont typeface="Arial" panose="020B0604020202020204" pitchFamily="34" charset="0"/>
              <a:buChar char="•"/>
              <a:tabLst>
                <a:tab pos="101600" algn="l"/>
              </a:tabLst>
            </a:pPr>
            <a:r>
              <a:rPr lang="es-CO" sz="105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Proyectos en formulación y </a:t>
            </a:r>
            <a:r>
              <a:rPr lang="es-CO" sz="1050" b="1" dirty="0" smtClean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evaluación: en San </a:t>
            </a:r>
            <a:r>
              <a:rPr lang="es-CO" sz="105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Jacinto</a:t>
            </a:r>
          </a:p>
          <a:p>
            <a:r>
              <a:rPr lang="es-CO" sz="900" b="1" dirty="0">
                <a:latin typeface="Futura Std Book" panose="020B0502020204020303" pitchFamily="34" charset="0"/>
              </a:rPr>
              <a:t>Estudios Técnicos y Elaboración de Diseños de un Parador Turístico </a:t>
            </a:r>
            <a:endParaRPr lang="es-CO" sz="900" dirty="0">
              <a:latin typeface="Futura Std Book" panose="020B0502020204020303" pitchFamily="34" charset="0"/>
            </a:endParaRPr>
          </a:p>
          <a:p>
            <a:r>
              <a:rPr lang="es-CO" sz="900" b="1" dirty="0">
                <a:latin typeface="Futura Std Book" panose="020B0502020204020303" pitchFamily="34" charset="0"/>
              </a:rPr>
              <a:t>Valor:</a:t>
            </a:r>
            <a:r>
              <a:rPr lang="es-CO" sz="900" dirty="0">
                <a:latin typeface="Futura Std Book" panose="020B0502020204020303" pitchFamily="34" charset="0"/>
              </a:rPr>
              <a:t> $88.970.000 ($71.176.000; </a:t>
            </a:r>
            <a:r>
              <a:rPr lang="es-CO" sz="900" dirty="0" err="1">
                <a:latin typeface="Futura Std Book" panose="020B0502020204020303" pitchFamily="34" charset="0"/>
              </a:rPr>
              <a:t>Fontur</a:t>
            </a:r>
            <a:r>
              <a:rPr lang="es-CO" sz="900" dirty="0">
                <a:latin typeface="Futura Std Book" panose="020B0502020204020303" pitchFamily="34" charset="0"/>
              </a:rPr>
              <a:t>, recursos sin asignar; $17.794.000 municipio)</a:t>
            </a:r>
          </a:p>
          <a:p>
            <a:r>
              <a:rPr lang="es-CO" sz="900" b="1" dirty="0">
                <a:latin typeface="Futura Std Book" panose="020B0502020204020303" pitchFamily="34" charset="0"/>
              </a:rPr>
              <a:t>Estado:</a:t>
            </a:r>
            <a:r>
              <a:rPr lang="es-CO" sz="900" dirty="0">
                <a:latin typeface="Futura Std Book" panose="020B0502020204020303" pitchFamily="34" charset="0"/>
              </a:rPr>
              <a:t> en formulación</a:t>
            </a: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78"/>
          <a:stretch/>
        </p:blipFill>
        <p:spPr bwMode="auto">
          <a:xfrm>
            <a:off x="-12700" y="-84097"/>
            <a:ext cx="6870700" cy="506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CuadroTexto 27"/>
          <p:cNvSpPr txBox="1"/>
          <p:nvPr/>
        </p:nvSpPr>
        <p:spPr>
          <a:xfrm>
            <a:off x="58609" y="11997"/>
            <a:ext cx="27164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Infraestructura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62177" y="673306"/>
            <a:ext cx="2214342" cy="943011"/>
          </a:xfrm>
          <a:prstGeom prst="rect">
            <a:avLst/>
          </a:prstGeom>
          <a:solidFill>
            <a:srgbClr val="FFFFFF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128588" algn="just" eaLnBrk="1" hangingPunct="1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01600" algn="l"/>
              </a:tabLst>
            </a:pPr>
            <a:r>
              <a:rPr lang="es-MX" altLang="es-CO" sz="800" b="1" dirty="0" smtClean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 Inversión Total Departamento:</a:t>
            </a:r>
          </a:p>
          <a:p>
            <a:r>
              <a:rPr lang="es-MX" sz="800" b="1" dirty="0" smtClean="0">
                <a:latin typeface="Futura Std Book" panose="020B0502020204020303" pitchFamily="34" charset="0"/>
              </a:rPr>
              <a:t>$ 21.360 millones </a:t>
            </a:r>
            <a:r>
              <a:rPr lang="es-MX" sz="800" dirty="0" smtClean="0">
                <a:latin typeface="Futura Std Book" panose="020B0502020204020303" pitchFamily="34" charset="0"/>
              </a:rPr>
              <a:t>(Aportes MinCIT /Fontur: $21.262 millones Otros Aportes: $98 Millones</a:t>
            </a:r>
          </a:p>
          <a:p>
            <a:pPr algn="just"/>
            <a:r>
              <a:rPr lang="es-CO" sz="800" b="1" dirty="0">
                <a:latin typeface="Futura Std Book" panose="020B0502020204020303" pitchFamily="34" charset="0"/>
              </a:rPr>
              <a:t>No. proyectos: 10</a:t>
            </a:r>
          </a:p>
          <a:p>
            <a:pPr algn="just"/>
            <a:r>
              <a:rPr lang="es-CO" sz="800" dirty="0">
                <a:latin typeface="Futura Std Book" panose="020B0502020204020303" pitchFamily="34" charset="0"/>
              </a:rPr>
              <a:t>Obras: 3</a:t>
            </a:r>
          </a:p>
          <a:p>
            <a:pPr algn="just"/>
            <a:r>
              <a:rPr lang="es-CO" sz="800" dirty="0">
                <a:latin typeface="Futura Std Book" panose="020B0502020204020303" pitchFamily="34" charset="0"/>
              </a:rPr>
              <a:t>Estudios y diseños: 7</a:t>
            </a:r>
          </a:p>
          <a:p>
            <a:endParaRPr lang="es-ES" altLang="es-CO" sz="800" dirty="0">
              <a:latin typeface="Futura Std Book" panose="020B0502020204020303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69" y="1831315"/>
            <a:ext cx="3999041" cy="608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/>
          <p:cNvSpPr/>
          <p:nvPr/>
        </p:nvSpPr>
        <p:spPr>
          <a:xfrm>
            <a:off x="2522239" y="2158410"/>
            <a:ext cx="1872553" cy="3046988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Nacional</a:t>
            </a:r>
            <a:r>
              <a:rPr lang="es-MX" sz="800" dirty="0">
                <a:latin typeface="Futura Std Book" panose="020B0502020204020303" pitchFamily="34" charset="0"/>
              </a:rPr>
              <a:t>: </a:t>
            </a:r>
            <a:r>
              <a:rPr lang="es-CO" sz="800" dirty="0">
                <a:latin typeface="Futura Std Book" panose="020B0502020204020303" pitchFamily="34" charset="0"/>
              </a:rPr>
              <a:t> </a:t>
            </a:r>
            <a:r>
              <a:rPr lang="es-CO" sz="800" dirty="0" smtClean="0">
                <a:latin typeface="Futura Std Book" panose="020B0502020204020303" pitchFamily="34" charset="0"/>
              </a:rPr>
              <a:t>$75.589.650.619 </a:t>
            </a:r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r>
              <a:rPr lang="es-MX" sz="800" b="1" dirty="0" err="1" smtClean="0">
                <a:latin typeface="Futura Std Book" panose="020B0502020204020303" pitchFamily="34" charset="0"/>
              </a:rPr>
              <a:t>Mompox</a:t>
            </a:r>
            <a:endParaRPr lang="es-MX" sz="800" b="1" dirty="0" smtClean="0">
              <a:latin typeface="Futura Std Book" panose="020B0502020204020303" pitchFamily="34" charset="0"/>
            </a:endParaRPr>
          </a:p>
          <a:p>
            <a:pPr lvl="0"/>
            <a:r>
              <a:rPr lang="es-ES" sz="800" dirty="0" smtClean="0">
                <a:latin typeface="Futura Std Book" panose="020B0502020204020303" pitchFamily="34" charset="0"/>
              </a:rPr>
              <a:t>Inversión</a:t>
            </a:r>
            <a:r>
              <a:rPr lang="es-ES" sz="800" dirty="0">
                <a:latin typeface="Futura Std Book" panose="020B0502020204020303" pitchFamily="34" charset="0"/>
              </a:rPr>
              <a:t>: </a:t>
            </a:r>
            <a:r>
              <a:rPr lang="es-MX" sz="800" kern="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$13.603.839.451</a:t>
            </a:r>
            <a:endParaRPr lang="es-CO" sz="800" kern="0" dirty="0">
              <a:solidFill>
                <a:prstClr val="black"/>
              </a:solidFill>
            </a:endParaRPr>
          </a:p>
        </p:txBody>
      </p:sp>
      <p:pic>
        <p:nvPicPr>
          <p:cNvPr id="29" name="30 Imagen">
            <a:hlinkClick r:id="" action="ppaction://noaction"/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53564" y1="52818" x2="53564" y2="52818"/>
                        <a14:foregroundMark x1="54582" y1="25678" x2="46232" y2="25678"/>
                        <a14:foregroundMark x1="37475" y1="39457" x2="56415" y2="39666"/>
                        <a14:foregroundMark x1="50305" y1="76827" x2="48676" y2="42797"/>
                        <a14:foregroundMark x1="15886" y1="26931" x2="15886" y2="26931"/>
                        <a14:foregroundMark x1="58248" y1="91232" x2="58248" y2="91232"/>
                        <a14:foregroundMark x1="84929" y1="76200" x2="84929" y2="76200"/>
                        <a14:foregroundMark x1="47047" y1="10021" x2="47047" y2="10021"/>
                        <a14:foregroundMark x1="31976" y1="13152" x2="31976" y2="13152"/>
                        <a14:foregroundMark x1="18737" y1="21086" x2="18737" y2="21086"/>
                        <a14:foregroundMark x1="85743" y1="25052" x2="85743" y2="25052"/>
                        <a14:foregroundMark x1="84929" y1="35699" x2="84929" y2="35699"/>
                        <a14:foregroundMark x1="89613" y1="40710" x2="89613" y2="40710"/>
                        <a14:foregroundMark x1="88187" y1="43006" x2="88187" y2="43006"/>
                        <a14:foregroundMark x1="90835" y1="41754" x2="90835" y2="41754"/>
                        <a14:foregroundMark x1="82892" y1="32359" x2="82892" y2="32359"/>
                        <a14:foregroundMark x1="79633" y1="25261" x2="79633" y2="25261"/>
                        <a14:foregroundMark x1="74134" y1="15658" x2="74134" y2="15658"/>
                        <a14:foregroundMark x1="72098" y1="16701" x2="72098" y2="16701"/>
                        <a14:foregroundMark x1="62933" y1="8977" x2="62933" y2="8977"/>
                        <a14:foregroundMark x1="65988" y1="12526" x2="65988" y2="12526"/>
                        <a14:foregroundMark x1="68635" y1="15866" x2="68635" y2="15866"/>
                        <a14:foregroundMark x1="55193" y1="12317" x2="55193" y2="12317"/>
                        <a14:foregroundMark x1="45214" y1="9395" x2="45214" y2="9395"/>
                        <a14:foregroundMark x1="42770" y1="11065" x2="42770" y2="11065"/>
                        <a14:foregroundMark x1="36456" y1="11900" x2="36456" y2="11900"/>
                        <a14:foregroundMark x1="22200" y1="16075" x2="22200" y2="16075"/>
                        <a14:foregroundMark x1="9165" y1="36326" x2="11609" y2="29228"/>
                        <a14:foregroundMark x1="10183" y1="43424" x2="12220" y2="37787"/>
                        <a14:foregroundMark x1="14257" y1="28392" x2="21385" y2="21294"/>
                        <a14:foregroundMark x1="25255" y1="18998" x2="35031" y2="13570"/>
                        <a14:foregroundMark x1="78615" y1="82046" x2="87984" y2="68894"/>
                        <a14:foregroundMark x1="68432" y1="88935" x2="76986" y2="83925"/>
                        <a14:foregroundMark x1="57230" y1="92693" x2="65784" y2="90188"/>
                        <a14:foregroundMark x1="46843" y1="92276" x2="55193" y2="92067"/>
                        <a14:foregroundMark x1="44807" y1="88309" x2="44807" y2="88309"/>
                        <a14:foregroundMark x1="15071" y1="74739" x2="15071" y2="74739"/>
                        <a14:foregroundMark x1="12831" y1="71399" x2="24236" y2="81420"/>
                        <a14:foregroundMark x1="14868" y1="68894" x2="11405" y2="70772"/>
                        <a14:foregroundMark x1="26884" y1="84760" x2="35234" y2="876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76" y="2344119"/>
            <a:ext cx="736134" cy="753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Red turistica de Pueblos Patrimonio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757" y="2246253"/>
            <a:ext cx="700205" cy="92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n 30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1" r="28375" b="56686"/>
          <a:stretch/>
        </p:blipFill>
        <p:spPr>
          <a:xfrm>
            <a:off x="4992310" y="2256014"/>
            <a:ext cx="1092918" cy="419938"/>
          </a:xfrm>
          <a:prstGeom prst="rect">
            <a:avLst/>
          </a:prstGeom>
        </p:spPr>
      </p:pic>
      <p:sp>
        <p:nvSpPr>
          <p:cNvPr id="32" name="Rectángulo 31"/>
          <p:cNvSpPr/>
          <p:nvPr/>
        </p:nvSpPr>
        <p:spPr>
          <a:xfrm>
            <a:off x="315536" y="2158410"/>
            <a:ext cx="1978941" cy="3046988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</a:t>
            </a:r>
            <a:r>
              <a:rPr lang="es-MX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113 </a:t>
            </a:r>
            <a:r>
              <a:rPr lang="es-MX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</a:t>
            </a:r>
            <a:endParaRPr lang="es-MX" altLang="es-CO" sz="800" b="1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b="1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Bolívar</a:t>
            </a: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8 </a:t>
            </a:r>
            <a:r>
              <a:rPr lang="es-MX" altLang="es-CO" sz="8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 </a:t>
            </a: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Cartagena </a:t>
            </a: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(5)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err="1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Mompox</a:t>
            </a: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Turbaco </a:t>
            </a: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 Juan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Nepomuceno (1)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Nota</a:t>
            </a:r>
            <a:r>
              <a:rPr lang="es-MX" altLang="es-CO" sz="800" dirty="0">
                <a:latin typeface="Futura Std Book" panose="020B0502020204020303" pitchFamily="34" charset="0"/>
                <a:cs typeface="Arial" panose="020B0604020202020204" pitchFamily="34" charset="0"/>
              </a:rPr>
              <a:t>: 3 en </a:t>
            </a: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funcionamiento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CO" altLang="es-CO" sz="800" dirty="0">
              <a:latin typeface="Futura Std Book" panose="020B0502020204020303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618854" y="2159001"/>
            <a:ext cx="1804981" cy="3046988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Nacional</a:t>
            </a:r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252.461 jóvenes</a:t>
            </a:r>
          </a:p>
          <a:p>
            <a:r>
              <a:rPr lang="es-MX" sz="800" dirty="0" smtClean="0">
                <a:latin typeface="Futura Std Book" panose="020B0502020204020303" pitchFamily="34" charset="0"/>
              </a:rPr>
              <a:t>955 aliados</a:t>
            </a: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dirty="0" err="1" smtClean="0">
                <a:latin typeface="Futura Std Book" panose="020B0502020204020303" pitchFamily="34" charset="0"/>
              </a:rPr>
              <a:t>Bolivar</a:t>
            </a:r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4.890 jóvenes </a:t>
            </a:r>
            <a:r>
              <a:rPr lang="es-MX" sz="8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(2%)</a:t>
            </a:r>
          </a:p>
          <a:p>
            <a:r>
              <a:rPr lang="es-MX" sz="8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37 aliados </a:t>
            </a:r>
            <a:r>
              <a:rPr lang="es-MX" sz="8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(4%)</a:t>
            </a:r>
            <a:endParaRPr lang="es-MX" sz="800" dirty="0" smtClean="0">
              <a:latin typeface="Futura Std Book" panose="020B0502020204020303" pitchFamily="34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912"/>
          <a:stretch/>
        </p:blipFill>
        <p:spPr bwMode="auto">
          <a:xfrm>
            <a:off x="0" y="-56073"/>
            <a:ext cx="6867525" cy="500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CuadroTexto 37"/>
          <p:cNvSpPr txBox="1"/>
          <p:nvPr/>
        </p:nvSpPr>
        <p:spPr>
          <a:xfrm>
            <a:off x="19958" y="-15056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Bienes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0" y="432759"/>
            <a:ext cx="6847114" cy="1331134"/>
          </a:xfrm>
          <a:prstGeom prst="rect">
            <a:avLst/>
          </a:prstGeom>
          <a:solidFill>
            <a:srgbClr val="E1134F">
              <a:alpha val="5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15000"/>
              </a:lnSpc>
              <a:buFont typeface="Arial Black" panose="020B0A04020102020204" pitchFamily="34" charset="0"/>
              <a:buChar char="►"/>
              <a:tabLst>
                <a:tab pos="135255" algn="l"/>
              </a:tabLst>
            </a:pPr>
            <a:r>
              <a:rPr lang="es-MX" altLang="es-CO" sz="10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Muelle Caracolí </a:t>
            </a:r>
            <a:r>
              <a:rPr lang="es-MX" alt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(Honda</a:t>
            </a:r>
            <a:r>
              <a:rPr lang="es-MX" altLang="es-CO" sz="10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tabLst>
                <a:tab pos="135255" algn="l"/>
              </a:tabLst>
            </a:pPr>
            <a:endParaRPr lang="es-MX" altLang="es-CO" sz="1000" b="1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Recibido: 12dic2017</a:t>
            </a:r>
          </a:p>
          <a:p>
            <a:pPr algn="just">
              <a:lnSpc>
                <a:spcPct val="115000"/>
              </a:lnSpc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Estado:</a:t>
            </a:r>
          </a:p>
          <a:p>
            <a:pPr marL="128588" indent="-128588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Invasión 30 años </a:t>
            </a:r>
          </a:p>
          <a:p>
            <a:pPr marL="128588" indent="-128588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Levantamiento topográfico: para determinar área</a:t>
            </a:r>
          </a:p>
          <a:p>
            <a:pPr marL="128588" indent="-128588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Gestiones: mantenimiento zonas verdes, cercamiento, Predial al día, vigilancia 24h</a:t>
            </a:r>
            <a:r>
              <a:rPr lang="es-CO" altLang="es-CO" sz="75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0" y="1494768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uadroTexto 40"/>
          <p:cNvSpPr txBox="1"/>
          <p:nvPr/>
        </p:nvSpPr>
        <p:spPr>
          <a:xfrm>
            <a:off x="64817" y="1794591"/>
            <a:ext cx="2132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Programas Fontur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graphicFrame>
        <p:nvGraphicFramePr>
          <p:cNvPr id="27" name="Gráfico 26"/>
          <p:cNvGraphicFramePr>
            <a:graphicFrameLocks/>
          </p:cNvGraphicFramePr>
          <p:nvPr>
            <p:extLst/>
          </p:nvPr>
        </p:nvGraphicFramePr>
        <p:xfrm>
          <a:off x="151036" y="3091513"/>
          <a:ext cx="2937744" cy="1510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8" name="Gráfico 27"/>
          <p:cNvGraphicFramePr>
            <a:graphicFrameLocks/>
          </p:cNvGraphicFramePr>
          <p:nvPr>
            <p:extLst/>
          </p:nvPr>
        </p:nvGraphicFramePr>
        <p:xfrm>
          <a:off x="2408358" y="3331862"/>
          <a:ext cx="2096615" cy="1599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5" name="Gráfico 34"/>
          <p:cNvGraphicFramePr>
            <a:graphicFrameLocks/>
          </p:cNvGraphicFramePr>
          <p:nvPr>
            <p:extLst/>
          </p:nvPr>
        </p:nvGraphicFramePr>
        <p:xfrm>
          <a:off x="4618855" y="3091513"/>
          <a:ext cx="1798698" cy="1629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36" name="Rectángulo 35"/>
          <p:cNvSpPr/>
          <p:nvPr/>
        </p:nvSpPr>
        <p:spPr>
          <a:xfrm>
            <a:off x="0" y="5267385"/>
            <a:ext cx="6847113" cy="1123384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100" b="1" dirty="0" smtClean="0">
                <a:latin typeface="Futura Std Book" panose="020B0502020204020303" pitchFamily="34" charset="0"/>
              </a:rPr>
              <a:t>Turismo</a:t>
            </a:r>
            <a:r>
              <a:rPr lang="es-MX" sz="1100" dirty="0" smtClean="0">
                <a:latin typeface="Futura Std Book" panose="020B0502020204020303" pitchFamily="34" charset="0"/>
              </a:rPr>
              <a:t> </a:t>
            </a:r>
            <a:r>
              <a:rPr lang="es-MX" sz="1100" b="1" dirty="0" smtClean="0">
                <a:latin typeface="Futura Std Book" panose="020B0502020204020303" pitchFamily="34" charset="0"/>
              </a:rPr>
              <a:t>Náutico</a:t>
            </a:r>
          </a:p>
          <a:p>
            <a:r>
              <a:rPr lang="es-MX" sz="800" b="1" dirty="0" smtClean="0">
                <a:latin typeface="Futura Std Book" panose="020B0502020204020303" pitchFamily="34" charset="0"/>
              </a:rPr>
              <a:t>Eventos:</a:t>
            </a:r>
          </a:p>
          <a:p>
            <a:pPr algn="just"/>
            <a:endParaRPr lang="es-MX" sz="800" dirty="0">
              <a:latin typeface="Futura Std Book" panose="020B0502020204020303" pitchFamily="34" charset="0"/>
            </a:endParaRPr>
          </a:p>
          <a:p>
            <a:pPr lvl="0" algn="just"/>
            <a:r>
              <a:rPr lang="es-MX" sz="800" dirty="0" err="1">
                <a:latin typeface="Futura Std Book" panose="020B0502020204020303" pitchFamily="34" charset="0"/>
              </a:rPr>
              <a:t>Rallys</a:t>
            </a:r>
            <a:r>
              <a:rPr lang="es-MX" sz="800" dirty="0">
                <a:latin typeface="Futura Std Book" panose="020B0502020204020303" pitchFamily="34" charset="0"/>
              </a:rPr>
              <a:t> Colombia Soberana 2018: Realizado entre el 17 al 21 de agosto entre Cartagena, las islas de San Bernardo en </a:t>
            </a:r>
            <a:r>
              <a:rPr lang="es-MX" sz="800" dirty="0" err="1">
                <a:latin typeface="Futura Std Book" panose="020B0502020204020303" pitchFamily="34" charset="0"/>
              </a:rPr>
              <a:t>Tintipán</a:t>
            </a:r>
            <a:r>
              <a:rPr lang="es-MX" sz="800" dirty="0">
                <a:latin typeface="Futura Std Book" panose="020B0502020204020303" pitchFamily="34" charset="0"/>
              </a:rPr>
              <a:t> y el Islote. Su objetivo, promover el turismo náutico y los destinos turísticos del Caribe e Insulares</a:t>
            </a:r>
            <a:r>
              <a:rPr lang="es-MX" sz="800" dirty="0" smtClean="0">
                <a:latin typeface="Futura Std Book" panose="020B0502020204020303" pitchFamily="34" charset="0"/>
              </a:rPr>
              <a:t>.</a:t>
            </a:r>
          </a:p>
          <a:p>
            <a:pPr lvl="0" algn="just"/>
            <a:endParaRPr lang="es-MX" sz="800" dirty="0">
              <a:latin typeface="Futura Std Book" panose="020B0502020204020303" pitchFamily="34" charset="0"/>
            </a:endParaRPr>
          </a:p>
          <a:p>
            <a:pPr lvl="0" algn="just"/>
            <a:r>
              <a:rPr lang="es-MX" sz="800" dirty="0">
                <a:latin typeface="Futura Std Book" panose="020B0502020204020303" pitchFamily="34" charset="0"/>
              </a:rPr>
              <a:t>SAIL 2018: Realizado en la ciudad de Cartagena entre el 21 al 26 de julio de 2018. Su objetivo, apoyar a la Armada Nacional a través del festival de Veleros, fortaleciendo la competitividad turística de los destinos a nivel nacional e </a:t>
            </a:r>
            <a:r>
              <a:rPr lang="es-MX" sz="800" dirty="0" smtClean="0">
                <a:latin typeface="Futura Std Book" panose="020B0502020204020303" pitchFamily="34" charset="0"/>
              </a:rPr>
              <a:t>internacional.</a:t>
            </a:r>
          </a:p>
        </p:txBody>
      </p:sp>
      <p:pic>
        <p:nvPicPr>
          <p:cNvPr id="1027" name="Imagen 3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925" y="5241925"/>
            <a:ext cx="266728" cy="41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CuadroTexto 43"/>
          <p:cNvSpPr txBox="1"/>
          <p:nvPr/>
        </p:nvSpPr>
        <p:spPr>
          <a:xfrm>
            <a:off x="39176" y="7033993"/>
            <a:ext cx="3847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Recaudo </a:t>
            </a:r>
            <a:r>
              <a:rPr lang="es-CO" sz="2000" dirty="0">
                <a:solidFill>
                  <a:schemeClr val="bg1"/>
                </a:solidFill>
                <a:latin typeface="Futura Std Book" panose="020B0502020204020303" pitchFamily="34" charset="0"/>
              </a:rPr>
              <a:t>C</a:t>
            </a:r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ontribución Parafiscal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graphicFrame>
        <p:nvGraphicFramePr>
          <p:cNvPr id="47" name="Gráfico 46"/>
          <p:cNvGraphicFramePr>
            <a:graphicFrameLocks/>
          </p:cNvGraphicFramePr>
          <p:nvPr>
            <p:extLst/>
          </p:nvPr>
        </p:nvGraphicFramePr>
        <p:xfrm>
          <a:off x="-310854" y="7434391"/>
          <a:ext cx="4547588" cy="1510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48" name="Tabla 47"/>
          <p:cNvGraphicFramePr>
            <a:graphicFrameLocks noGrp="1"/>
          </p:cNvGraphicFramePr>
          <p:nvPr>
            <p:extLst/>
          </p:nvPr>
        </p:nvGraphicFramePr>
        <p:xfrm>
          <a:off x="68576" y="6891996"/>
          <a:ext cx="3913310" cy="785834"/>
        </p:xfrm>
        <a:graphic>
          <a:graphicData uri="http://schemas.openxmlformats.org/drawingml/2006/table">
            <a:tbl>
              <a:tblPr/>
              <a:tblGrid>
                <a:gridCol w="874483"/>
                <a:gridCol w="1082172"/>
                <a:gridCol w="1082172"/>
                <a:gridCol w="874483"/>
              </a:tblGrid>
              <a:tr h="41816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Departamento / Municipio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2017 ene-jul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 ene-jul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Variación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Bolívar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$ 2.341.398.842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$ 3.372.059.228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</a:tr>
              <a:tr h="17347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Jacinto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$ 43.000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3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0" y="6208864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CuadroTexto 54"/>
          <p:cNvSpPr txBox="1"/>
          <p:nvPr/>
        </p:nvSpPr>
        <p:spPr>
          <a:xfrm>
            <a:off x="26970" y="6442608"/>
            <a:ext cx="3847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Recaudo </a:t>
            </a:r>
            <a:r>
              <a:rPr lang="es-CO" sz="2000" dirty="0">
                <a:solidFill>
                  <a:schemeClr val="bg1"/>
                </a:solidFill>
                <a:latin typeface="Futura Std Book" panose="020B0502020204020303" pitchFamily="34" charset="0"/>
              </a:rPr>
              <a:t>C</a:t>
            </a:r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ontribución Parafiscal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graphicFrame>
        <p:nvGraphicFramePr>
          <p:cNvPr id="24" name="Gráfico 23"/>
          <p:cNvGraphicFramePr>
            <a:graphicFrameLocks/>
          </p:cNvGraphicFramePr>
          <p:nvPr>
            <p:extLst/>
          </p:nvPr>
        </p:nvGraphicFramePr>
        <p:xfrm>
          <a:off x="3469859" y="6841199"/>
          <a:ext cx="3645316" cy="1831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</p:spTree>
    <p:extLst>
      <p:ext uri="{BB962C8B-B14F-4D97-AF65-F5344CB8AC3E}">
        <p14:creationId xmlns:p14="http://schemas.microsoft.com/office/powerpoint/2010/main" val="58676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6919</TotalTime>
  <Words>1593</Words>
  <Application>Microsoft Office PowerPoint</Application>
  <PresentationFormat>Presentación en pantalla (4:3)</PresentationFormat>
  <Paragraphs>204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Futura Std Book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Lozano Andrade</dc:creator>
  <cp:lastModifiedBy>Liliana Maldonado Cardenas</cp:lastModifiedBy>
  <cp:revision>987</cp:revision>
  <cp:lastPrinted>2018-08-24T15:35:15Z</cp:lastPrinted>
  <dcterms:created xsi:type="dcterms:W3CDTF">2017-08-09T19:47:58Z</dcterms:created>
  <dcterms:modified xsi:type="dcterms:W3CDTF">2018-08-24T17:34:30Z</dcterms:modified>
</cp:coreProperties>
</file>